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270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99" r:id="rId13"/>
    <p:sldId id="301" r:id="rId14"/>
    <p:sldId id="302" r:id="rId15"/>
    <p:sldId id="336" r:id="rId16"/>
    <p:sldId id="303" r:id="rId17"/>
    <p:sldId id="328" r:id="rId18"/>
    <p:sldId id="331" r:id="rId19"/>
    <p:sldId id="332" r:id="rId20"/>
    <p:sldId id="340" r:id="rId21"/>
    <p:sldId id="305" r:id="rId22"/>
    <p:sldId id="306" r:id="rId23"/>
    <p:sldId id="307" r:id="rId24"/>
    <p:sldId id="308" r:id="rId25"/>
    <p:sldId id="339" r:id="rId26"/>
    <p:sldId id="309" r:id="rId27"/>
    <p:sldId id="310" r:id="rId28"/>
    <p:sldId id="337" r:id="rId29"/>
    <p:sldId id="311" r:id="rId30"/>
    <p:sldId id="312" r:id="rId31"/>
    <p:sldId id="313" r:id="rId32"/>
    <p:sldId id="314" r:id="rId33"/>
    <p:sldId id="315" r:id="rId34"/>
    <p:sldId id="316" r:id="rId35"/>
    <p:sldId id="318" r:id="rId36"/>
    <p:sldId id="319" r:id="rId37"/>
    <p:sldId id="324" r:id="rId38"/>
    <p:sldId id="325" r:id="rId39"/>
    <p:sldId id="338" r:id="rId40"/>
    <p:sldId id="278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B"/>
    <a:srgbClr val="F9E3E3"/>
    <a:srgbClr val="FCF2F2"/>
    <a:srgbClr val="02F45E"/>
    <a:srgbClr val="A6FCC7"/>
    <a:srgbClr val="D9FFED"/>
    <a:srgbClr val="D9E7FF"/>
    <a:srgbClr val="C9DCFF"/>
    <a:srgbClr val="A3C4FF"/>
    <a:srgbClr val="F3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914" autoAdjust="0"/>
    <p:restoredTop sz="95065" autoAdjust="0"/>
  </p:normalViewPr>
  <p:slideViewPr>
    <p:cSldViewPr snapToGrid="0" showGuides="1">
      <p:cViewPr varScale="1">
        <p:scale>
          <a:sx n="104" d="100"/>
          <a:sy n="104" d="100"/>
        </p:scale>
        <p:origin x="132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3"/>
    </p:cViewPr>
  </p:sorterViewPr>
  <p:notesViewPr>
    <p:cSldViewPr snapToGrid="0">
      <p:cViewPr>
        <p:scale>
          <a:sx n="100" d="100"/>
          <a:sy n="100" d="100"/>
        </p:scale>
        <p:origin x="2694" y="-3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CED71B-E1D8-4521-8576-AE549D836ED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7BBD917-2AAA-4D67-A58D-C2DD9FFD6FB9}">
      <dgm:prSet custT="1"/>
      <dgm:spPr/>
      <dgm:t>
        <a:bodyPr/>
        <a:lstStyle/>
        <a:p>
          <a:pPr rtl="0"/>
          <a:r>
            <a:rPr lang="en-US" sz="3600" dirty="0">
              <a:latin typeface="Calibri" pitchFamily="34" charset="0"/>
            </a:rPr>
            <a:t>RiskyProject uses common PM artifacts</a:t>
          </a:r>
        </a:p>
      </dgm:t>
    </dgm:pt>
    <dgm:pt modelId="{B6DB79D1-096D-4F44-8D8B-28BD8065CCFF}" type="parTrans" cxnId="{091078BF-F5AB-4FFE-9495-144D27E5A05E}">
      <dgm:prSet/>
      <dgm:spPr/>
      <dgm:t>
        <a:bodyPr/>
        <a:lstStyle/>
        <a:p>
          <a:endParaRPr lang="en-US"/>
        </a:p>
      </dgm:t>
    </dgm:pt>
    <dgm:pt modelId="{30C675F1-4567-4038-B445-9E911DB3A8D5}" type="sibTrans" cxnId="{091078BF-F5AB-4FFE-9495-144D27E5A05E}">
      <dgm:prSet/>
      <dgm:spPr/>
      <dgm:t>
        <a:bodyPr/>
        <a:lstStyle/>
        <a:p>
          <a:endParaRPr lang="en-US"/>
        </a:p>
      </dgm:t>
    </dgm:pt>
    <dgm:pt modelId="{54BC7717-7B88-40BB-9636-1C53427D6548}">
      <dgm:prSet custT="1"/>
      <dgm:spPr/>
      <dgm:t>
        <a:bodyPr/>
        <a:lstStyle/>
        <a:p>
          <a:pPr rtl="0"/>
          <a:r>
            <a:rPr lang="en-US" sz="2800" dirty="0">
              <a:latin typeface="Calibri" pitchFamily="34" charset="0"/>
            </a:rPr>
            <a:t>WBS</a:t>
          </a:r>
        </a:p>
      </dgm:t>
    </dgm:pt>
    <dgm:pt modelId="{46CEBE06-A008-4AA6-A9F2-F08FBA82444F}" type="parTrans" cxnId="{C3DB5293-451A-4918-A1C8-630128D64631}">
      <dgm:prSet/>
      <dgm:spPr/>
      <dgm:t>
        <a:bodyPr/>
        <a:lstStyle/>
        <a:p>
          <a:endParaRPr lang="en-US"/>
        </a:p>
      </dgm:t>
    </dgm:pt>
    <dgm:pt modelId="{222F17F4-1EA2-482E-ADB5-E6643ECE7FD0}" type="sibTrans" cxnId="{C3DB5293-451A-4918-A1C8-630128D64631}">
      <dgm:prSet/>
      <dgm:spPr/>
      <dgm:t>
        <a:bodyPr/>
        <a:lstStyle/>
        <a:p>
          <a:endParaRPr lang="en-US"/>
        </a:p>
      </dgm:t>
    </dgm:pt>
    <dgm:pt modelId="{595E0F91-C10B-4C37-9878-4E6C66FB3FD4}">
      <dgm:prSet custT="1"/>
      <dgm:spPr/>
      <dgm:t>
        <a:bodyPr/>
        <a:lstStyle/>
        <a:p>
          <a:pPr rtl="0"/>
          <a:r>
            <a:rPr lang="en-US" sz="2800" dirty="0">
              <a:latin typeface="Calibri" pitchFamily="34" charset="0"/>
            </a:rPr>
            <a:t>Resources</a:t>
          </a:r>
        </a:p>
      </dgm:t>
    </dgm:pt>
    <dgm:pt modelId="{548B178E-EF5B-422E-9787-73345B40A69E}" type="parTrans" cxnId="{4E60279D-BDAC-40C0-A58E-0507A423F87B}">
      <dgm:prSet/>
      <dgm:spPr/>
      <dgm:t>
        <a:bodyPr/>
        <a:lstStyle/>
        <a:p>
          <a:endParaRPr lang="en-US"/>
        </a:p>
      </dgm:t>
    </dgm:pt>
    <dgm:pt modelId="{BF16122D-C928-4140-A323-36FB93F2123C}" type="sibTrans" cxnId="{4E60279D-BDAC-40C0-A58E-0507A423F87B}">
      <dgm:prSet/>
      <dgm:spPr/>
      <dgm:t>
        <a:bodyPr/>
        <a:lstStyle/>
        <a:p>
          <a:endParaRPr lang="en-US"/>
        </a:p>
      </dgm:t>
    </dgm:pt>
    <dgm:pt modelId="{BAEFD6FB-055E-4030-A5A7-A937636AF00A}">
      <dgm:prSet custT="1"/>
      <dgm:spPr/>
      <dgm:t>
        <a:bodyPr/>
        <a:lstStyle/>
        <a:p>
          <a:pPr rtl="0"/>
          <a:r>
            <a:rPr lang="en-US" sz="2800" dirty="0">
              <a:latin typeface="Calibri" pitchFamily="34" charset="0"/>
            </a:rPr>
            <a:t>Costs</a:t>
          </a:r>
        </a:p>
      </dgm:t>
    </dgm:pt>
    <dgm:pt modelId="{B7CF9C74-EE42-4C70-9873-BA28945B416F}" type="parTrans" cxnId="{7DBD47AF-17DA-4BC3-8677-27AA2C9C9B9B}">
      <dgm:prSet/>
      <dgm:spPr/>
      <dgm:t>
        <a:bodyPr/>
        <a:lstStyle/>
        <a:p>
          <a:endParaRPr lang="en-US"/>
        </a:p>
      </dgm:t>
    </dgm:pt>
    <dgm:pt modelId="{9E2B75A1-0FF4-4892-94B8-0233498BF64B}" type="sibTrans" cxnId="{7DBD47AF-17DA-4BC3-8677-27AA2C9C9B9B}">
      <dgm:prSet/>
      <dgm:spPr/>
      <dgm:t>
        <a:bodyPr/>
        <a:lstStyle/>
        <a:p>
          <a:endParaRPr lang="en-US"/>
        </a:p>
      </dgm:t>
    </dgm:pt>
    <dgm:pt modelId="{A753D2AA-E822-406F-9775-CFF1452CD0DF}">
      <dgm:prSet custT="1"/>
      <dgm:spPr/>
      <dgm:t>
        <a:bodyPr/>
        <a:lstStyle/>
        <a:p>
          <a:pPr rtl="0"/>
          <a:r>
            <a:rPr lang="en-US" sz="2800" dirty="0">
              <a:latin typeface="Calibri" pitchFamily="34" charset="0"/>
            </a:rPr>
            <a:t>Risk Register or Risk Lists</a:t>
          </a:r>
        </a:p>
      </dgm:t>
    </dgm:pt>
    <dgm:pt modelId="{CE8CB938-562A-4474-AB8C-C311E6F070C1}" type="parTrans" cxnId="{DD52AFB7-86BE-4B71-9BF3-D22ABBB1B53E}">
      <dgm:prSet/>
      <dgm:spPr/>
      <dgm:t>
        <a:bodyPr/>
        <a:lstStyle/>
        <a:p>
          <a:endParaRPr lang="en-US"/>
        </a:p>
      </dgm:t>
    </dgm:pt>
    <dgm:pt modelId="{EB1CB4E7-3D9B-44E2-9029-CCA26128C3F4}" type="sibTrans" cxnId="{DD52AFB7-86BE-4B71-9BF3-D22ABBB1B53E}">
      <dgm:prSet/>
      <dgm:spPr/>
      <dgm:t>
        <a:bodyPr/>
        <a:lstStyle/>
        <a:p>
          <a:endParaRPr lang="en-US"/>
        </a:p>
      </dgm:t>
    </dgm:pt>
    <dgm:pt modelId="{F42EE009-CCE8-4586-8955-020EF9ECE958}" type="pres">
      <dgm:prSet presAssocID="{4DCED71B-E1D8-4521-8576-AE549D836EDE}" presName="linear" presStyleCnt="0">
        <dgm:presLayoutVars>
          <dgm:animLvl val="lvl"/>
          <dgm:resizeHandles val="exact"/>
        </dgm:presLayoutVars>
      </dgm:prSet>
      <dgm:spPr/>
    </dgm:pt>
    <dgm:pt modelId="{07C58F95-64AD-4425-91B2-0235315EC09B}" type="pres">
      <dgm:prSet presAssocID="{77BBD917-2AAA-4D67-A58D-C2DD9FFD6FB9}" presName="parentText" presStyleLbl="node1" presStyleIdx="0" presStyleCnt="1" custLinFactNeighborX="-4054" custLinFactNeighborY="-47709">
        <dgm:presLayoutVars>
          <dgm:chMax val="0"/>
          <dgm:bulletEnabled val="1"/>
        </dgm:presLayoutVars>
      </dgm:prSet>
      <dgm:spPr/>
    </dgm:pt>
    <dgm:pt modelId="{078D4F0C-004F-454F-90B0-C2E39CFDE7FF}" type="pres">
      <dgm:prSet presAssocID="{77BBD917-2AAA-4D67-A58D-C2DD9FFD6FB9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434B6226-B351-4D9B-90D2-2839CF9EC715}" type="presOf" srcId="{595E0F91-C10B-4C37-9878-4E6C66FB3FD4}" destId="{078D4F0C-004F-454F-90B0-C2E39CFDE7FF}" srcOrd="0" destOrd="1" presId="urn:microsoft.com/office/officeart/2005/8/layout/vList2"/>
    <dgm:cxn modelId="{490B5E2B-6242-402B-9E28-3D78F8F902BB}" type="presOf" srcId="{BAEFD6FB-055E-4030-A5A7-A937636AF00A}" destId="{078D4F0C-004F-454F-90B0-C2E39CFDE7FF}" srcOrd="0" destOrd="2" presId="urn:microsoft.com/office/officeart/2005/8/layout/vList2"/>
    <dgm:cxn modelId="{A1DE6949-0B8C-42B7-911C-0D1E6E4741A5}" type="presOf" srcId="{4DCED71B-E1D8-4521-8576-AE549D836EDE}" destId="{F42EE009-CCE8-4586-8955-020EF9ECE958}" srcOrd="0" destOrd="0" presId="urn:microsoft.com/office/officeart/2005/8/layout/vList2"/>
    <dgm:cxn modelId="{C3DB5293-451A-4918-A1C8-630128D64631}" srcId="{77BBD917-2AAA-4D67-A58D-C2DD9FFD6FB9}" destId="{54BC7717-7B88-40BB-9636-1C53427D6548}" srcOrd="0" destOrd="0" parTransId="{46CEBE06-A008-4AA6-A9F2-F08FBA82444F}" sibTransId="{222F17F4-1EA2-482E-ADB5-E6643ECE7FD0}"/>
    <dgm:cxn modelId="{285B4C95-2C0F-489D-8513-18A5034ECE9D}" type="presOf" srcId="{A753D2AA-E822-406F-9775-CFF1452CD0DF}" destId="{078D4F0C-004F-454F-90B0-C2E39CFDE7FF}" srcOrd="0" destOrd="3" presId="urn:microsoft.com/office/officeart/2005/8/layout/vList2"/>
    <dgm:cxn modelId="{4E60279D-BDAC-40C0-A58E-0507A423F87B}" srcId="{77BBD917-2AAA-4D67-A58D-C2DD9FFD6FB9}" destId="{595E0F91-C10B-4C37-9878-4E6C66FB3FD4}" srcOrd="1" destOrd="0" parTransId="{548B178E-EF5B-422E-9787-73345B40A69E}" sibTransId="{BF16122D-C928-4140-A323-36FB93F2123C}"/>
    <dgm:cxn modelId="{7DBD47AF-17DA-4BC3-8677-27AA2C9C9B9B}" srcId="{77BBD917-2AAA-4D67-A58D-C2DD9FFD6FB9}" destId="{BAEFD6FB-055E-4030-A5A7-A937636AF00A}" srcOrd="2" destOrd="0" parTransId="{B7CF9C74-EE42-4C70-9873-BA28945B416F}" sibTransId="{9E2B75A1-0FF4-4892-94B8-0233498BF64B}"/>
    <dgm:cxn modelId="{50E177B0-36B2-4AD7-A78A-3D164EF8B0F1}" type="presOf" srcId="{54BC7717-7B88-40BB-9636-1C53427D6548}" destId="{078D4F0C-004F-454F-90B0-C2E39CFDE7FF}" srcOrd="0" destOrd="0" presId="urn:microsoft.com/office/officeart/2005/8/layout/vList2"/>
    <dgm:cxn modelId="{DD52AFB7-86BE-4B71-9BF3-D22ABBB1B53E}" srcId="{77BBD917-2AAA-4D67-A58D-C2DD9FFD6FB9}" destId="{A753D2AA-E822-406F-9775-CFF1452CD0DF}" srcOrd="3" destOrd="0" parTransId="{CE8CB938-562A-4474-AB8C-C311E6F070C1}" sibTransId="{EB1CB4E7-3D9B-44E2-9029-CCA26128C3F4}"/>
    <dgm:cxn modelId="{091078BF-F5AB-4FFE-9495-144D27E5A05E}" srcId="{4DCED71B-E1D8-4521-8576-AE549D836EDE}" destId="{77BBD917-2AAA-4D67-A58D-C2DD9FFD6FB9}" srcOrd="0" destOrd="0" parTransId="{B6DB79D1-096D-4F44-8D8B-28BD8065CCFF}" sibTransId="{30C675F1-4567-4038-B445-9E911DB3A8D5}"/>
    <dgm:cxn modelId="{F9D5ABEF-6694-4A9B-862A-016A3680577D}" type="presOf" srcId="{77BBD917-2AAA-4D67-A58D-C2DD9FFD6FB9}" destId="{07C58F95-64AD-4425-91B2-0235315EC09B}" srcOrd="0" destOrd="0" presId="urn:microsoft.com/office/officeart/2005/8/layout/vList2"/>
    <dgm:cxn modelId="{4AD400AA-4885-4096-BF46-61C69E7BF558}" type="presParOf" srcId="{F42EE009-CCE8-4586-8955-020EF9ECE958}" destId="{07C58F95-64AD-4425-91B2-0235315EC09B}" srcOrd="0" destOrd="0" presId="urn:microsoft.com/office/officeart/2005/8/layout/vList2"/>
    <dgm:cxn modelId="{4EB4D6C7-3D9B-46F6-9C73-63C9577A74ED}" type="presParOf" srcId="{F42EE009-CCE8-4586-8955-020EF9ECE958}" destId="{078D4F0C-004F-454F-90B0-C2E39CFDE7F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E5FE22-D010-430F-B900-1DD389134F7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DAF17F-C87A-48AC-8B4D-B02566C68B9D}">
      <dgm:prSet/>
      <dgm:spPr/>
      <dgm:t>
        <a:bodyPr/>
        <a:lstStyle/>
        <a:p>
          <a:pPr rtl="0"/>
          <a:r>
            <a:rPr lang="en-US" dirty="0">
              <a:latin typeface="Calibri" pitchFamily="34" charset="0"/>
            </a:rPr>
            <a:t>Compare different baselines</a:t>
          </a:r>
        </a:p>
      </dgm:t>
    </dgm:pt>
    <dgm:pt modelId="{94F1A2A2-4A78-4450-AD7C-4B174651A791}" type="parTrans" cxnId="{BA79E75E-D84F-4AA1-BA92-983D6A6D940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56AA125-19AF-4065-8972-B5BC5AF58CF1}" type="sibTrans" cxnId="{BA79E75E-D84F-4AA1-BA92-983D6A6D940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126436-A77C-4CA9-BEDF-5F53B76B5033}">
      <dgm:prSet/>
      <dgm:spPr/>
      <dgm:t>
        <a:bodyPr/>
        <a:lstStyle/>
        <a:p>
          <a:pPr rtl="0"/>
          <a:r>
            <a:rPr lang="en-US" dirty="0">
              <a:latin typeface="Calibri" pitchFamily="34" charset="0"/>
            </a:rPr>
            <a:t>View results for each baseline</a:t>
          </a:r>
        </a:p>
      </dgm:t>
    </dgm:pt>
    <dgm:pt modelId="{7A2C3FF5-3FA8-40AD-B647-694953B46055}" type="parTrans" cxnId="{A88907C4-5AC7-41C2-951A-BCC36EF4423B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F5732834-2056-495E-8349-31456DC1EC66}" type="sibTrans" cxnId="{A88907C4-5AC7-41C2-951A-BCC36EF4423B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D2B1F7F-8F42-40B8-ACF8-D3543FC46EE6}">
      <dgm:prSet/>
      <dgm:spPr/>
      <dgm:t>
        <a:bodyPr/>
        <a:lstStyle/>
        <a:p>
          <a:pPr rtl="0"/>
          <a:r>
            <a:rPr lang="en-US" dirty="0">
              <a:latin typeface="Calibri" pitchFamily="34" charset="0"/>
            </a:rPr>
            <a:t>Select the working schedule that you will use to manage the project</a:t>
          </a:r>
        </a:p>
      </dgm:t>
    </dgm:pt>
    <dgm:pt modelId="{FB2DC747-4352-44D5-AF29-92727BC1D0C5}" type="parTrans" cxnId="{9B0D2256-82C9-46D4-A01B-7DA64A53831A}">
      <dgm:prSet/>
      <dgm:spPr/>
      <dgm:t>
        <a:bodyPr/>
        <a:lstStyle/>
        <a:p>
          <a:endParaRPr lang="en-US"/>
        </a:p>
      </dgm:t>
    </dgm:pt>
    <dgm:pt modelId="{DBE90ACD-650F-473A-B47F-CFB20D79EEB8}" type="sibTrans" cxnId="{9B0D2256-82C9-46D4-A01B-7DA64A53831A}">
      <dgm:prSet/>
      <dgm:spPr/>
      <dgm:t>
        <a:bodyPr/>
        <a:lstStyle/>
        <a:p>
          <a:endParaRPr lang="en-US"/>
        </a:p>
      </dgm:t>
    </dgm:pt>
    <dgm:pt modelId="{91C4466C-F2D7-4B65-9A90-2CE83D1AFDA7}" type="pres">
      <dgm:prSet presAssocID="{53E5FE22-D010-430F-B900-1DD389134F7D}" presName="linear" presStyleCnt="0">
        <dgm:presLayoutVars>
          <dgm:dir/>
          <dgm:animLvl val="lvl"/>
          <dgm:resizeHandles val="exact"/>
        </dgm:presLayoutVars>
      </dgm:prSet>
      <dgm:spPr/>
    </dgm:pt>
    <dgm:pt modelId="{3E91BB30-3B72-4380-897A-336FC261BCC3}" type="pres">
      <dgm:prSet presAssocID="{57DAF17F-C87A-48AC-8B4D-B02566C68B9D}" presName="parentLin" presStyleCnt="0"/>
      <dgm:spPr/>
    </dgm:pt>
    <dgm:pt modelId="{F79D7EAB-C31E-433A-A60C-0AA0B00A65FE}" type="pres">
      <dgm:prSet presAssocID="{57DAF17F-C87A-48AC-8B4D-B02566C68B9D}" presName="parentLeftMargin" presStyleLbl="node1" presStyleIdx="0" presStyleCnt="1"/>
      <dgm:spPr/>
    </dgm:pt>
    <dgm:pt modelId="{C66C29CD-E5D1-4AE7-B163-88C8FC041CA5}" type="pres">
      <dgm:prSet presAssocID="{57DAF17F-C87A-48AC-8B4D-B02566C68B9D}" presName="parentText" presStyleLbl="node1" presStyleIdx="0" presStyleCnt="1" custLinFactNeighborX="-11111" custLinFactNeighborY="144">
        <dgm:presLayoutVars>
          <dgm:chMax val="0"/>
          <dgm:bulletEnabled val="1"/>
        </dgm:presLayoutVars>
      </dgm:prSet>
      <dgm:spPr/>
    </dgm:pt>
    <dgm:pt modelId="{D5C86D90-7DB9-4DD8-9C77-4CA4B7B03E30}" type="pres">
      <dgm:prSet presAssocID="{57DAF17F-C87A-48AC-8B4D-B02566C68B9D}" presName="negativeSpace" presStyleCnt="0"/>
      <dgm:spPr/>
    </dgm:pt>
    <dgm:pt modelId="{28A59E51-C214-4CC2-B6B0-202AEDAC7867}" type="pres">
      <dgm:prSet presAssocID="{57DAF17F-C87A-48AC-8B4D-B02566C68B9D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B49AD302-E389-4435-AA92-4FACEB6F567E}" type="presOf" srcId="{57DAF17F-C87A-48AC-8B4D-B02566C68B9D}" destId="{F79D7EAB-C31E-433A-A60C-0AA0B00A65FE}" srcOrd="0" destOrd="0" presId="urn:microsoft.com/office/officeart/2005/8/layout/list1"/>
    <dgm:cxn modelId="{033E131D-55C3-46A8-AD29-7A4A799ECA81}" type="presOf" srcId="{53E5FE22-D010-430F-B900-1DD389134F7D}" destId="{91C4466C-F2D7-4B65-9A90-2CE83D1AFDA7}" srcOrd="0" destOrd="0" presId="urn:microsoft.com/office/officeart/2005/8/layout/list1"/>
    <dgm:cxn modelId="{EBB8A93B-C57A-48E7-B36C-C88502340FFE}" type="presOf" srcId="{57DAF17F-C87A-48AC-8B4D-B02566C68B9D}" destId="{C66C29CD-E5D1-4AE7-B163-88C8FC041CA5}" srcOrd="1" destOrd="0" presId="urn:microsoft.com/office/officeart/2005/8/layout/list1"/>
    <dgm:cxn modelId="{BA79E75E-D84F-4AA1-BA92-983D6A6D940D}" srcId="{53E5FE22-D010-430F-B900-1DD389134F7D}" destId="{57DAF17F-C87A-48AC-8B4D-B02566C68B9D}" srcOrd="0" destOrd="0" parTransId="{94F1A2A2-4A78-4450-AD7C-4B174651A791}" sibTransId="{656AA125-19AF-4065-8972-B5BC5AF58CF1}"/>
    <dgm:cxn modelId="{9B0D2256-82C9-46D4-A01B-7DA64A53831A}" srcId="{57DAF17F-C87A-48AC-8B4D-B02566C68B9D}" destId="{5D2B1F7F-8F42-40B8-ACF8-D3543FC46EE6}" srcOrd="1" destOrd="0" parTransId="{FB2DC747-4352-44D5-AF29-92727BC1D0C5}" sibTransId="{DBE90ACD-650F-473A-B47F-CFB20D79EEB8}"/>
    <dgm:cxn modelId="{19872193-8306-4B46-89BD-ABB40ACC3339}" type="presOf" srcId="{5D2B1F7F-8F42-40B8-ACF8-D3543FC46EE6}" destId="{28A59E51-C214-4CC2-B6B0-202AEDAC7867}" srcOrd="0" destOrd="1" presId="urn:microsoft.com/office/officeart/2005/8/layout/list1"/>
    <dgm:cxn modelId="{A88907C4-5AC7-41C2-951A-BCC36EF4423B}" srcId="{57DAF17F-C87A-48AC-8B4D-B02566C68B9D}" destId="{CD126436-A77C-4CA9-BEDF-5F53B76B5033}" srcOrd="0" destOrd="0" parTransId="{7A2C3FF5-3FA8-40AD-B647-694953B46055}" sibTransId="{F5732834-2056-495E-8349-31456DC1EC66}"/>
    <dgm:cxn modelId="{246CD7E7-9318-4696-9FC7-DF5E0244A1A9}" type="presOf" srcId="{CD126436-A77C-4CA9-BEDF-5F53B76B5033}" destId="{28A59E51-C214-4CC2-B6B0-202AEDAC7867}" srcOrd="0" destOrd="0" presId="urn:microsoft.com/office/officeart/2005/8/layout/list1"/>
    <dgm:cxn modelId="{9CA91A90-0798-4FCE-B53B-2322313933BD}" type="presParOf" srcId="{91C4466C-F2D7-4B65-9A90-2CE83D1AFDA7}" destId="{3E91BB30-3B72-4380-897A-336FC261BCC3}" srcOrd="0" destOrd="0" presId="urn:microsoft.com/office/officeart/2005/8/layout/list1"/>
    <dgm:cxn modelId="{66F3779A-7052-4BB0-9445-6D89BE29A2D2}" type="presParOf" srcId="{3E91BB30-3B72-4380-897A-336FC261BCC3}" destId="{F79D7EAB-C31E-433A-A60C-0AA0B00A65FE}" srcOrd="0" destOrd="0" presId="urn:microsoft.com/office/officeart/2005/8/layout/list1"/>
    <dgm:cxn modelId="{7FD3E72D-0E67-4B3C-86E7-F7F02B11A1E0}" type="presParOf" srcId="{3E91BB30-3B72-4380-897A-336FC261BCC3}" destId="{C66C29CD-E5D1-4AE7-B163-88C8FC041CA5}" srcOrd="1" destOrd="0" presId="urn:microsoft.com/office/officeart/2005/8/layout/list1"/>
    <dgm:cxn modelId="{72218038-FB9C-4D43-B677-A7D3D0E94490}" type="presParOf" srcId="{91C4466C-F2D7-4B65-9A90-2CE83D1AFDA7}" destId="{D5C86D90-7DB9-4DD8-9C77-4CA4B7B03E30}" srcOrd="1" destOrd="0" presId="urn:microsoft.com/office/officeart/2005/8/layout/list1"/>
    <dgm:cxn modelId="{7F05E2A6-0D1F-451E-AFAE-95E7208AA813}" type="presParOf" srcId="{91C4466C-F2D7-4B65-9A90-2CE83D1AFDA7}" destId="{28A59E51-C214-4CC2-B6B0-202AEDAC786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E5FE22-D010-430F-B900-1DD389134F7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DAF17F-C87A-48AC-8B4D-B02566C68B9D}">
      <dgm:prSet/>
      <dgm:spPr/>
      <dgm:t>
        <a:bodyPr/>
        <a:lstStyle/>
        <a:p>
          <a:pPr rtl="0"/>
          <a:r>
            <a:rPr lang="en-US" dirty="0">
              <a:latin typeface="Calibri" pitchFamily="34" charset="0"/>
            </a:rPr>
            <a:t>Conditional and Probabilistic Branching</a:t>
          </a:r>
        </a:p>
      </dgm:t>
    </dgm:pt>
    <dgm:pt modelId="{94F1A2A2-4A78-4450-AD7C-4B174651A791}" type="parTrans" cxnId="{BA79E75E-D84F-4AA1-BA92-983D6A6D940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56AA125-19AF-4065-8972-B5BC5AF58CF1}" type="sibTrans" cxnId="{BA79E75E-D84F-4AA1-BA92-983D6A6D940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126436-A77C-4CA9-BEDF-5F53B76B5033}">
      <dgm:prSet/>
      <dgm:spPr/>
      <dgm:t>
        <a:bodyPr/>
        <a:lstStyle/>
        <a:p>
          <a:pPr rtl="0"/>
          <a:r>
            <a:rPr lang="en-US" dirty="0">
              <a:latin typeface="Calibri" pitchFamily="34" charset="0"/>
            </a:rPr>
            <a:t>Model different scenarios when project activities are uncertain</a:t>
          </a:r>
        </a:p>
      </dgm:t>
    </dgm:pt>
    <dgm:pt modelId="{7A2C3FF5-3FA8-40AD-B647-694953B46055}" type="parTrans" cxnId="{A88907C4-5AC7-41C2-951A-BCC36EF4423B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F5732834-2056-495E-8349-31456DC1EC66}" type="sibTrans" cxnId="{A88907C4-5AC7-41C2-951A-BCC36EF4423B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D2B1F7F-8F42-40B8-ACF8-D3543FC46EE6}">
      <dgm:prSet/>
      <dgm:spPr/>
      <dgm:t>
        <a:bodyPr/>
        <a:lstStyle/>
        <a:p>
          <a:pPr rtl="0"/>
          <a:r>
            <a:rPr lang="en-US" dirty="0">
              <a:latin typeface="Calibri" pitchFamily="34" charset="0"/>
            </a:rPr>
            <a:t>Calculate Expected Value of project given uncertainties in project activities</a:t>
          </a:r>
        </a:p>
      </dgm:t>
    </dgm:pt>
    <dgm:pt modelId="{FB2DC747-4352-44D5-AF29-92727BC1D0C5}" type="parTrans" cxnId="{9B0D2256-82C9-46D4-A01B-7DA64A53831A}">
      <dgm:prSet/>
      <dgm:spPr/>
      <dgm:t>
        <a:bodyPr/>
        <a:lstStyle/>
        <a:p>
          <a:endParaRPr lang="en-US"/>
        </a:p>
      </dgm:t>
    </dgm:pt>
    <dgm:pt modelId="{DBE90ACD-650F-473A-B47F-CFB20D79EEB8}" type="sibTrans" cxnId="{9B0D2256-82C9-46D4-A01B-7DA64A53831A}">
      <dgm:prSet/>
      <dgm:spPr/>
      <dgm:t>
        <a:bodyPr/>
        <a:lstStyle/>
        <a:p>
          <a:endParaRPr lang="en-US"/>
        </a:p>
      </dgm:t>
    </dgm:pt>
    <dgm:pt modelId="{91C4466C-F2D7-4B65-9A90-2CE83D1AFDA7}" type="pres">
      <dgm:prSet presAssocID="{53E5FE22-D010-430F-B900-1DD389134F7D}" presName="linear" presStyleCnt="0">
        <dgm:presLayoutVars>
          <dgm:dir/>
          <dgm:animLvl val="lvl"/>
          <dgm:resizeHandles val="exact"/>
        </dgm:presLayoutVars>
      </dgm:prSet>
      <dgm:spPr/>
    </dgm:pt>
    <dgm:pt modelId="{3E91BB30-3B72-4380-897A-336FC261BCC3}" type="pres">
      <dgm:prSet presAssocID="{57DAF17F-C87A-48AC-8B4D-B02566C68B9D}" presName="parentLin" presStyleCnt="0"/>
      <dgm:spPr/>
    </dgm:pt>
    <dgm:pt modelId="{F79D7EAB-C31E-433A-A60C-0AA0B00A65FE}" type="pres">
      <dgm:prSet presAssocID="{57DAF17F-C87A-48AC-8B4D-B02566C68B9D}" presName="parentLeftMargin" presStyleLbl="node1" presStyleIdx="0" presStyleCnt="1"/>
      <dgm:spPr/>
    </dgm:pt>
    <dgm:pt modelId="{C66C29CD-E5D1-4AE7-B163-88C8FC041CA5}" type="pres">
      <dgm:prSet presAssocID="{57DAF17F-C87A-48AC-8B4D-B02566C68B9D}" presName="parentText" presStyleLbl="node1" presStyleIdx="0" presStyleCnt="1" custLinFactNeighborX="0" custLinFactNeighborY="-24184">
        <dgm:presLayoutVars>
          <dgm:chMax val="0"/>
          <dgm:bulletEnabled val="1"/>
        </dgm:presLayoutVars>
      </dgm:prSet>
      <dgm:spPr/>
    </dgm:pt>
    <dgm:pt modelId="{D5C86D90-7DB9-4DD8-9C77-4CA4B7B03E30}" type="pres">
      <dgm:prSet presAssocID="{57DAF17F-C87A-48AC-8B4D-B02566C68B9D}" presName="negativeSpace" presStyleCnt="0"/>
      <dgm:spPr/>
    </dgm:pt>
    <dgm:pt modelId="{28A59E51-C214-4CC2-B6B0-202AEDAC7867}" type="pres">
      <dgm:prSet presAssocID="{57DAF17F-C87A-48AC-8B4D-B02566C68B9D}" presName="childText" presStyleLbl="conFgAcc1" presStyleIdx="0" presStyleCnt="1" custScaleY="108311" custLinFactNeighborY="-67701">
        <dgm:presLayoutVars>
          <dgm:bulletEnabled val="1"/>
        </dgm:presLayoutVars>
      </dgm:prSet>
      <dgm:spPr/>
    </dgm:pt>
  </dgm:ptLst>
  <dgm:cxnLst>
    <dgm:cxn modelId="{447D2108-56F2-48AB-B672-36783399EA3E}" type="presOf" srcId="{57DAF17F-C87A-48AC-8B4D-B02566C68B9D}" destId="{F79D7EAB-C31E-433A-A60C-0AA0B00A65FE}" srcOrd="0" destOrd="0" presId="urn:microsoft.com/office/officeart/2005/8/layout/list1"/>
    <dgm:cxn modelId="{63CE6E0F-A9AB-4358-906E-FE9FCA9B67A7}" type="presOf" srcId="{CD126436-A77C-4CA9-BEDF-5F53B76B5033}" destId="{28A59E51-C214-4CC2-B6B0-202AEDAC7867}" srcOrd="0" destOrd="0" presId="urn:microsoft.com/office/officeart/2005/8/layout/list1"/>
    <dgm:cxn modelId="{0AE6A53C-0359-44C3-A436-E98743D2129C}" type="presOf" srcId="{5D2B1F7F-8F42-40B8-ACF8-D3543FC46EE6}" destId="{28A59E51-C214-4CC2-B6B0-202AEDAC7867}" srcOrd="0" destOrd="1" presId="urn:microsoft.com/office/officeart/2005/8/layout/list1"/>
    <dgm:cxn modelId="{BA79E75E-D84F-4AA1-BA92-983D6A6D940D}" srcId="{53E5FE22-D010-430F-B900-1DD389134F7D}" destId="{57DAF17F-C87A-48AC-8B4D-B02566C68B9D}" srcOrd="0" destOrd="0" parTransId="{94F1A2A2-4A78-4450-AD7C-4B174651A791}" sibTransId="{656AA125-19AF-4065-8972-B5BC5AF58CF1}"/>
    <dgm:cxn modelId="{4A8AEF46-C25E-48CA-A4BA-2F0C266C9309}" type="presOf" srcId="{57DAF17F-C87A-48AC-8B4D-B02566C68B9D}" destId="{C66C29CD-E5D1-4AE7-B163-88C8FC041CA5}" srcOrd="1" destOrd="0" presId="urn:microsoft.com/office/officeart/2005/8/layout/list1"/>
    <dgm:cxn modelId="{9B0D2256-82C9-46D4-A01B-7DA64A53831A}" srcId="{57DAF17F-C87A-48AC-8B4D-B02566C68B9D}" destId="{5D2B1F7F-8F42-40B8-ACF8-D3543FC46EE6}" srcOrd="1" destOrd="0" parTransId="{FB2DC747-4352-44D5-AF29-92727BC1D0C5}" sibTransId="{DBE90ACD-650F-473A-B47F-CFB20D79EEB8}"/>
    <dgm:cxn modelId="{54C822A9-34BC-481A-8F3C-181932B312D2}" type="presOf" srcId="{53E5FE22-D010-430F-B900-1DD389134F7D}" destId="{91C4466C-F2D7-4B65-9A90-2CE83D1AFDA7}" srcOrd="0" destOrd="0" presId="urn:microsoft.com/office/officeart/2005/8/layout/list1"/>
    <dgm:cxn modelId="{A88907C4-5AC7-41C2-951A-BCC36EF4423B}" srcId="{57DAF17F-C87A-48AC-8B4D-B02566C68B9D}" destId="{CD126436-A77C-4CA9-BEDF-5F53B76B5033}" srcOrd="0" destOrd="0" parTransId="{7A2C3FF5-3FA8-40AD-B647-694953B46055}" sibTransId="{F5732834-2056-495E-8349-31456DC1EC66}"/>
    <dgm:cxn modelId="{3EE8C699-14BB-4117-AB31-81E5A6DA9935}" type="presParOf" srcId="{91C4466C-F2D7-4B65-9A90-2CE83D1AFDA7}" destId="{3E91BB30-3B72-4380-897A-336FC261BCC3}" srcOrd="0" destOrd="0" presId="urn:microsoft.com/office/officeart/2005/8/layout/list1"/>
    <dgm:cxn modelId="{A3B706D4-4541-474D-95D4-201BA7BBA0B8}" type="presParOf" srcId="{3E91BB30-3B72-4380-897A-336FC261BCC3}" destId="{F79D7EAB-C31E-433A-A60C-0AA0B00A65FE}" srcOrd="0" destOrd="0" presId="urn:microsoft.com/office/officeart/2005/8/layout/list1"/>
    <dgm:cxn modelId="{C7DD50B7-24D0-4840-ADF2-F70E4E7197B9}" type="presParOf" srcId="{3E91BB30-3B72-4380-897A-336FC261BCC3}" destId="{C66C29CD-E5D1-4AE7-B163-88C8FC041CA5}" srcOrd="1" destOrd="0" presId="urn:microsoft.com/office/officeart/2005/8/layout/list1"/>
    <dgm:cxn modelId="{CBC3D77D-1351-4782-8E71-A763960B831D}" type="presParOf" srcId="{91C4466C-F2D7-4B65-9A90-2CE83D1AFDA7}" destId="{D5C86D90-7DB9-4DD8-9C77-4CA4B7B03E30}" srcOrd="1" destOrd="0" presId="urn:microsoft.com/office/officeart/2005/8/layout/list1"/>
    <dgm:cxn modelId="{B735EC18-F2B5-4F73-89B7-5CE49B952AA6}" type="presParOf" srcId="{91C4466C-F2D7-4B65-9A90-2CE83D1AFDA7}" destId="{28A59E51-C214-4CC2-B6B0-202AEDAC786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58F95-64AD-4425-91B2-0235315EC09B}">
      <dsp:nvSpPr>
        <dsp:cNvPr id="0" name=""/>
        <dsp:cNvSpPr/>
      </dsp:nvSpPr>
      <dsp:spPr>
        <a:xfrm>
          <a:off x="0" y="0"/>
          <a:ext cx="7414592" cy="1444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Calibri" pitchFamily="34" charset="0"/>
            </a:rPr>
            <a:t>RiskyProject uses common PM artifacts</a:t>
          </a:r>
        </a:p>
      </dsp:txBody>
      <dsp:txXfrm>
        <a:off x="70537" y="70537"/>
        <a:ext cx="7273518" cy="1303875"/>
      </dsp:txXfrm>
    </dsp:sp>
    <dsp:sp modelId="{078D4F0C-004F-454F-90B0-C2E39CFDE7FF}">
      <dsp:nvSpPr>
        <dsp:cNvPr id="0" name=""/>
        <dsp:cNvSpPr/>
      </dsp:nvSpPr>
      <dsp:spPr>
        <a:xfrm>
          <a:off x="0" y="1821206"/>
          <a:ext cx="7414592" cy="1917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5413" tIns="35560" rIns="199136" bIns="35560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latin typeface="Calibri" pitchFamily="34" charset="0"/>
            </a:rPr>
            <a:t>WBS</a:t>
          </a: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latin typeface="Calibri" pitchFamily="34" charset="0"/>
            </a:rPr>
            <a:t>Resources</a:t>
          </a: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latin typeface="Calibri" pitchFamily="34" charset="0"/>
            </a:rPr>
            <a:t>Costs</a:t>
          </a: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latin typeface="Calibri" pitchFamily="34" charset="0"/>
            </a:rPr>
            <a:t>Risk Register or Risk Lists</a:t>
          </a:r>
        </a:p>
      </dsp:txBody>
      <dsp:txXfrm>
        <a:off x="0" y="1821206"/>
        <a:ext cx="7414592" cy="19173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59E51-C214-4CC2-B6B0-202AEDAC7867}">
      <dsp:nvSpPr>
        <dsp:cNvPr id="0" name=""/>
        <dsp:cNvSpPr/>
      </dsp:nvSpPr>
      <dsp:spPr>
        <a:xfrm>
          <a:off x="0" y="266607"/>
          <a:ext cx="6429419" cy="1304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8994" tIns="374904" rIns="498994" bIns="128016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itchFamily="34" charset="0"/>
            </a:rPr>
            <a:t>View results for each baseline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itchFamily="34" charset="0"/>
            </a:rPr>
            <a:t>Select the working schedule that you will use to manage the project</a:t>
          </a:r>
        </a:p>
      </dsp:txBody>
      <dsp:txXfrm>
        <a:off x="0" y="266607"/>
        <a:ext cx="6429419" cy="1304100"/>
      </dsp:txXfrm>
    </dsp:sp>
    <dsp:sp modelId="{C66C29CD-E5D1-4AE7-B163-88C8FC041CA5}">
      <dsp:nvSpPr>
        <dsp:cNvPr id="0" name=""/>
        <dsp:cNvSpPr/>
      </dsp:nvSpPr>
      <dsp:spPr>
        <a:xfrm>
          <a:off x="285752" y="1693"/>
          <a:ext cx="4500593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112" tIns="0" rIns="170112" bIns="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itchFamily="34" charset="0"/>
            </a:rPr>
            <a:t>Compare different baselines</a:t>
          </a:r>
        </a:p>
      </dsp:txBody>
      <dsp:txXfrm>
        <a:off x="311691" y="27632"/>
        <a:ext cx="4448715" cy="479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59E51-C214-4CC2-B6B0-202AEDAC7867}">
      <dsp:nvSpPr>
        <dsp:cNvPr id="0" name=""/>
        <dsp:cNvSpPr/>
      </dsp:nvSpPr>
      <dsp:spPr>
        <a:xfrm>
          <a:off x="0" y="239069"/>
          <a:ext cx="7619652" cy="10098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1370" tIns="333248" rIns="591370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Calibri" pitchFamily="34" charset="0"/>
            </a:rPr>
            <a:t>Model different scenarios when project activities are uncertain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Calibri" pitchFamily="34" charset="0"/>
            </a:rPr>
            <a:t>Calculate Expected Value of project given uncertainties in project activities</a:t>
          </a:r>
        </a:p>
      </dsp:txBody>
      <dsp:txXfrm>
        <a:off x="0" y="239069"/>
        <a:ext cx="7619652" cy="1009891"/>
      </dsp:txXfrm>
    </dsp:sp>
    <dsp:sp modelId="{C66C29CD-E5D1-4AE7-B163-88C8FC041CA5}">
      <dsp:nvSpPr>
        <dsp:cNvPr id="0" name=""/>
        <dsp:cNvSpPr/>
      </dsp:nvSpPr>
      <dsp:spPr>
        <a:xfrm>
          <a:off x="380982" y="48566"/>
          <a:ext cx="5333756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03" tIns="0" rIns="201603" bIns="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 pitchFamily="34" charset="0"/>
            </a:rPr>
            <a:t>Conditional and Probabilistic Branching</a:t>
          </a:r>
        </a:p>
      </dsp:txBody>
      <dsp:txXfrm>
        <a:off x="404039" y="71623"/>
        <a:ext cx="5287642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51B4DD-15C8-4661-884B-618628EC12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78A688-EE94-44BF-A9B6-FD51CF6D64E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50357-9784-4A90-96B4-0B331B4230FA}" type="datetimeFigureOut">
              <a:rPr lang="en-US" smtClean="0"/>
              <a:t>4/30/2022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B2C68-562A-4D2A-9890-4436EDCEC7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41883F-BA65-4049-B6C2-7C1A5A6D08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50802-3B37-42FB-BECC-88074371FE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079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FB4FA-E877-413E-B608-88789D806C57}" type="datetimeFigureOut">
              <a:rPr lang="en-US" noProof="0" smtClean="0"/>
              <a:t>4/30/2022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6304E-FDE3-4B4F-A3B7-EBE87F3FA5E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7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64083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48763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28354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89646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20625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388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6984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82120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61658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552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71570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7325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46207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587910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6896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4442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745095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216135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921716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318229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82352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941708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924559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772825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63339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850802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841624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2934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30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296514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31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20809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32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146835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33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048510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34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594074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35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313706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36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637075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1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rgbClr val="0D1D51"/>
                </a:solidFill>
                <a:latin typeface="+mj-lt"/>
              </a:defRPr>
            </a:lvl1pPr>
          </a:lstStyle>
          <a:p>
            <a:r>
              <a:rPr lang="en-US" noProof="0" dirty="0"/>
              <a:t>Title comes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69F9947D-DF5B-437C-AD1F-9C0E2D87E3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36947" y="1186219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0E45597-5AD6-46F4-AC6A-3242EA33346B}"/>
              </a:ext>
            </a:extLst>
          </p:cNvPr>
          <p:cNvSpPr/>
          <p:nvPr userDrawn="1"/>
        </p:nvSpPr>
        <p:spPr>
          <a:xfrm>
            <a:off x="0" y="1120140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1307804"/>
            <a:ext cx="12192000" cy="5550195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rgbClr val="0D1D51"/>
                </a:solidFill>
                <a:latin typeface="+mj-lt"/>
              </a:defRPr>
            </a:lvl1pPr>
          </a:lstStyle>
          <a:p>
            <a:r>
              <a:rPr lang="en-US" noProof="0" dirty="0"/>
              <a:t>Title comes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rgbClr val="0D1D5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Master subtitle style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Click icon to add picture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>
            <a:cxnSpLocks/>
          </p:cNvCxnSpPr>
          <p:nvPr userDrawn="1"/>
        </p:nvCxnSpPr>
        <p:spPr>
          <a:xfrm>
            <a:off x="6469778" y="4233582"/>
            <a:ext cx="5011410" cy="0"/>
          </a:xfrm>
          <a:prstGeom prst="line">
            <a:avLst/>
          </a:prstGeom>
          <a:ln w="25400">
            <a:solidFill>
              <a:srgbClr val="C426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B19D354-8477-4DC2-97B9-79C868494B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36947" y="294934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5AB9E98-6E5A-4A3C-A8A2-DD496116233C}"/>
              </a:ext>
            </a:extLst>
          </p:cNvPr>
          <p:cNvSpPr/>
          <p:nvPr userDrawn="1"/>
        </p:nvSpPr>
        <p:spPr>
          <a:xfrm>
            <a:off x="0" y="5862731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-194310"/>
            <a:ext cx="12192000" cy="606055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Dummy Text Comes Here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55B264-B1DA-427F-9728-780F8BC799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FDA7A6-15C4-41FB-B8F0-DCA8DB431D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0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400668-EAB8-4971-A561-1B58C8C9D7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54D84D-2F25-4ABB-A699-10619163E069}"/>
              </a:ext>
            </a:extLst>
          </p:cNvPr>
          <p:cNvSpPr/>
          <p:nvPr userDrawn="1"/>
        </p:nvSpPr>
        <p:spPr>
          <a:xfrm>
            <a:off x="1" y="1630018"/>
            <a:ext cx="3883819" cy="437321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solidFill>
            <a:srgbClr val="0D1D5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54245" y="1630018"/>
            <a:ext cx="3934626" cy="4373217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369C13-C18F-4030-85BC-9B8E0AB239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E7A22BB-214D-42DD-A621-9B81B4806EA0}"/>
              </a:ext>
            </a:extLst>
          </p:cNvPr>
          <p:cNvSpPr/>
          <p:nvPr userDrawn="1"/>
        </p:nvSpPr>
        <p:spPr>
          <a:xfrm>
            <a:off x="-4762" y="6004424"/>
            <a:ext cx="12192000" cy="110508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ECD7115-82F5-460A-9EDB-27374DA75D41}"/>
              </a:ext>
            </a:extLst>
          </p:cNvPr>
          <p:cNvSpPr>
            <a:spLocks noChangeAspect="1"/>
          </p:cNvSpPr>
          <p:nvPr userDrawn="1"/>
        </p:nvSpPr>
        <p:spPr>
          <a:xfrm>
            <a:off x="9998500" y="1754775"/>
            <a:ext cx="832104" cy="832104"/>
          </a:xfrm>
          <a:prstGeom prst="ellipse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93E78B9-2730-445B-AFE9-C67A50472DE2}"/>
              </a:ext>
            </a:extLst>
          </p:cNvPr>
          <p:cNvSpPr>
            <a:spLocks noChangeAspect="1"/>
          </p:cNvSpPr>
          <p:nvPr userDrawn="1"/>
        </p:nvSpPr>
        <p:spPr>
          <a:xfrm>
            <a:off x="5679947" y="1823757"/>
            <a:ext cx="832104" cy="832104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2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Topic 01 comes here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4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Topic 02 comes here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solidFill>
            <a:srgbClr val="0D1D5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rgbClr val="C42638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Picture Placeholder 11">
            <a:extLst>
              <a:ext uri="{FF2B5EF4-FFF2-40B4-BE49-F238E27FC236}">
                <a16:creationId xmlns:a16="http://schemas.microsoft.com/office/drawing/2014/main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A5770E-C11B-48F6-BAEC-284D10D3C4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249" y="6167254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0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2A2F12-9117-4B68-80A7-10EC293F01F8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AF7CCD5-D217-463B-844E-D697B3459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70AB33E-36FA-416E-9307-1C85125C0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52518C90-D74B-4D84-AE06-554644DE3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3375274-C661-42AD-9608-B7096BB5B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F30881-CFCD-4932-9116-23A6089BC388}"/>
              </a:ext>
            </a:extLst>
          </p:cNvPr>
          <p:cNvSpPr/>
          <p:nvPr userDrawn="1"/>
        </p:nvSpPr>
        <p:spPr>
          <a:xfrm>
            <a:off x="0" y="6071419"/>
            <a:ext cx="12192000" cy="110508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2A2F12-9117-4B68-80A7-10EC293F01F8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AF7CCD5-D217-463B-844E-D697B3459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70AB33E-36FA-416E-9307-1C85125C0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52518C90-D74B-4D84-AE06-554644DE3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3A6D02-D902-4B4A-B727-07D0E5BBC3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7800" y="1847056"/>
            <a:ext cx="9296400" cy="31638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514292-FD79-4A27-AD43-C074EFCDC1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5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2A2F12-9117-4B68-80A7-10EC293F01F8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AF7CCD5-D217-463B-844E-D697B3459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70AB33E-36FA-416E-9307-1C85125C0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52518C90-D74B-4D84-AE06-554644DE3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BFCE943-DB48-4882-8226-3E0380E05656}"/>
              </a:ext>
            </a:extLst>
          </p:cNvPr>
          <p:cNvSpPr/>
          <p:nvPr userDrawn="1"/>
        </p:nvSpPr>
        <p:spPr>
          <a:xfrm>
            <a:off x="0" y="6081726"/>
            <a:ext cx="12192000" cy="110509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79954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687010E4-ADF2-486D-8DF7-B0FF38C6DADF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9733285-016C-4C38-816C-83D30C075C70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872C96E-9AF3-4FA0-8180-C213C7F2209E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A08BE29-CFA5-4E0D-9DBE-A430AE1B8072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64355A-89BA-4288-BFF9-DCBD3700E6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1567" y="606613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03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email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/>
            <a:r>
              <a:rPr lang="en-US" noProof="0" dirty="0"/>
              <a:t>Website </a:t>
            </a:r>
            <a:r>
              <a:rPr lang="en-US" noProof="0" dirty="0" err="1"/>
              <a:t>url</a:t>
            </a:r>
            <a:r>
              <a:rPr lang="en-US" noProof="0" dirty="0"/>
              <a:t> here</a:t>
            </a:r>
          </a:p>
        </p:txBody>
      </p:sp>
      <p:pic>
        <p:nvPicPr>
          <p:cNvPr id="17" name="Graphic 16" descr="Envelop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aphic 17" descr="Network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519AB8-2D8F-4EE5-B4E4-7A48430A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2998" y="3309109"/>
            <a:ext cx="5163222" cy="673365"/>
          </a:xfrm>
          <a:solidFill>
            <a:schemeClr val="bg1"/>
          </a:solidFill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rgbClr val="C42638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noProof="0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5A58C8-8DCD-4AED-BAEB-866B85FD56D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377915" y="1519772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36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629DDC9-F52E-4E8F-9ACF-F083724D0BAA}"/>
              </a:ext>
            </a:extLst>
          </p:cNvPr>
          <p:cNvSpPr/>
          <p:nvPr userDrawn="1"/>
        </p:nvSpPr>
        <p:spPr>
          <a:xfrm>
            <a:off x="0" y="891540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1116418"/>
            <a:ext cx="12192000" cy="5741581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 w="44450">
            <a:solidFill>
              <a:srgbClr val="C426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ubtitle 2">
            <a:extLst>
              <a:ext uri="{FF2B5EF4-FFF2-40B4-BE49-F238E27FC236}">
                <a16:creationId xmlns:a16="http://schemas.microsoft.com/office/drawing/2014/main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rgbClr val="0D1D5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email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rgbClr val="0D1D51"/>
                </a:solidFill>
              </a:defRPr>
            </a:lvl1pPr>
          </a:lstStyle>
          <a:p>
            <a:pPr marL="228600" lvl="0" indent="-228600"/>
            <a:r>
              <a:rPr lang="en-US" noProof="0" dirty="0"/>
              <a:t>Website </a:t>
            </a:r>
            <a:r>
              <a:rPr lang="en-US" noProof="0" dirty="0" err="1"/>
              <a:t>url</a:t>
            </a:r>
            <a:r>
              <a:rPr lang="en-US" noProof="0" dirty="0"/>
              <a:t> here</a:t>
            </a:r>
          </a:p>
        </p:txBody>
      </p:sp>
      <p:pic>
        <p:nvPicPr>
          <p:cNvPr id="18" name="Graphic 16" descr="Envelop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3" name="Graphic 17" descr="Network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666C42-DD4B-4BFA-BE15-4D20CFD5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876" y="3063388"/>
            <a:ext cx="5188475" cy="82662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rgbClr val="0D1D5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noProof="0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4501CE-C60D-482B-A7AC-FA7F19CE23C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768467" y="23194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0780D4-7F2C-4520-BC04-110139470870}"/>
              </a:ext>
            </a:extLst>
          </p:cNvPr>
          <p:cNvSpPr/>
          <p:nvPr userDrawn="1"/>
        </p:nvSpPr>
        <p:spPr>
          <a:xfrm>
            <a:off x="0" y="891540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1063256"/>
            <a:ext cx="12192000" cy="5794743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rgbClr val="0D1D51"/>
                </a:solidFill>
                <a:latin typeface="+mj-lt"/>
              </a:defRPr>
            </a:lvl1pPr>
          </a:lstStyle>
          <a:p>
            <a:r>
              <a:rPr lang="en-US" noProof="0" dirty="0"/>
              <a:t>Title comes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rgbClr val="0D1D5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Master subtitle style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6DCA9B9B-2CA1-4586-B17E-4BA70AA390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3097" y="162606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000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44939F-9B05-40FB-B011-7E338F4B4B49}"/>
              </a:ext>
            </a:extLst>
          </p:cNvPr>
          <p:cNvSpPr/>
          <p:nvPr userDrawn="1"/>
        </p:nvSpPr>
        <p:spPr>
          <a:xfrm>
            <a:off x="5080" y="5964523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1"/>
            <a:ext cx="12192000" cy="596452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</p:grp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6531B0-DA0C-42B5-9630-888F5F2FA4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652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8706DBD-D7E1-4734-A193-C7FE296EA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E3C363-B5B0-48C8-86D6-160A5E70DB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577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1E32FD-35A0-490A-BE40-FBF894A7E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C20513-456B-4DEE-808E-01C6BDF79F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185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1E32FD-35A0-490A-BE40-FBF894A7E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763196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8970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7FC508-FBF0-405A-B944-E76B0FBE40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4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1F27F-98F9-A147-8986-34441C7B752D}" type="datetime1">
              <a:rPr lang="en-US" noProof="0" smtClean="0"/>
              <a:t>4/30/2022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71654-96A5-4280-94F3-931C61A9F92C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62" r:id="rId6"/>
    <p:sldLayoutId id="2147483663" r:id="rId7"/>
    <p:sldLayoutId id="2147483654" r:id="rId8"/>
    <p:sldLayoutId id="2147483676" r:id="rId9"/>
    <p:sldLayoutId id="2147483675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1" r:id="rId17"/>
    <p:sldLayoutId id="2147483672" r:id="rId18"/>
    <p:sldLayoutId id="2147483674" r:id="rId19"/>
    <p:sldLayoutId id="2147483673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6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7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1E9A03-2864-4E3C-BA31-4F77E6E55FF0}"/>
              </a:ext>
            </a:extLst>
          </p:cNvPr>
          <p:cNvSpPr/>
          <p:nvPr/>
        </p:nvSpPr>
        <p:spPr>
          <a:xfrm>
            <a:off x="0" y="5811560"/>
            <a:ext cx="5271545" cy="12364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5271545" cy="1325563"/>
          </a:xfrm>
        </p:spPr>
        <p:txBody>
          <a:bodyPr/>
          <a:lstStyle/>
          <a:p>
            <a:r>
              <a:rPr lang="en-US" sz="7200" cap="none" dirty="0"/>
              <a:t>RiskyProject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B32C0-5E61-447F-9557-57AF415D6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2429429"/>
            <a:ext cx="4151027" cy="2857887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/>
              <a:t>Project Risk Analysis </a:t>
            </a:r>
          </a:p>
          <a:p>
            <a:pPr marL="0" indent="0" algn="ctr">
              <a:buNone/>
            </a:pPr>
            <a:r>
              <a:rPr lang="en-US" sz="3200" b="1" dirty="0"/>
              <a:t>and </a:t>
            </a:r>
          </a:p>
          <a:p>
            <a:pPr marL="0" indent="0" algn="ctr">
              <a:buNone/>
            </a:pPr>
            <a:r>
              <a:rPr lang="en-US" sz="3200" b="1" dirty="0"/>
              <a:t>Project Risk Management Software Suite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9305ED8-D39E-4A20-A7CB-7EC58B3E32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5455212" y="988536"/>
            <a:ext cx="4884848" cy="4884848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712EC7F-60B9-4B29-AEE6-2F46CB075DA0}"/>
              </a:ext>
            </a:extLst>
          </p:cNvPr>
          <p:cNvSpPr/>
          <p:nvPr/>
        </p:nvSpPr>
        <p:spPr>
          <a:xfrm>
            <a:off x="11106615" y="6222380"/>
            <a:ext cx="735980" cy="535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35A418-8963-4572-93BD-87A34D2DA673}"/>
              </a:ext>
            </a:extLst>
          </p:cNvPr>
          <p:cNvSpPr/>
          <p:nvPr/>
        </p:nvSpPr>
        <p:spPr>
          <a:xfrm>
            <a:off x="0" y="1701511"/>
            <a:ext cx="5271545" cy="12364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173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6187B-8CB7-7855-1768-5353E40BE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784965"/>
          </a:xfrm>
        </p:spPr>
        <p:txBody>
          <a:bodyPr/>
          <a:lstStyle/>
          <a:p>
            <a:r>
              <a:rPr lang="en-US" altLang="en-US" sz="3200" dirty="0">
                <a:latin typeface="+mj-lt"/>
                <a:cs typeface="Arial" charset="0"/>
              </a:rPr>
              <a:t>What Is RiskyProject?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BBA512-89FD-BF19-92B8-E69A292C1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2024607-544A-3A48-C082-56B6FBF018FF}"/>
              </a:ext>
            </a:extLst>
          </p:cNvPr>
          <p:cNvSpPr txBox="1">
            <a:spLocks noChangeArrowheads="1"/>
          </p:cNvSpPr>
          <p:nvPr/>
        </p:nvSpPr>
        <p:spPr>
          <a:xfrm>
            <a:off x="2101273" y="2883189"/>
            <a:ext cx="7315200" cy="1143000"/>
          </a:xfrm>
          <a:prstGeom prst="rect">
            <a:avLst/>
          </a:prstGeom>
        </p:spPr>
        <p:txBody>
          <a:bodyPr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>
                <a:latin typeface="+mj-lt"/>
              </a:rPr>
              <a:t>Project Scheduling</a:t>
            </a:r>
          </a:p>
          <a:p>
            <a:pPr>
              <a:defRPr/>
            </a:pPr>
            <a:r>
              <a:rPr lang="en-US" sz="2400">
                <a:latin typeface="+mj-lt"/>
              </a:rPr>
              <a:t>Risk Register</a:t>
            </a:r>
          </a:p>
          <a:p>
            <a:pPr>
              <a:defRPr/>
            </a:pPr>
            <a:r>
              <a:rPr lang="en-US" sz="2400">
                <a:latin typeface="+mj-lt"/>
              </a:rPr>
              <a:t>Quantitative risk analysis using Monte Carlo simulations</a:t>
            </a:r>
          </a:p>
          <a:p>
            <a:pPr>
              <a:defRPr/>
            </a:pPr>
            <a:r>
              <a:rPr lang="en-US" sz="2400">
                <a:latin typeface="+mj-lt"/>
              </a:rPr>
              <a:t>Project performance measurement</a:t>
            </a:r>
            <a:endParaRPr lang="en-US" sz="2400" dirty="0">
              <a:latin typeface="+mj-lt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1DF15863-3D98-47AD-AB39-8FD824B1A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8873" y="1433802"/>
            <a:ext cx="75326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8509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3000" b="1" dirty="0">
                <a:latin typeface="+mj-lt"/>
              </a:rPr>
              <a:t>RiskyProject is Windows-based project risk management software.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CF8BDB47-69D1-2CA8-819E-E066C1DCE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0773" y="4453227"/>
            <a:ext cx="7529513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8509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800">
                <a:latin typeface="+mj-lt"/>
              </a:rPr>
              <a:t>Risky Project gives you a simple answer to a common question: What will happen to your project if certain risks occur?</a:t>
            </a:r>
            <a:r>
              <a:rPr lang="en-US" altLang="en-US" sz="240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8981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F11E1-4734-A9F1-676D-583062A9B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latin typeface="+mj-lt"/>
                <a:cs typeface="Arial" charset="0"/>
              </a:rPr>
              <a:t>The Project Management Problem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7563F0-F12E-7E69-A45D-EE633499A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3</a:t>
            </a:fld>
            <a:endParaRPr lang="en-US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9B081BA-F2FD-3F1B-2F3F-9B5B99DBDF96}"/>
              </a:ext>
            </a:extLst>
          </p:cNvPr>
          <p:cNvGrpSpPr/>
          <p:nvPr/>
        </p:nvGrpSpPr>
        <p:grpSpPr>
          <a:xfrm>
            <a:off x="1165484" y="1849405"/>
            <a:ext cx="2601252" cy="3159190"/>
            <a:chOff x="3531" y="1544"/>
            <a:chExt cx="2601252" cy="315919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BD606A0-BA72-D073-D1EB-4E162268C03B}"/>
                </a:ext>
              </a:extLst>
            </p:cNvPr>
            <p:cNvSpPr/>
            <p:nvPr/>
          </p:nvSpPr>
          <p:spPr>
            <a:xfrm>
              <a:off x="3531" y="1544"/>
              <a:ext cx="2601252" cy="3159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E52A917A-2E26-0995-F6D3-72C672D8CEF2}"/>
                </a:ext>
              </a:extLst>
            </p:cNvPr>
            <p:cNvSpPr txBox="1"/>
            <p:nvPr/>
          </p:nvSpPr>
          <p:spPr>
            <a:xfrm>
              <a:off x="130514" y="128527"/>
              <a:ext cx="2347286" cy="29052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60960" rIns="121920" bIns="60960" numCol="1" spcCol="1270" anchor="ctr" anchorCtr="0">
              <a:noAutofit/>
            </a:bodyPr>
            <a:lstStyle/>
            <a:p>
              <a:pPr marL="0" lvl="0" indent="0" algn="ctr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>
                  <a:latin typeface="Calibri" pitchFamily="34" charset="0"/>
                </a:rPr>
                <a:t>Projects consistently fail to meet: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E1FE126-A711-6446-93E6-C14F7B2843BF}"/>
              </a:ext>
            </a:extLst>
          </p:cNvPr>
          <p:cNvSpPr txBox="1"/>
          <p:nvPr/>
        </p:nvSpPr>
        <p:spPr>
          <a:xfrm>
            <a:off x="4481945" y="2090172"/>
            <a:ext cx="62484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itchFamily="34" charset="0"/>
              </a:rPr>
              <a:t>Budget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itchFamily="34" charset="0"/>
              </a:rPr>
              <a:t>Schedule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itchFamily="34" charset="0"/>
              </a:rPr>
              <a:t>Quality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itchFamily="34" charset="0"/>
              </a:rPr>
              <a:t>Safety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itchFamily="34" charset="0"/>
              </a:rPr>
              <a:t>Technology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itchFamily="34" charset="0"/>
              </a:rPr>
              <a:t>Other measures</a:t>
            </a:r>
            <a:endParaRPr lang="en-US" sz="1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86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00373-6001-7BCB-74E5-7861388B3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The Project Management Problem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316623-EDF3-E660-1F87-A060B5A3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4</a:t>
            </a:fld>
            <a:endParaRPr lang="en-US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2AAB4A4-7E5F-58FF-281C-06D22F9AD845}"/>
              </a:ext>
            </a:extLst>
          </p:cNvPr>
          <p:cNvGrpSpPr/>
          <p:nvPr/>
        </p:nvGrpSpPr>
        <p:grpSpPr>
          <a:xfrm>
            <a:off x="2424181" y="1681277"/>
            <a:ext cx="7058002" cy="1216800"/>
            <a:chOff x="328681" y="342930"/>
            <a:chExt cx="7058002" cy="121680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814B05C-2975-60E0-23A0-5EA233FBE6FD}"/>
                </a:ext>
              </a:extLst>
            </p:cNvPr>
            <p:cNvSpPr/>
            <p:nvPr/>
          </p:nvSpPr>
          <p:spPr>
            <a:xfrm>
              <a:off x="328681" y="342930"/>
              <a:ext cx="7058002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CCAE7C4F-E37C-01C8-C86A-8EA30280B14D}"/>
                </a:ext>
              </a:extLst>
            </p:cNvPr>
            <p:cNvSpPr txBox="1"/>
            <p:nvPr/>
          </p:nvSpPr>
          <p:spPr>
            <a:xfrm>
              <a:off x="388080" y="402329"/>
              <a:ext cx="6939204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l" defTabSz="1600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600" kern="1200" dirty="0">
                  <a:latin typeface="Calibri" pitchFamily="34" charset="0"/>
                </a:rPr>
                <a:t>Reasons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A4B8B3A-2B85-72D1-1251-3F0603D7DBA9}"/>
              </a:ext>
            </a:extLst>
          </p:cNvPr>
          <p:cNvGrpSpPr/>
          <p:nvPr/>
        </p:nvGrpSpPr>
        <p:grpSpPr>
          <a:xfrm>
            <a:off x="2095500" y="3183145"/>
            <a:ext cx="8001000" cy="2758274"/>
            <a:chOff x="0" y="1844798"/>
            <a:chExt cx="8001000" cy="275827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94A5462-2FE6-86D2-0E59-1ACAB846168E}"/>
                </a:ext>
              </a:extLst>
            </p:cNvPr>
            <p:cNvSpPr/>
            <p:nvPr/>
          </p:nvSpPr>
          <p:spPr>
            <a:xfrm>
              <a:off x="0" y="1844798"/>
              <a:ext cx="8001000" cy="275827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2DB1EB4-A0D8-ACAA-243B-D428BD5D1694}"/>
                </a:ext>
              </a:extLst>
            </p:cNvPr>
            <p:cNvSpPr txBox="1"/>
            <p:nvPr/>
          </p:nvSpPr>
          <p:spPr>
            <a:xfrm>
              <a:off x="0" y="1844798"/>
              <a:ext cx="8001000" cy="27582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32" tIns="35560" rIns="199136" bIns="35560" numCol="1" spcCol="1270" anchor="t" anchorCtr="0">
              <a:noAutofit/>
            </a:bodyPr>
            <a:lstStyle/>
            <a:p>
              <a:pPr marL="285750" lvl="1" indent="-285750" algn="l" defTabSz="1244600" rtl="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800" kern="1200" dirty="0">
                  <a:latin typeface="Calibri" pitchFamily="34" charset="0"/>
                </a:rPr>
                <a:t>Human psychological limits</a:t>
              </a:r>
            </a:p>
            <a:p>
              <a:pPr marL="285750" lvl="1" indent="-285750" algn="l" defTabSz="1244600" rtl="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800" kern="1200" dirty="0">
                  <a:latin typeface="Calibri" pitchFamily="34" charset="0"/>
                </a:rPr>
                <a:t>Inadequate training</a:t>
              </a:r>
            </a:p>
            <a:p>
              <a:pPr marL="285750" lvl="1" indent="-285750" algn="l" defTabSz="1244600" rtl="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800" kern="1200" dirty="0">
                  <a:latin typeface="Calibri" pitchFamily="34" charset="0"/>
                </a:rPr>
                <a:t>Poor processes</a:t>
              </a:r>
            </a:p>
            <a:p>
              <a:pPr marL="285750" lvl="1" indent="-285750" algn="l" defTabSz="1244600" rtl="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800" kern="1200" dirty="0">
                  <a:latin typeface="Calibri" pitchFamily="34" charset="0"/>
                </a:rPr>
                <a:t>others</a:t>
              </a:r>
            </a:p>
            <a:p>
              <a:pPr marL="228600" lvl="1" indent="-22860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endParaRPr lang="en-US" sz="2400" kern="1200" dirty="0">
                <a:latin typeface="Calibri" pitchFamily="34" charset="0"/>
              </a:endParaRPr>
            </a:p>
            <a:p>
              <a:pPr marL="228600" lvl="1" indent="-22860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endParaRPr lang="en-US" sz="2400" kern="12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3549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00E1B-0CDD-F536-CD87-5B33968B8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latin typeface="+mj-lt"/>
                <a:cs typeface="Arial" charset="0"/>
              </a:rPr>
              <a:t>The Project Management Problem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189C5D-AA87-7FB8-785F-EB245494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5</a:t>
            </a:fld>
            <a:endParaRPr lang="en-US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BB9589E-2ACC-6CF2-EEC1-684A8A08CEEB}"/>
              </a:ext>
            </a:extLst>
          </p:cNvPr>
          <p:cNvGrpSpPr/>
          <p:nvPr/>
        </p:nvGrpSpPr>
        <p:grpSpPr>
          <a:xfrm>
            <a:off x="2596322" y="2088796"/>
            <a:ext cx="6999354" cy="1216800"/>
            <a:chOff x="500822" y="448158"/>
            <a:chExt cx="6999354" cy="121680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EB2D475-DB85-AD15-7F15-B74A9CCCBEE2}"/>
                </a:ext>
              </a:extLst>
            </p:cNvPr>
            <p:cNvSpPr/>
            <p:nvPr/>
          </p:nvSpPr>
          <p:spPr>
            <a:xfrm>
              <a:off x="500822" y="448158"/>
              <a:ext cx="6999354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96064BC8-1CCF-BDC3-3912-79170358F51E}"/>
                </a:ext>
              </a:extLst>
            </p:cNvPr>
            <p:cNvSpPr txBox="1"/>
            <p:nvPr/>
          </p:nvSpPr>
          <p:spPr>
            <a:xfrm>
              <a:off x="560221" y="507557"/>
              <a:ext cx="688055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l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>
                  <a:latin typeface="Calibri" pitchFamily="34" charset="0"/>
                </a:rPr>
                <a:t>Key Project Management Issues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331AA56-E45A-C998-9A3E-A92CC6162B93}"/>
              </a:ext>
            </a:extLst>
          </p:cNvPr>
          <p:cNvGrpSpPr/>
          <p:nvPr/>
        </p:nvGrpSpPr>
        <p:grpSpPr>
          <a:xfrm>
            <a:off x="2095500" y="3519074"/>
            <a:ext cx="8001000" cy="2691000"/>
            <a:chOff x="0" y="1878436"/>
            <a:chExt cx="8001000" cy="2691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A27CEE6-99CD-4E01-862B-9ED6CA9132BF}"/>
                </a:ext>
              </a:extLst>
            </p:cNvPr>
            <p:cNvSpPr/>
            <p:nvPr/>
          </p:nvSpPr>
          <p:spPr>
            <a:xfrm>
              <a:off x="0" y="1878436"/>
              <a:ext cx="8001000" cy="2691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B48832-E9CB-F26E-B577-7E3C3F946B4E}"/>
                </a:ext>
              </a:extLst>
            </p:cNvPr>
            <p:cNvSpPr txBox="1"/>
            <p:nvPr/>
          </p:nvSpPr>
          <p:spPr>
            <a:xfrm>
              <a:off x="0" y="1878436"/>
              <a:ext cx="8001000" cy="2691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32" tIns="30480" rIns="170688" bIns="30480" numCol="1" spcCol="1270" anchor="t" anchorCtr="0">
              <a:noAutofit/>
            </a:bodyPr>
            <a:lstStyle/>
            <a:p>
              <a:pPr marL="228600" lvl="1" indent="-22860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400" kern="1200" dirty="0">
                  <a:latin typeface="Calibri" pitchFamily="34" charset="0"/>
                </a:rPr>
                <a:t>How to estimate project duration or cost?</a:t>
              </a:r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400" kern="1200" dirty="0">
                  <a:latin typeface="Calibri" pitchFamily="34" charset="0"/>
                </a:rPr>
                <a:t>What are the most critical risks and how to mitigate them?</a:t>
              </a:r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400" kern="1200" dirty="0">
                  <a:latin typeface="Calibri" pitchFamily="34" charset="0"/>
                </a:rPr>
                <a:t>How to measure project performance?</a:t>
              </a:r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400" kern="1200" dirty="0">
                  <a:latin typeface="Calibri" pitchFamily="34" charset="0"/>
                </a:rPr>
                <a:t>How to make an informed decision about future course of the project?</a:t>
              </a:r>
            </a:p>
            <a:p>
              <a:pPr marL="228600" lvl="1" indent="-22860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endParaRPr lang="en-US" sz="2000" kern="1200" dirty="0">
                <a:latin typeface="Calibri" pitchFamily="34" charset="0"/>
              </a:endParaRPr>
            </a:p>
            <a:p>
              <a:pPr marL="228600" lvl="1" indent="-22860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endParaRPr lang="en-US" sz="2000" kern="12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1460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E71B9-C305-15B8-6DE3-77C035055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latin typeface="+mj-lt"/>
                <a:cs typeface="Arial" charset="0"/>
              </a:rPr>
              <a:t>The RiskyProject Solution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0C15B9-7048-A3AB-3A8E-BD7161CFA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6</a:t>
            </a:fld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D16D76E-0A28-DD19-0F1E-B2BA025CBA85}"/>
              </a:ext>
            </a:extLst>
          </p:cNvPr>
          <p:cNvGrpSpPr/>
          <p:nvPr/>
        </p:nvGrpSpPr>
        <p:grpSpPr>
          <a:xfrm>
            <a:off x="2474680" y="1250410"/>
            <a:ext cx="6706929" cy="1013616"/>
            <a:chOff x="0" y="31714"/>
            <a:chExt cx="6706929" cy="101361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EB201E9-8480-8A7C-8888-CBBBB583FA59}"/>
                </a:ext>
              </a:extLst>
            </p:cNvPr>
            <p:cNvSpPr/>
            <p:nvPr/>
          </p:nvSpPr>
          <p:spPr>
            <a:xfrm>
              <a:off x="0" y="31714"/>
              <a:ext cx="6706929" cy="101361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: Rounded Corners 4">
              <a:extLst>
                <a:ext uri="{FF2B5EF4-FFF2-40B4-BE49-F238E27FC236}">
                  <a16:creationId xmlns:a16="http://schemas.microsoft.com/office/drawing/2014/main" id="{6192C411-7F60-E7CB-26ED-32EF89D226BA}"/>
                </a:ext>
              </a:extLst>
            </p:cNvPr>
            <p:cNvSpPr txBox="1"/>
            <p:nvPr/>
          </p:nvSpPr>
          <p:spPr>
            <a:xfrm>
              <a:off x="49481" y="81195"/>
              <a:ext cx="6607967" cy="914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l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>
                  <a:latin typeface="Calibri" pitchFamily="34" charset="0"/>
                </a:rPr>
                <a:t>Project risk management made simple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04723A1-0ECE-0B4E-AEFB-F355F1B48F13}"/>
              </a:ext>
            </a:extLst>
          </p:cNvPr>
          <p:cNvSpPr txBox="1"/>
          <p:nvPr/>
        </p:nvSpPr>
        <p:spPr>
          <a:xfrm>
            <a:off x="2203864" y="2562889"/>
            <a:ext cx="724856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en-US" sz="2400" u="sng" dirty="0">
                <a:latin typeface="Calibri" pitchFamily="34" charset="0"/>
              </a:rPr>
              <a:t>RiskyProject is consistent with PMI PMBOK</a:t>
            </a:r>
            <a:r>
              <a:rPr lang="en-US" sz="2400" dirty="0">
                <a:latin typeface="Calibri" pitchFamily="34" charset="0"/>
              </a:rPr>
              <a:t>. Risky Project supports the full project risk management process.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u="sng" dirty="0">
                <a:latin typeface="Calibri" pitchFamily="34" charset="0"/>
              </a:rPr>
              <a:t>RiskyProject is very easy to use</a:t>
            </a:r>
            <a:r>
              <a:rPr lang="en-US" sz="2400" dirty="0">
                <a:latin typeface="Calibri" pitchFamily="34" charset="0"/>
              </a:rPr>
              <a:t>. RiskyProject is uses a scheduling interface similar to other project popular project management tools.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u="sng" dirty="0">
                <a:latin typeface="Calibri" pitchFamily="34" charset="0"/>
              </a:rPr>
              <a:t>RiskyProject has low implementation and support costs. </a:t>
            </a:r>
            <a:r>
              <a:rPr lang="en-US" sz="2400" dirty="0">
                <a:latin typeface="Calibri" pitchFamily="34" charset="0"/>
              </a:rPr>
              <a:t>Compared with the comparative products, RiskyProject provides unmatched value</a:t>
            </a:r>
          </a:p>
          <a:p>
            <a:pPr lvl="0" rtl="0"/>
            <a:endParaRPr lang="en-US" sz="1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850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14C8A-11A3-CA0F-D61B-8A98A2240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RiskyProject Solution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98DE6C-3442-AB36-A49A-CAAF8C489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40"/>
            <a:ext cx="294460" cy="155640"/>
          </a:xfrm>
        </p:spPr>
        <p:txBody>
          <a:bodyPr/>
          <a:lstStyle/>
          <a:p>
            <a:fld id="{9EC71654-96A5-4280-94F3-931C61A9F92C}" type="slidenum">
              <a:rPr lang="en-US" noProof="0" smtClean="0"/>
              <a:pPr/>
              <a:t>7</a:t>
            </a:fld>
            <a:endParaRPr lang="en-US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CB8D4C8-06DC-660B-C8D3-04CBCBB30B3E}"/>
              </a:ext>
            </a:extLst>
          </p:cNvPr>
          <p:cNvGrpSpPr/>
          <p:nvPr/>
        </p:nvGrpSpPr>
        <p:grpSpPr>
          <a:xfrm>
            <a:off x="2360859" y="1471569"/>
            <a:ext cx="7011741" cy="1494934"/>
            <a:chOff x="0" y="79025"/>
            <a:chExt cx="7011741" cy="1494934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85A7504-79FD-BF15-3E45-638E391CD2FC}"/>
                </a:ext>
              </a:extLst>
            </p:cNvPr>
            <p:cNvSpPr/>
            <p:nvPr/>
          </p:nvSpPr>
          <p:spPr>
            <a:xfrm>
              <a:off x="0" y="79025"/>
              <a:ext cx="7011741" cy="1494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8587F0EF-16A2-3E1A-570B-75911F4B8929}"/>
                </a:ext>
              </a:extLst>
            </p:cNvPr>
            <p:cNvSpPr txBox="1"/>
            <p:nvPr/>
          </p:nvSpPr>
          <p:spPr>
            <a:xfrm>
              <a:off x="72977" y="152002"/>
              <a:ext cx="6865787" cy="13489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l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>
                  <a:latin typeface="Calibri" pitchFamily="34" charset="0"/>
                </a:rPr>
                <a:t>Project risk management for Project Managers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9E51D32-5175-66F0-8B45-0320065ED10A}"/>
              </a:ext>
            </a:extLst>
          </p:cNvPr>
          <p:cNvSpPr txBox="1"/>
          <p:nvPr/>
        </p:nvSpPr>
        <p:spPr>
          <a:xfrm>
            <a:off x="2433836" y="3271115"/>
            <a:ext cx="6248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Provide state of art quantitative project risk management tools 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Low cost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Ease of implementation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Limited initial training required 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Scalable</a:t>
            </a:r>
          </a:p>
        </p:txBody>
      </p:sp>
    </p:spTree>
    <p:extLst>
      <p:ext uri="{BB962C8B-B14F-4D97-AF65-F5344CB8AC3E}">
        <p14:creationId xmlns:p14="http://schemas.microsoft.com/office/powerpoint/2010/main" val="54268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80D78-C4A1-3592-7740-C6F3D8D66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569808"/>
          </a:xfrm>
        </p:spPr>
        <p:txBody>
          <a:bodyPr/>
          <a:lstStyle/>
          <a:p>
            <a:r>
              <a:rPr lang="en-CA" dirty="0"/>
              <a:t>Key RiskyProject Features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96961F-D983-B5E2-81B2-80300EFB6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EF8969-4611-FD6A-B05B-13BA6A078091}"/>
              </a:ext>
            </a:extLst>
          </p:cNvPr>
          <p:cNvSpPr txBox="1"/>
          <p:nvPr/>
        </p:nvSpPr>
        <p:spPr>
          <a:xfrm>
            <a:off x="783771" y="998701"/>
            <a:ext cx="111506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Full scheduling engine with costs and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Full risk register that links to project schedules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Quantitative and qualitative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Project control with risks and uncertainties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Integration with Microsoft Project, Primavera, or other project management 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Analysis of critical risk events, which need to be mitigated first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Product lifecycle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Probabilistic and conditional branching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Managing mitigation and response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“What if “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Advanced reporting 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Multiple statistical distributions and distribution fitting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… and more</a:t>
            </a:r>
          </a:p>
        </p:txBody>
      </p:sp>
    </p:spTree>
    <p:extLst>
      <p:ext uri="{BB962C8B-B14F-4D97-AF65-F5344CB8AC3E}">
        <p14:creationId xmlns:p14="http://schemas.microsoft.com/office/powerpoint/2010/main" val="990123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1CFDFAC-3069-765A-2499-CB535CA7DE7D}"/>
              </a:ext>
            </a:extLst>
          </p:cNvPr>
          <p:cNvGraphicFramePr/>
          <p:nvPr/>
        </p:nvGraphicFramePr>
        <p:xfrm>
          <a:off x="2209800" y="1570038"/>
          <a:ext cx="7414592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270" name="Rectangle 2">
            <a:extLst>
              <a:ext uri="{FF2B5EF4-FFF2-40B4-BE49-F238E27FC236}">
                <a16:creationId xmlns:a16="http://schemas.microsoft.com/office/drawing/2014/main" id="{49646A8F-53F3-D66F-B59E-AF2DF5534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0803" y="391887"/>
            <a:ext cx="70199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200" b="1" cap="all" dirty="0">
                <a:latin typeface="+mj-lt"/>
                <a:ea typeface="+mj-ea"/>
                <a:cs typeface="+mj-cs"/>
              </a:rPr>
              <a:t>RiskyProject Workflow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94FD5D-6F10-972C-A401-991EF3FD4B26}"/>
              </a:ext>
            </a:extLst>
          </p:cNvPr>
          <p:cNvSpPr/>
          <p:nvPr/>
        </p:nvSpPr>
        <p:spPr>
          <a:xfrm>
            <a:off x="827089" y="1268414"/>
            <a:ext cx="7489825" cy="440531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C0DB5743-FFF5-B880-3626-B549D762CB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86037" y="276339"/>
            <a:ext cx="7019925" cy="7080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 cap="all" dirty="0"/>
              <a:t>RiskyProject Workflow</a:t>
            </a:r>
          </a:p>
        </p:txBody>
      </p:sp>
      <p:pic>
        <p:nvPicPr>
          <p:cNvPr id="12292" name="Picture 5" descr="Worklow">
            <a:extLst>
              <a:ext uri="{FF2B5EF4-FFF2-40B4-BE49-F238E27FC236}">
                <a16:creationId xmlns:a16="http://schemas.microsoft.com/office/drawing/2014/main" id="{8125C1C4-DA39-30B6-1251-BEB71DD77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3" y="1477963"/>
            <a:ext cx="5724525" cy="398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6">
            <a:extLst>
              <a:ext uri="{FF2B5EF4-FFF2-40B4-BE49-F238E27FC236}">
                <a16:creationId xmlns:a16="http://schemas.microsoft.com/office/drawing/2014/main" id="{1C02C688-33BD-4B79-69EA-4B16B71FF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2796" y="2255611"/>
            <a:ext cx="401682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dirty="0">
                <a:latin typeface="+mn-lt"/>
              </a:rPr>
              <a:t>RiskyProject’s workflow is compatible with PMI, Prince II, and other risk management processes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CBB41E7-1A2A-41BF-F5D2-3F17CDA28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38" y="1093838"/>
            <a:ext cx="7830685" cy="5022750"/>
          </a:xfrm>
          <a:prstGeom prst="rect">
            <a:avLst/>
          </a:prstGeom>
        </p:spPr>
      </p:pic>
      <p:sp>
        <p:nvSpPr>
          <p:cNvPr id="13315" name="Rectangle 2">
            <a:extLst>
              <a:ext uri="{FF2B5EF4-FFF2-40B4-BE49-F238E27FC236}">
                <a16:creationId xmlns:a16="http://schemas.microsoft.com/office/drawing/2014/main" id="{2670606C-F67E-556D-3F06-A6CC68FBE4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128588"/>
            <a:ext cx="7772400" cy="646112"/>
          </a:xfrm>
        </p:spPr>
        <p:txBody>
          <a:bodyPr anchor="ctr"/>
          <a:lstStyle/>
          <a:p>
            <a:pPr>
              <a:defRPr/>
            </a:pPr>
            <a:r>
              <a:rPr lang="en-US" altLang="en-US" dirty="0"/>
              <a:t>Define Project Schedule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F66BB5CD-F06B-6F48-96BC-CEA614B57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4513" y="1466218"/>
            <a:ext cx="287382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400" dirty="0">
                <a:latin typeface="+mn-lt"/>
                <a:cs typeface="Arial" pitchFamily="34" charset="0"/>
              </a:rPr>
              <a:t>You may also import project schedules from other scheduling tools, such as Microsoft Project or Oracle Primavera. </a:t>
            </a:r>
          </a:p>
        </p:txBody>
      </p:sp>
      <p:sp>
        <p:nvSpPr>
          <p:cNvPr id="10" name="Rectangular Callout 9">
            <a:extLst>
              <a:ext uri="{FF2B5EF4-FFF2-40B4-BE49-F238E27FC236}">
                <a16:creationId xmlns:a16="http://schemas.microsoft.com/office/drawing/2014/main" id="{2ED841F5-35C3-4BE9-74A6-7FC2DCAB766A}"/>
              </a:ext>
            </a:extLst>
          </p:cNvPr>
          <p:cNvSpPr/>
          <p:nvPr/>
        </p:nvSpPr>
        <p:spPr>
          <a:xfrm>
            <a:off x="1344386" y="909915"/>
            <a:ext cx="1943100" cy="720725"/>
          </a:xfrm>
          <a:prstGeom prst="wedgeRectCallout">
            <a:avLst>
              <a:gd name="adj1" fmla="val 17222"/>
              <a:gd name="adj2" fmla="val 96951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Enter resources, cost and income for each task</a:t>
            </a:r>
          </a:p>
        </p:txBody>
      </p:sp>
      <p:sp>
        <p:nvSpPr>
          <p:cNvPr id="11" name="Rectangular Callout 10">
            <a:extLst>
              <a:ext uri="{FF2B5EF4-FFF2-40B4-BE49-F238E27FC236}">
                <a16:creationId xmlns:a16="http://schemas.microsoft.com/office/drawing/2014/main" id="{3912540C-3A9E-C78B-ACAC-18F578DF9CFE}"/>
              </a:ext>
            </a:extLst>
          </p:cNvPr>
          <p:cNvSpPr/>
          <p:nvPr/>
        </p:nvSpPr>
        <p:spPr>
          <a:xfrm>
            <a:off x="8183563" y="4919664"/>
            <a:ext cx="1943100" cy="720725"/>
          </a:xfrm>
          <a:prstGeom prst="wedgeRectCallout">
            <a:avLst>
              <a:gd name="adj1" fmla="val -75425"/>
              <a:gd name="adj2" fmla="val -55975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Enter complete WBS, as it is done in other project management software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0">
            <a:extLst>
              <a:ext uri="{FF2B5EF4-FFF2-40B4-BE49-F238E27FC236}">
                <a16:creationId xmlns:a16="http://schemas.microsoft.com/office/drawing/2014/main" id="{A2134EF4-98AD-D17E-102C-F98974E9F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1404938"/>
            <a:ext cx="6732588" cy="448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39" name="Title 1">
            <a:extLst>
              <a:ext uri="{FF2B5EF4-FFF2-40B4-BE49-F238E27FC236}">
                <a16:creationId xmlns:a16="http://schemas.microsoft.com/office/drawing/2014/main" id="{FA544682-44AD-C363-2C82-E5BBEFF28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860" y="200820"/>
            <a:ext cx="11278279" cy="584200"/>
          </a:xfrm>
        </p:spPr>
        <p:txBody>
          <a:bodyPr anchor="ctr">
            <a:noAutofit/>
          </a:bodyPr>
          <a:lstStyle/>
          <a:p>
            <a:pPr>
              <a:defRPr/>
            </a:pPr>
            <a:r>
              <a:rPr lang="en-US" altLang="en-US" sz="4000" b="1" cap="all" dirty="0"/>
              <a:t>Integration with Scheduling Software</a:t>
            </a:r>
          </a:p>
        </p:txBody>
      </p:sp>
      <p:sp>
        <p:nvSpPr>
          <p:cNvPr id="39940" name="Rectangle 6">
            <a:extLst>
              <a:ext uri="{FF2B5EF4-FFF2-40B4-BE49-F238E27FC236}">
                <a16:creationId xmlns:a16="http://schemas.microsoft.com/office/drawing/2014/main" id="{826C9B50-DB61-7153-92AC-14585133D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4113" y="1604964"/>
            <a:ext cx="6335712" cy="815975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39942" name="TextBox 10">
            <a:extLst>
              <a:ext uri="{FF2B5EF4-FFF2-40B4-BE49-F238E27FC236}">
                <a16:creationId xmlns:a16="http://schemas.microsoft.com/office/drawing/2014/main" id="{00AD7E71-1269-8599-5B33-7B000D8A0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663" y="1396426"/>
            <a:ext cx="207645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CA" altLang="en-US" sz="1800" dirty="0">
                <a:latin typeface="+mn-lt"/>
              </a:rPr>
              <a:t>RiskyProject’s Add –in installed on the Microsoft Project ribbon allows users move projects</a:t>
            </a:r>
          </a:p>
          <a:p>
            <a:pPr>
              <a:defRPr/>
            </a:pPr>
            <a:r>
              <a:rPr lang="en-CA" altLang="en-US" sz="1800" dirty="0">
                <a:latin typeface="+mn-lt"/>
              </a:rPr>
              <a:t> seamlessly into RiskyProject </a:t>
            </a:r>
          </a:p>
        </p:txBody>
      </p:sp>
      <p:sp>
        <p:nvSpPr>
          <p:cNvPr id="39945" name="TextBox 10">
            <a:extLst>
              <a:ext uri="{FF2B5EF4-FFF2-40B4-BE49-F238E27FC236}">
                <a16:creationId xmlns:a16="http://schemas.microsoft.com/office/drawing/2014/main" id="{6414E3F8-0E76-451A-645D-0DFA06B6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7575" y="5834063"/>
            <a:ext cx="7488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CA" altLang="en-US" sz="1600" dirty="0">
                <a:latin typeface="+mj-lt"/>
              </a:rPr>
              <a:t>RiskyProject can import schedules from Oracle Primavera and other project management software.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C8CC859B-DB66-F8D0-8C94-73436E119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3340" y="3179197"/>
            <a:ext cx="2016125" cy="433388"/>
          </a:xfrm>
          <a:prstGeom prst="wedgeRectCallout">
            <a:avLst>
              <a:gd name="adj1" fmla="val -104804"/>
              <a:gd name="adj2" fmla="val 48474"/>
            </a:avLst>
          </a:prstGeom>
          <a:gradFill>
            <a:gsLst>
              <a:gs pos="0">
                <a:srgbClr val="D9FFED"/>
              </a:gs>
              <a:gs pos="100000">
                <a:srgbClr val="A6FCC7"/>
              </a:gs>
            </a:gsLst>
          </a:gradFill>
          <a:ln>
            <a:solidFill>
              <a:srgbClr val="02F45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</a:rPr>
              <a:t>Microsoft Project</a:t>
            </a:r>
          </a:p>
        </p:txBody>
      </p:sp>
      <p:sp>
        <p:nvSpPr>
          <p:cNvPr id="11" name="AutoShape 5">
            <a:extLst>
              <a:ext uri="{FF2B5EF4-FFF2-40B4-BE49-F238E27FC236}">
                <a16:creationId xmlns:a16="http://schemas.microsoft.com/office/drawing/2014/main" id="{6747E711-E4FB-E21C-CF5A-F312BB326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9014" y="2132806"/>
            <a:ext cx="2016125" cy="792163"/>
          </a:xfrm>
          <a:prstGeom prst="wedgeRectCallout">
            <a:avLst>
              <a:gd name="adj1" fmla="val -96853"/>
              <a:gd name="adj2" fmla="val -33697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>
                <a:solidFill>
                  <a:srgbClr val="000000"/>
                </a:solidFill>
              </a:rPr>
              <a:t>RiskyProject </a:t>
            </a:r>
            <a:r>
              <a:rPr lang="en-US" sz="1200" dirty="0">
                <a:solidFill>
                  <a:srgbClr val="000000"/>
                </a:solidFill>
              </a:rPr>
              <a:t>Add-in </a:t>
            </a:r>
            <a:r>
              <a:rPr lang="en-US" sz="1200">
                <a:solidFill>
                  <a:srgbClr val="000000"/>
                </a:solidFill>
              </a:rPr>
              <a:t>for </a:t>
            </a:r>
            <a:r>
              <a:rPr lang="en-US" sz="1200" dirty="0">
                <a:solidFill>
                  <a:srgbClr val="000000"/>
                </a:solidFill>
              </a:rPr>
              <a:t>Microsoft Project</a:t>
            </a:r>
          </a:p>
        </p:txBody>
      </p:sp>
      <p:sp>
        <p:nvSpPr>
          <p:cNvPr id="9" name="AutoShape 5">
            <a:extLst>
              <a:ext uri="{FF2B5EF4-FFF2-40B4-BE49-F238E27FC236}">
                <a16:creationId xmlns:a16="http://schemas.microsoft.com/office/drawing/2014/main" id="{56E91D5A-A883-B9A3-E4E6-0E6B3E8DA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5813" y="4070463"/>
            <a:ext cx="2016125" cy="792163"/>
          </a:xfrm>
          <a:prstGeom prst="wedgeRectCallout">
            <a:avLst>
              <a:gd name="adj1" fmla="val -96853"/>
              <a:gd name="adj2" fmla="val -33697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Defining Statistical Distribution in Microsoft Project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13DA1B85-8073-2C09-0E68-F397D5035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141" y="835025"/>
            <a:ext cx="7787381" cy="5099502"/>
          </a:xfrm>
          <a:prstGeom prst="rect">
            <a:avLst/>
          </a:prstGeom>
        </p:spPr>
      </p:pic>
      <p:sp>
        <p:nvSpPr>
          <p:cNvPr id="14339" name="Title 1">
            <a:extLst>
              <a:ext uri="{FF2B5EF4-FFF2-40B4-BE49-F238E27FC236}">
                <a16:creationId xmlns:a16="http://schemas.microsoft.com/office/drawing/2014/main" id="{08601D1C-8D78-11D7-8999-9DBF9B175A30}"/>
              </a:ext>
            </a:extLst>
          </p:cNvPr>
          <p:cNvSpPr txBox="1">
            <a:spLocks/>
          </p:cNvSpPr>
          <p:nvPr/>
        </p:nvSpPr>
        <p:spPr bwMode="auto">
          <a:xfrm>
            <a:off x="2540001" y="-33338"/>
            <a:ext cx="6961187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cap="all" dirty="0">
                <a:latin typeface="+mj-lt"/>
                <a:ea typeface="+mj-ea"/>
                <a:cs typeface="+mj-cs"/>
              </a:rPr>
              <a:t>Risk Register</a:t>
            </a:r>
          </a:p>
        </p:txBody>
      </p:sp>
      <p:sp>
        <p:nvSpPr>
          <p:cNvPr id="16388" name="Rectangular Callout 9">
            <a:extLst>
              <a:ext uri="{FF2B5EF4-FFF2-40B4-BE49-F238E27FC236}">
                <a16:creationId xmlns:a16="http://schemas.microsoft.com/office/drawing/2014/main" id="{C9A2C230-2C0B-A7DC-F1FC-FC4CA0B0E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0100" y="5013325"/>
            <a:ext cx="1676400" cy="1009650"/>
          </a:xfrm>
          <a:prstGeom prst="wedgeRectCallout">
            <a:avLst>
              <a:gd name="adj1" fmla="val 8523"/>
              <a:gd name="adj2" fmla="val -111139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Pre mitigation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Probability, Impact, and Score</a:t>
            </a:r>
          </a:p>
        </p:txBody>
      </p:sp>
      <p:sp>
        <p:nvSpPr>
          <p:cNvPr id="16389" name="Rectangular Callout 10">
            <a:extLst>
              <a:ext uri="{FF2B5EF4-FFF2-40B4-BE49-F238E27FC236}">
                <a16:creationId xmlns:a16="http://schemas.microsoft.com/office/drawing/2014/main" id="{A5F97684-1585-C1AE-6D82-B3AC45E5A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4788" y="5013325"/>
            <a:ext cx="1676400" cy="1009650"/>
          </a:xfrm>
          <a:prstGeom prst="wedgeRectCallout">
            <a:avLst>
              <a:gd name="adj1" fmla="val 2745"/>
              <a:gd name="adj2" fmla="val -106995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Post mitigation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Probability, Impact, and Score</a:t>
            </a:r>
          </a:p>
        </p:txBody>
      </p:sp>
      <p:sp>
        <p:nvSpPr>
          <p:cNvPr id="16391" name="Rectangular Callout 12">
            <a:extLst>
              <a:ext uri="{FF2B5EF4-FFF2-40B4-BE49-F238E27FC236}">
                <a16:creationId xmlns:a16="http://schemas.microsoft.com/office/drawing/2014/main" id="{A4EBEA1E-6A37-3D01-E98D-0BBFF3E56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5188" y="5013325"/>
            <a:ext cx="1676400" cy="1009650"/>
          </a:xfrm>
          <a:prstGeom prst="wedgeRectCallout">
            <a:avLst>
              <a:gd name="adj1" fmla="val 147157"/>
              <a:gd name="adj2" fmla="val -101531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Separate opened and closed risks, risk, issues, lessons learned</a:t>
            </a:r>
          </a:p>
        </p:txBody>
      </p:sp>
      <p:sp>
        <p:nvSpPr>
          <p:cNvPr id="16392" name="Rectangular Callout 15">
            <a:extLst>
              <a:ext uri="{FF2B5EF4-FFF2-40B4-BE49-F238E27FC236}">
                <a16:creationId xmlns:a16="http://schemas.microsoft.com/office/drawing/2014/main" id="{DA8947C4-0D34-B9F5-47FB-6E954014D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413" y="5013326"/>
            <a:ext cx="1676400" cy="1008063"/>
          </a:xfrm>
          <a:prstGeom prst="wedgeRectCallout">
            <a:avLst>
              <a:gd name="adj1" fmla="val 79926"/>
              <a:gd name="adj2" fmla="val -94254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Separate threats or opportunities</a:t>
            </a:r>
          </a:p>
        </p:txBody>
      </p:sp>
      <p:sp>
        <p:nvSpPr>
          <p:cNvPr id="13" name="Rectangular Callout 12">
            <a:extLst>
              <a:ext uri="{FF2B5EF4-FFF2-40B4-BE49-F238E27FC236}">
                <a16:creationId xmlns:a16="http://schemas.microsoft.com/office/drawing/2014/main" id="{366CB9C2-797F-5CC3-9223-632CAD65B3B2}"/>
              </a:ext>
            </a:extLst>
          </p:cNvPr>
          <p:cNvSpPr/>
          <p:nvPr/>
        </p:nvSpPr>
        <p:spPr>
          <a:xfrm>
            <a:off x="2770188" y="884239"/>
            <a:ext cx="1943100" cy="720725"/>
          </a:xfrm>
          <a:prstGeom prst="wedgeRectCallout">
            <a:avLst>
              <a:gd name="adj1" fmla="val 16242"/>
              <a:gd name="adj2" fmla="val 127725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Risk register view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9B7AAEDF-0DF9-DC9B-D79A-36B4E3B0A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157" y="1715863"/>
            <a:ext cx="6892655" cy="4569153"/>
          </a:xfrm>
          <a:prstGeom prst="rect">
            <a:avLst/>
          </a:prstGeom>
        </p:spPr>
      </p:pic>
      <p:sp>
        <p:nvSpPr>
          <p:cNvPr id="15363" name="Title 1">
            <a:extLst>
              <a:ext uri="{FF2B5EF4-FFF2-40B4-BE49-F238E27FC236}">
                <a16:creationId xmlns:a16="http://schemas.microsoft.com/office/drawing/2014/main" id="{2328A34C-5D9E-9D98-4EC4-00125A274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2926" y="115888"/>
            <a:ext cx="6613525" cy="647700"/>
          </a:xfrm>
        </p:spPr>
        <p:txBody>
          <a:bodyPr anchor="ctr"/>
          <a:lstStyle/>
          <a:p>
            <a:pPr>
              <a:defRPr/>
            </a:pPr>
            <a:r>
              <a:rPr lang="en-US" altLang="en-US" sz="3200" b="1" cap="all" dirty="0"/>
              <a:t>Customizable Risk Form</a:t>
            </a:r>
          </a:p>
        </p:txBody>
      </p:sp>
      <p:sp>
        <p:nvSpPr>
          <p:cNvPr id="15369" name="TextBox 6">
            <a:extLst>
              <a:ext uri="{FF2B5EF4-FFF2-40B4-BE49-F238E27FC236}">
                <a16:creationId xmlns:a16="http://schemas.microsoft.com/office/drawing/2014/main" id="{DFDCE16A-8039-3E30-2A41-B76FB6DF3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9351" y="827385"/>
            <a:ext cx="77771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CA" altLang="en-US" sz="2400" dirty="0">
                <a:latin typeface="+mn-lt"/>
                <a:cs typeface="Arial" pitchFamily="34" charset="0"/>
              </a:rPr>
              <a:t>Double-click on a risk to view or modify Risk Information</a:t>
            </a:r>
          </a:p>
        </p:txBody>
      </p:sp>
      <p:sp>
        <p:nvSpPr>
          <p:cNvPr id="11" name="Rectangular Callout 12">
            <a:extLst>
              <a:ext uri="{FF2B5EF4-FFF2-40B4-BE49-F238E27FC236}">
                <a16:creationId xmlns:a16="http://schemas.microsoft.com/office/drawing/2014/main" id="{3C8DAB06-A5CA-ED7A-6135-CF08CC7E5856}"/>
              </a:ext>
            </a:extLst>
          </p:cNvPr>
          <p:cNvSpPr/>
          <p:nvPr/>
        </p:nvSpPr>
        <p:spPr>
          <a:xfrm>
            <a:off x="1162050" y="1611312"/>
            <a:ext cx="1943100" cy="720725"/>
          </a:xfrm>
          <a:prstGeom prst="wedgeRectCallout">
            <a:avLst>
              <a:gd name="adj1" fmla="val 103637"/>
              <a:gd name="adj2" fmla="val 34081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Risk description and status</a:t>
            </a:r>
          </a:p>
        </p:txBody>
      </p:sp>
      <p:sp>
        <p:nvSpPr>
          <p:cNvPr id="13" name="Rectangular Callout 12">
            <a:extLst>
              <a:ext uri="{FF2B5EF4-FFF2-40B4-BE49-F238E27FC236}">
                <a16:creationId xmlns:a16="http://schemas.microsoft.com/office/drawing/2014/main" id="{CCDFACD7-D75E-A92D-8C41-FE59CB637DD3}"/>
              </a:ext>
            </a:extLst>
          </p:cNvPr>
          <p:cNvSpPr/>
          <p:nvPr/>
        </p:nvSpPr>
        <p:spPr>
          <a:xfrm>
            <a:off x="1150279" y="2740252"/>
            <a:ext cx="1943100" cy="720725"/>
          </a:xfrm>
          <a:prstGeom prst="wedgeRectCallout">
            <a:avLst>
              <a:gd name="adj1" fmla="val 91872"/>
              <a:gd name="adj2" fmla="val 46164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Management Strategy and Risk Ownership</a:t>
            </a:r>
          </a:p>
        </p:txBody>
      </p:sp>
      <p:sp>
        <p:nvSpPr>
          <p:cNvPr id="14" name="Rectangular Callout 12">
            <a:extLst>
              <a:ext uri="{FF2B5EF4-FFF2-40B4-BE49-F238E27FC236}">
                <a16:creationId xmlns:a16="http://schemas.microsoft.com/office/drawing/2014/main" id="{21BF1A29-1813-E8F7-FD98-A1471FFC2171}"/>
              </a:ext>
            </a:extLst>
          </p:cNvPr>
          <p:cNvSpPr/>
          <p:nvPr/>
        </p:nvSpPr>
        <p:spPr>
          <a:xfrm>
            <a:off x="1150279" y="3869192"/>
            <a:ext cx="1943100" cy="720725"/>
          </a:xfrm>
          <a:prstGeom prst="wedgeRectCallout">
            <a:avLst>
              <a:gd name="adj1" fmla="val 62180"/>
              <a:gd name="adj2" fmla="val 35591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Cost of Risk</a:t>
            </a:r>
          </a:p>
        </p:txBody>
      </p:sp>
      <p:sp>
        <p:nvSpPr>
          <p:cNvPr id="15" name="Rectangular Callout 12">
            <a:extLst>
              <a:ext uri="{FF2B5EF4-FFF2-40B4-BE49-F238E27FC236}">
                <a16:creationId xmlns:a16="http://schemas.microsoft.com/office/drawing/2014/main" id="{A3A86C74-AB57-8AF0-01AC-52D486B73A24}"/>
              </a:ext>
            </a:extLst>
          </p:cNvPr>
          <p:cNvSpPr/>
          <p:nvPr/>
        </p:nvSpPr>
        <p:spPr>
          <a:xfrm>
            <a:off x="1139826" y="4998132"/>
            <a:ext cx="1943100" cy="720725"/>
          </a:xfrm>
          <a:prstGeom prst="wedgeRectCallout">
            <a:avLst>
              <a:gd name="adj1" fmla="val 82348"/>
              <a:gd name="adj2" fmla="val 8404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Risk Trigger and Response Plan</a:t>
            </a:r>
          </a:p>
        </p:txBody>
      </p:sp>
      <p:sp>
        <p:nvSpPr>
          <p:cNvPr id="16" name="Rectangular Callout 12">
            <a:extLst>
              <a:ext uri="{FF2B5EF4-FFF2-40B4-BE49-F238E27FC236}">
                <a16:creationId xmlns:a16="http://schemas.microsoft.com/office/drawing/2014/main" id="{5260740C-CE1B-5A87-9052-1EB813140BAC}"/>
              </a:ext>
            </a:extLst>
          </p:cNvPr>
          <p:cNvSpPr/>
          <p:nvPr/>
        </p:nvSpPr>
        <p:spPr>
          <a:xfrm>
            <a:off x="8926514" y="1289050"/>
            <a:ext cx="2351086" cy="489892"/>
          </a:xfrm>
          <a:prstGeom prst="wedgeRectCallout">
            <a:avLst>
              <a:gd name="adj1" fmla="val -25215"/>
              <a:gd name="adj2" fmla="val 85434"/>
            </a:avLst>
          </a:prstGeom>
          <a:gradFill>
            <a:gsLst>
              <a:gs pos="0">
                <a:srgbClr val="D9FFED"/>
              </a:gs>
              <a:gs pos="100000">
                <a:srgbClr val="A6FCC7"/>
              </a:gs>
            </a:gsLst>
          </a:gradFill>
          <a:ln>
            <a:solidFill>
              <a:srgbClr val="02F45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Edit Risk Form Layout: You can define any risk properties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 with medium confidence">
            <a:extLst>
              <a:ext uri="{FF2B5EF4-FFF2-40B4-BE49-F238E27FC236}">
                <a16:creationId xmlns:a16="http://schemas.microsoft.com/office/drawing/2014/main" id="{D65EE636-C84C-CD56-C123-4CF5C3445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2971" y="1230822"/>
            <a:ext cx="7565572" cy="5010877"/>
          </a:xfrm>
          <a:prstGeom prst="rect">
            <a:avLst/>
          </a:prstGeom>
        </p:spPr>
      </p:pic>
      <p:sp>
        <p:nvSpPr>
          <p:cNvPr id="18434" name="Title 1">
            <a:extLst>
              <a:ext uri="{FF2B5EF4-FFF2-40B4-BE49-F238E27FC236}">
                <a16:creationId xmlns:a16="http://schemas.microsoft.com/office/drawing/2014/main" id="{4D78F628-748B-7DC9-A970-256BB4BFC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0500" y="31650"/>
            <a:ext cx="7019925" cy="646113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en-US" altLang="en-US" sz="3200" b="1" cap="all" dirty="0"/>
              <a:t>Mitigation Waterfall Chart</a:t>
            </a:r>
          </a:p>
        </p:txBody>
      </p:sp>
      <p:sp>
        <p:nvSpPr>
          <p:cNvPr id="18436" name="TextBox 8">
            <a:extLst>
              <a:ext uri="{FF2B5EF4-FFF2-40B4-BE49-F238E27FC236}">
                <a16:creationId xmlns:a16="http://schemas.microsoft.com/office/drawing/2014/main" id="{C2ADBB63-0AEA-8E1B-6CFC-3C31D00FD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148" y="640797"/>
            <a:ext cx="115606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CA" altLang="en-US" sz="2400" dirty="0">
                <a:latin typeface="+mn-lt"/>
                <a:cs typeface="Arial" pitchFamily="34" charset="0"/>
              </a:rPr>
              <a:t>Track total cost, expected reductions in probability or impact and dates for mitigation plans</a:t>
            </a:r>
          </a:p>
        </p:txBody>
      </p:sp>
      <p:sp>
        <p:nvSpPr>
          <p:cNvPr id="8" name="Rectangular Callout 12">
            <a:extLst>
              <a:ext uri="{FF2B5EF4-FFF2-40B4-BE49-F238E27FC236}">
                <a16:creationId xmlns:a16="http://schemas.microsoft.com/office/drawing/2014/main" id="{B1EFC3AC-EC0E-C979-5172-1C4A3DC3C74C}"/>
              </a:ext>
            </a:extLst>
          </p:cNvPr>
          <p:cNvSpPr/>
          <p:nvPr/>
        </p:nvSpPr>
        <p:spPr>
          <a:xfrm>
            <a:off x="680357" y="3832139"/>
            <a:ext cx="1943100" cy="720725"/>
          </a:xfrm>
          <a:prstGeom prst="wedgeRectCallout">
            <a:avLst>
              <a:gd name="adj1" fmla="val 46494"/>
              <a:gd name="adj2" fmla="val 79392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CA" sz="1200" dirty="0">
                <a:solidFill>
                  <a:srgbClr val="000000"/>
                </a:solidFill>
              </a:rPr>
              <a:t>Compare actual and planned mitigation efforts</a:t>
            </a:r>
          </a:p>
        </p:txBody>
      </p:sp>
      <p:sp>
        <p:nvSpPr>
          <p:cNvPr id="10" name="Rectangular Callout 12">
            <a:extLst>
              <a:ext uri="{FF2B5EF4-FFF2-40B4-BE49-F238E27FC236}">
                <a16:creationId xmlns:a16="http://schemas.microsoft.com/office/drawing/2014/main" id="{8AF8129E-FD08-C3C1-B027-BEB5C8FD9CA6}"/>
              </a:ext>
            </a:extLst>
          </p:cNvPr>
          <p:cNvSpPr/>
          <p:nvPr/>
        </p:nvSpPr>
        <p:spPr>
          <a:xfrm>
            <a:off x="7273948" y="2983054"/>
            <a:ext cx="1943100" cy="720725"/>
          </a:xfrm>
          <a:prstGeom prst="wedgeRectCallout">
            <a:avLst>
              <a:gd name="adj1" fmla="val 32488"/>
              <a:gd name="adj2" fmla="val -147166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CA" sz="1200" dirty="0">
                <a:solidFill>
                  <a:srgbClr val="000000"/>
                </a:solidFill>
              </a:rPr>
              <a:t>You can associate tasks on the project schedule with mitigation plans</a:t>
            </a:r>
          </a:p>
        </p:txBody>
      </p:sp>
      <p:sp>
        <p:nvSpPr>
          <p:cNvPr id="11" name="Rectangular Callout 12">
            <a:extLst>
              <a:ext uri="{FF2B5EF4-FFF2-40B4-BE49-F238E27FC236}">
                <a16:creationId xmlns:a16="http://schemas.microsoft.com/office/drawing/2014/main" id="{DC130680-8EC2-7A6A-A8D6-98A2928B1F8A}"/>
              </a:ext>
            </a:extLst>
          </p:cNvPr>
          <p:cNvSpPr/>
          <p:nvPr/>
        </p:nvSpPr>
        <p:spPr>
          <a:xfrm>
            <a:off x="3586842" y="3832138"/>
            <a:ext cx="1943100" cy="720725"/>
          </a:xfrm>
          <a:prstGeom prst="wedgeRectCallout">
            <a:avLst>
              <a:gd name="adj1" fmla="val 46494"/>
              <a:gd name="adj2" fmla="val 79392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CA" sz="1200" dirty="0">
                <a:solidFill>
                  <a:srgbClr val="000000"/>
                </a:solidFill>
              </a:rPr>
              <a:t>Waterfall Chart: How risks are changing over time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7277B84-8F73-6D48-B5A4-211677CB6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942" y="1672652"/>
            <a:ext cx="7383773" cy="4896877"/>
          </a:xfrm>
          <a:prstGeom prst="rect">
            <a:avLst/>
          </a:prstGeom>
        </p:spPr>
      </p:pic>
      <p:sp>
        <p:nvSpPr>
          <p:cNvPr id="19458" name="Title 1">
            <a:extLst>
              <a:ext uri="{FF2B5EF4-FFF2-40B4-BE49-F238E27FC236}">
                <a16:creationId xmlns:a16="http://schemas.microsoft.com/office/drawing/2014/main" id="{449E6C2D-E6EA-22CF-2936-F4CD03B66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310" y="157163"/>
            <a:ext cx="7019925" cy="646112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en-CA" altLang="en-US" sz="3200" b="1" cap="all" dirty="0"/>
              <a:t>Risk Reviews and Risk History</a:t>
            </a:r>
          </a:p>
        </p:txBody>
      </p:sp>
      <p:sp>
        <p:nvSpPr>
          <p:cNvPr id="19460" name="TextBox 6">
            <a:extLst>
              <a:ext uri="{FF2B5EF4-FFF2-40B4-BE49-F238E27FC236}">
                <a16:creationId xmlns:a16="http://schemas.microsoft.com/office/drawing/2014/main" id="{69335109-E64E-FFBE-6C9E-157583F16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9873" y="809852"/>
            <a:ext cx="94580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CA" altLang="en-US" sz="2400" dirty="0">
                <a:latin typeface="+mn-lt"/>
                <a:cs typeface="Arial" pitchFamily="34" charset="0"/>
              </a:rPr>
              <a:t>All risk reviews with details can be saved and tracked in system</a:t>
            </a:r>
          </a:p>
        </p:txBody>
      </p:sp>
      <p:sp>
        <p:nvSpPr>
          <p:cNvPr id="11" name="Rectangular Callout 12">
            <a:extLst>
              <a:ext uri="{FF2B5EF4-FFF2-40B4-BE49-F238E27FC236}">
                <a16:creationId xmlns:a16="http://schemas.microsoft.com/office/drawing/2014/main" id="{A651CB3D-3C33-420C-4A1B-4BDCB9CD09B3}"/>
              </a:ext>
            </a:extLst>
          </p:cNvPr>
          <p:cNvSpPr/>
          <p:nvPr/>
        </p:nvSpPr>
        <p:spPr>
          <a:xfrm>
            <a:off x="6270626" y="4806041"/>
            <a:ext cx="1943100" cy="720725"/>
          </a:xfrm>
          <a:prstGeom prst="wedgeRectCallout">
            <a:avLst>
              <a:gd name="adj1" fmla="val 46494"/>
              <a:gd name="adj2" fmla="val 79392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CA" sz="1200">
                <a:solidFill>
                  <a:srgbClr val="000000"/>
                </a:solidFill>
              </a:rPr>
              <a:t>Next review timing</a:t>
            </a:r>
            <a:endParaRPr lang="en-CA" sz="1200" dirty="0">
              <a:solidFill>
                <a:srgbClr val="000000"/>
              </a:solidFill>
            </a:endParaRPr>
          </a:p>
        </p:txBody>
      </p:sp>
      <p:sp>
        <p:nvSpPr>
          <p:cNvPr id="13" name="Rectangular Callout 12">
            <a:extLst>
              <a:ext uri="{FF2B5EF4-FFF2-40B4-BE49-F238E27FC236}">
                <a16:creationId xmlns:a16="http://schemas.microsoft.com/office/drawing/2014/main" id="{409C2888-7A6B-EA4F-ED3B-BD95092B3DC5}"/>
              </a:ext>
            </a:extLst>
          </p:cNvPr>
          <p:cNvSpPr/>
          <p:nvPr/>
        </p:nvSpPr>
        <p:spPr>
          <a:xfrm>
            <a:off x="3756026" y="3673926"/>
            <a:ext cx="1943100" cy="720725"/>
          </a:xfrm>
          <a:prstGeom prst="wedgeRectCallout">
            <a:avLst>
              <a:gd name="adj1" fmla="val 15121"/>
              <a:gd name="adj2" fmla="val -124510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Information about risk reviews</a:t>
            </a:r>
          </a:p>
        </p:txBody>
      </p:sp>
      <p:sp>
        <p:nvSpPr>
          <p:cNvPr id="14" name="Rectangular Callout 12">
            <a:extLst>
              <a:ext uri="{FF2B5EF4-FFF2-40B4-BE49-F238E27FC236}">
                <a16:creationId xmlns:a16="http://schemas.microsoft.com/office/drawing/2014/main" id="{7AEE253A-BF82-21F8-E9A5-1B115682996E}"/>
              </a:ext>
            </a:extLst>
          </p:cNvPr>
          <p:cNvSpPr/>
          <p:nvPr/>
        </p:nvSpPr>
        <p:spPr>
          <a:xfrm>
            <a:off x="6096000" y="2504509"/>
            <a:ext cx="2351086" cy="720724"/>
          </a:xfrm>
          <a:prstGeom prst="wedgeRectCallout">
            <a:avLst>
              <a:gd name="adj1" fmla="val -39568"/>
              <a:gd name="adj2" fmla="val -108873"/>
            </a:avLst>
          </a:prstGeom>
          <a:gradFill>
            <a:gsLst>
              <a:gs pos="0">
                <a:srgbClr val="D9FFED"/>
              </a:gs>
              <a:gs pos="100000">
                <a:srgbClr val="A6FCC7"/>
              </a:gs>
            </a:gsLst>
          </a:gradFill>
          <a:ln>
            <a:solidFill>
              <a:srgbClr val="02F45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Risk History Log: All changes to risk properties, probabilities and impacts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630BBB6-F3AE-BA12-1F8F-DF51B1A23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479" y="685512"/>
            <a:ext cx="8350861" cy="5280692"/>
          </a:xfrm>
          <a:prstGeom prst="rect">
            <a:avLst/>
          </a:prstGeom>
        </p:spPr>
      </p:pic>
      <p:sp>
        <p:nvSpPr>
          <p:cNvPr id="20483" name="Rectangle 2">
            <a:extLst>
              <a:ext uri="{FF2B5EF4-FFF2-40B4-BE49-F238E27FC236}">
                <a16:creationId xmlns:a16="http://schemas.microsoft.com/office/drawing/2014/main" id="{F255F003-7886-8AF3-2F78-9BEA710E24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55571" y="101312"/>
            <a:ext cx="5105400" cy="584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Risk Dashboard</a:t>
            </a:r>
          </a:p>
        </p:txBody>
      </p:sp>
      <p:sp>
        <p:nvSpPr>
          <p:cNvPr id="13" name="Rectangular Callout 12">
            <a:extLst>
              <a:ext uri="{FF2B5EF4-FFF2-40B4-BE49-F238E27FC236}">
                <a16:creationId xmlns:a16="http://schemas.microsoft.com/office/drawing/2014/main" id="{88CB5E53-3694-B3C7-92A6-F2C59D802E78}"/>
              </a:ext>
            </a:extLst>
          </p:cNvPr>
          <p:cNvSpPr/>
          <p:nvPr/>
        </p:nvSpPr>
        <p:spPr>
          <a:xfrm>
            <a:off x="9138020" y="393412"/>
            <a:ext cx="2629002" cy="720725"/>
          </a:xfrm>
          <a:prstGeom prst="wedgeRectCallout">
            <a:avLst>
              <a:gd name="adj1" fmla="val -21887"/>
              <a:gd name="adj2" fmla="val 132182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Select different charts, graphs and indicators.</a:t>
            </a:r>
          </a:p>
          <a:p>
            <a:pPr algn="ctr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Draw and drop then on the dashboard</a:t>
            </a:r>
          </a:p>
        </p:txBody>
      </p:sp>
      <p:sp>
        <p:nvSpPr>
          <p:cNvPr id="14" name="Rectangular Callout 12">
            <a:extLst>
              <a:ext uri="{FF2B5EF4-FFF2-40B4-BE49-F238E27FC236}">
                <a16:creationId xmlns:a16="http://schemas.microsoft.com/office/drawing/2014/main" id="{A435AAF3-5BFB-08D1-383A-4427685AFD44}"/>
              </a:ext>
            </a:extLst>
          </p:cNvPr>
          <p:cNvSpPr/>
          <p:nvPr/>
        </p:nvSpPr>
        <p:spPr>
          <a:xfrm>
            <a:off x="232434" y="4337006"/>
            <a:ext cx="2629002" cy="720725"/>
          </a:xfrm>
          <a:prstGeom prst="wedgeRectCallout">
            <a:avLst>
              <a:gd name="adj1" fmla="val 50392"/>
              <a:gd name="adj2" fmla="val 133950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Create any number of tabs representing different dashboards</a:t>
            </a:r>
          </a:p>
        </p:txBody>
      </p:sp>
    </p:spTree>
    <p:extLst>
      <p:ext uri="{BB962C8B-B14F-4D97-AF65-F5344CB8AC3E}">
        <p14:creationId xmlns:p14="http://schemas.microsoft.com/office/powerpoint/2010/main" val="3819663788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8FBD01D-AEEF-0E45-FFA5-5CFD84D51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655" y="1226841"/>
            <a:ext cx="7036267" cy="4607642"/>
          </a:xfrm>
          <a:prstGeom prst="rect">
            <a:avLst/>
          </a:prstGeom>
        </p:spPr>
      </p:pic>
      <p:sp>
        <p:nvSpPr>
          <p:cNvPr id="20483" name="Rectangle 2">
            <a:extLst>
              <a:ext uri="{FF2B5EF4-FFF2-40B4-BE49-F238E27FC236}">
                <a16:creationId xmlns:a16="http://schemas.microsoft.com/office/drawing/2014/main" id="{F255F003-7886-8AF3-2F78-9BEA710E24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27514" y="188913"/>
            <a:ext cx="8254774" cy="584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Assign Risks to Tasks and Resources</a:t>
            </a:r>
          </a:p>
        </p:txBody>
      </p:sp>
      <p:sp>
        <p:nvSpPr>
          <p:cNvPr id="20489" name="TextBox 2">
            <a:extLst>
              <a:ext uri="{FF2B5EF4-FFF2-40B4-BE49-F238E27FC236}">
                <a16:creationId xmlns:a16="http://schemas.microsoft.com/office/drawing/2014/main" id="{94FA14BC-1D8B-7CB4-87D4-C19181217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3426" y="765176"/>
            <a:ext cx="93760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CA" altLang="en-US" sz="1800" dirty="0">
                <a:latin typeface="+mn-lt"/>
                <a:cs typeface="Arial" pitchFamily="34" charset="0"/>
              </a:rPr>
              <a:t>If project schedule is available, quantitative risk assessments is performed</a:t>
            </a:r>
          </a:p>
        </p:txBody>
      </p:sp>
      <p:sp>
        <p:nvSpPr>
          <p:cNvPr id="7" name="Rectangular Callout 12">
            <a:extLst>
              <a:ext uri="{FF2B5EF4-FFF2-40B4-BE49-F238E27FC236}">
                <a16:creationId xmlns:a16="http://schemas.microsoft.com/office/drawing/2014/main" id="{EC3931BF-14C5-7A7A-7D98-04723CDC17FF}"/>
              </a:ext>
            </a:extLst>
          </p:cNvPr>
          <p:cNvSpPr/>
          <p:nvPr/>
        </p:nvSpPr>
        <p:spPr>
          <a:xfrm>
            <a:off x="9004982" y="2974155"/>
            <a:ext cx="1943100" cy="720725"/>
          </a:xfrm>
          <a:prstGeom prst="wedgeRectCallout">
            <a:avLst>
              <a:gd name="adj1" fmla="val -132218"/>
              <a:gd name="adj2" fmla="val -21804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CA" altLang="en-US" sz="1200" dirty="0">
                <a:solidFill>
                  <a:srgbClr val="000000"/>
                </a:solidFill>
              </a:rPr>
              <a:t>Drag and drop risk on particular task or group of tasks</a:t>
            </a:r>
            <a:endParaRPr lang="en-US" altLang="en-US" sz="1200" dirty="0">
              <a:solidFill>
                <a:srgbClr val="000000"/>
              </a:solidFill>
            </a:endParaRPr>
          </a:p>
        </p:txBody>
      </p:sp>
      <p:sp>
        <p:nvSpPr>
          <p:cNvPr id="8" name="Rectangular Callout 12">
            <a:extLst>
              <a:ext uri="{FF2B5EF4-FFF2-40B4-BE49-F238E27FC236}">
                <a16:creationId xmlns:a16="http://schemas.microsoft.com/office/drawing/2014/main" id="{69CAE179-DD7A-AC15-543B-E03A0F488658}"/>
              </a:ext>
            </a:extLst>
          </p:cNvPr>
          <p:cNvSpPr/>
          <p:nvPr/>
        </p:nvSpPr>
        <p:spPr>
          <a:xfrm>
            <a:off x="5298394" y="5094774"/>
            <a:ext cx="3584347" cy="720725"/>
          </a:xfrm>
          <a:prstGeom prst="wedgeRectCallout">
            <a:avLst>
              <a:gd name="adj1" fmla="val -66787"/>
              <a:gd name="adj2" fmla="val -106385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Define risk chance, outcome and result. Risks can have mutually exclusive outcomes, different outcomes of the same risk</a:t>
            </a:r>
          </a:p>
        </p:txBody>
      </p:sp>
      <p:sp>
        <p:nvSpPr>
          <p:cNvPr id="11" name="Rectangular Callout 12">
            <a:extLst>
              <a:ext uri="{FF2B5EF4-FFF2-40B4-BE49-F238E27FC236}">
                <a16:creationId xmlns:a16="http://schemas.microsoft.com/office/drawing/2014/main" id="{B4E0307C-D755-9359-E023-4BCA27B2A5CD}"/>
              </a:ext>
            </a:extLst>
          </p:cNvPr>
          <p:cNvSpPr/>
          <p:nvPr/>
        </p:nvSpPr>
        <p:spPr>
          <a:xfrm>
            <a:off x="3167743" y="1625993"/>
            <a:ext cx="1175657" cy="461665"/>
          </a:xfrm>
          <a:prstGeom prst="wedgeRectCallout">
            <a:avLst>
              <a:gd name="adj1" fmla="val -8548"/>
              <a:gd name="adj2" fmla="val 141970"/>
            </a:avLst>
          </a:prstGeom>
          <a:gradFill>
            <a:gsLst>
              <a:gs pos="0">
                <a:srgbClr val="D9FFED"/>
              </a:gs>
              <a:gs pos="100000">
                <a:srgbClr val="A6FCC7"/>
              </a:gs>
            </a:gsLst>
          </a:gradFill>
          <a:ln>
            <a:solidFill>
              <a:srgbClr val="02F45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</a:rPr>
              <a:t>Risks</a:t>
            </a:r>
          </a:p>
        </p:txBody>
      </p:sp>
      <p:sp>
        <p:nvSpPr>
          <p:cNvPr id="12" name="Rectangular Callout 12">
            <a:extLst>
              <a:ext uri="{FF2B5EF4-FFF2-40B4-BE49-F238E27FC236}">
                <a16:creationId xmlns:a16="http://schemas.microsoft.com/office/drawing/2014/main" id="{F5A387B0-A0DB-985C-FF56-0B0ED7D086FA}"/>
              </a:ext>
            </a:extLst>
          </p:cNvPr>
          <p:cNvSpPr/>
          <p:nvPr/>
        </p:nvSpPr>
        <p:spPr>
          <a:xfrm>
            <a:off x="5914910" y="1638833"/>
            <a:ext cx="1175657" cy="461665"/>
          </a:xfrm>
          <a:prstGeom prst="wedgeRectCallout">
            <a:avLst>
              <a:gd name="adj1" fmla="val -8548"/>
              <a:gd name="adj2" fmla="val 141970"/>
            </a:avLst>
          </a:prstGeom>
          <a:gradFill>
            <a:gsLst>
              <a:gs pos="0">
                <a:srgbClr val="D9FFED"/>
              </a:gs>
              <a:gs pos="100000">
                <a:srgbClr val="A6FCC7"/>
              </a:gs>
            </a:gsLst>
          </a:gradFill>
          <a:ln>
            <a:solidFill>
              <a:srgbClr val="02F45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000000"/>
                </a:solidFill>
              </a:rPr>
              <a:t>Tasks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B19A32C4-885F-A206-1F8B-1D97C51C1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4114" y="1376708"/>
            <a:ext cx="7408235" cy="4680795"/>
          </a:xfrm>
          <a:prstGeom prst="rect">
            <a:avLst/>
          </a:prstGeom>
        </p:spPr>
      </p:pic>
      <p:sp>
        <p:nvSpPr>
          <p:cNvPr id="20483" name="Rectangle 2">
            <a:extLst>
              <a:ext uri="{FF2B5EF4-FFF2-40B4-BE49-F238E27FC236}">
                <a16:creationId xmlns:a16="http://schemas.microsoft.com/office/drawing/2014/main" id="{D035F459-289C-88EA-BEA2-FBA312F572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3950" y="115888"/>
            <a:ext cx="6940550" cy="647700"/>
          </a:xfrm>
        </p:spPr>
        <p:txBody>
          <a:bodyPr anchor="ctr"/>
          <a:lstStyle/>
          <a:p>
            <a:pPr>
              <a:defRPr/>
            </a:pPr>
            <a:r>
              <a:rPr lang="en-US" altLang="en-US" dirty="0"/>
              <a:t>Statistical Distributions</a:t>
            </a:r>
          </a:p>
        </p:txBody>
      </p:sp>
      <p:sp>
        <p:nvSpPr>
          <p:cNvPr id="8" name="Rectangular Callout 12">
            <a:extLst>
              <a:ext uri="{FF2B5EF4-FFF2-40B4-BE49-F238E27FC236}">
                <a16:creationId xmlns:a16="http://schemas.microsoft.com/office/drawing/2014/main" id="{435F4249-2D6B-F3FB-DE63-EE54CA640691}"/>
              </a:ext>
            </a:extLst>
          </p:cNvPr>
          <p:cNvSpPr/>
          <p:nvPr/>
        </p:nvSpPr>
        <p:spPr>
          <a:xfrm>
            <a:off x="576943" y="4049487"/>
            <a:ext cx="2794058" cy="1182568"/>
          </a:xfrm>
          <a:prstGeom prst="wedgeRectCallout">
            <a:avLst>
              <a:gd name="adj1" fmla="val 81653"/>
              <a:gd name="adj2" fmla="val 60292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If you enter only the low, base and high cost, duration, start time and income, RiskyProject will generate statistical distribution based on this data</a:t>
            </a:r>
          </a:p>
        </p:txBody>
      </p:sp>
      <p:sp>
        <p:nvSpPr>
          <p:cNvPr id="11" name="Rectangular Callout 12">
            <a:extLst>
              <a:ext uri="{FF2B5EF4-FFF2-40B4-BE49-F238E27FC236}">
                <a16:creationId xmlns:a16="http://schemas.microsoft.com/office/drawing/2014/main" id="{C012AA99-3800-43A9-2051-480952CDE088}"/>
              </a:ext>
            </a:extLst>
          </p:cNvPr>
          <p:cNvSpPr/>
          <p:nvPr/>
        </p:nvSpPr>
        <p:spPr>
          <a:xfrm>
            <a:off x="6208232" y="800497"/>
            <a:ext cx="3584347" cy="1296194"/>
          </a:xfrm>
          <a:prstGeom prst="wedgeRectCallout">
            <a:avLst>
              <a:gd name="adj1" fmla="val -55551"/>
              <a:gd name="adj2" fmla="val 124822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In addition to risk events you may define uncertainties as statistical distributions for: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task cost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task start time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task duration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income associated  with task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A2DB20F-04FD-5D80-115E-B16630D31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0608" y="836613"/>
            <a:ext cx="7766018" cy="4909187"/>
          </a:xfrm>
          <a:prstGeom prst="rect">
            <a:avLst/>
          </a:prstGeom>
        </p:spPr>
      </p:pic>
      <p:sp>
        <p:nvSpPr>
          <p:cNvPr id="21507" name="Rectangle 2">
            <a:extLst>
              <a:ext uri="{FF2B5EF4-FFF2-40B4-BE49-F238E27FC236}">
                <a16:creationId xmlns:a16="http://schemas.microsoft.com/office/drawing/2014/main" id="{B6C3DF6B-A8CB-B0E3-FF5D-CB53B2ECE9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53506" y="83232"/>
            <a:ext cx="6884987" cy="649287"/>
          </a:xfrm>
        </p:spPr>
        <p:txBody>
          <a:bodyPr anchor="ctr"/>
          <a:lstStyle/>
          <a:p>
            <a:pPr>
              <a:defRPr/>
            </a:pPr>
            <a:r>
              <a:rPr lang="en-US" altLang="en-US" dirty="0"/>
              <a:t>Monte Carlo Simulation</a:t>
            </a:r>
          </a:p>
        </p:txBody>
      </p:sp>
      <p:sp>
        <p:nvSpPr>
          <p:cNvPr id="7" name="Rectangular Callout 12">
            <a:extLst>
              <a:ext uri="{FF2B5EF4-FFF2-40B4-BE49-F238E27FC236}">
                <a16:creationId xmlns:a16="http://schemas.microsoft.com/office/drawing/2014/main" id="{CDD5DFD8-EEB8-5F24-A12D-B5444E13F11A}"/>
              </a:ext>
            </a:extLst>
          </p:cNvPr>
          <p:cNvSpPr/>
          <p:nvPr/>
        </p:nvSpPr>
        <p:spPr>
          <a:xfrm>
            <a:off x="7294462" y="2050491"/>
            <a:ext cx="3584347" cy="720725"/>
          </a:xfrm>
          <a:prstGeom prst="wedgeRectCallout">
            <a:avLst>
              <a:gd name="adj1" fmla="val -70128"/>
              <a:gd name="adj2" fmla="val -144145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rgbClr val="000000"/>
                </a:solidFill>
              </a:rPr>
              <a:t>When your project schedule and risk breakdown structure is ready, click here to perform Monte Carlo simulations</a:t>
            </a: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34968CAF-BA4B-D359-AC37-88296DF07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737" y="896938"/>
            <a:ext cx="7458233" cy="4716236"/>
          </a:xfrm>
          <a:prstGeom prst="rect">
            <a:avLst/>
          </a:prstGeom>
        </p:spPr>
      </p:pic>
      <p:sp>
        <p:nvSpPr>
          <p:cNvPr id="22531" name="Rectangle 2">
            <a:extLst>
              <a:ext uri="{FF2B5EF4-FFF2-40B4-BE49-F238E27FC236}">
                <a16:creationId xmlns:a16="http://schemas.microsoft.com/office/drawing/2014/main" id="{DF83DD2E-1B21-4B44-45C0-730A88A82E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96800" y="138113"/>
            <a:ext cx="8733743" cy="758825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Risk Adjusted Project Schedule</a:t>
            </a:r>
          </a:p>
        </p:txBody>
      </p:sp>
      <p:sp>
        <p:nvSpPr>
          <p:cNvPr id="25604" name="AutoShape 4">
            <a:extLst>
              <a:ext uri="{FF2B5EF4-FFF2-40B4-BE49-F238E27FC236}">
                <a16:creationId xmlns:a16="http://schemas.microsoft.com/office/drawing/2014/main" id="{E5806C71-D3F9-98E0-88A2-FF114F9E4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9444" y="2552699"/>
            <a:ext cx="3584346" cy="720725"/>
          </a:xfrm>
          <a:prstGeom prst="wedgeRectCallout">
            <a:avLst>
              <a:gd name="adj1" fmla="val -98015"/>
              <a:gd name="adj2" fmla="val 20153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1200">
                <a:solidFill>
                  <a:srgbClr val="000000"/>
                </a:solidFill>
              </a:rPr>
              <a:t>White bars represent original project schedule (no risks)</a:t>
            </a:r>
          </a:p>
        </p:txBody>
      </p:sp>
      <p:sp>
        <p:nvSpPr>
          <p:cNvPr id="9" name="Rectangular Callout 12">
            <a:extLst>
              <a:ext uri="{FF2B5EF4-FFF2-40B4-BE49-F238E27FC236}">
                <a16:creationId xmlns:a16="http://schemas.microsoft.com/office/drawing/2014/main" id="{F4131FAF-2206-2787-24CD-93F78E3B38D0}"/>
              </a:ext>
            </a:extLst>
          </p:cNvPr>
          <p:cNvSpPr/>
          <p:nvPr/>
        </p:nvSpPr>
        <p:spPr>
          <a:xfrm>
            <a:off x="5963671" y="1016228"/>
            <a:ext cx="3584347" cy="720725"/>
          </a:xfrm>
          <a:prstGeom prst="wedgeRectCallout">
            <a:avLst>
              <a:gd name="adj1" fmla="val -21839"/>
              <a:gd name="adj2" fmla="val 80902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Compare original project schedule and result of analysis</a:t>
            </a:r>
          </a:p>
        </p:txBody>
      </p:sp>
      <p:sp>
        <p:nvSpPr>
          <p:cNvPr id="14" name="Rectangular Callout 12">
            <a:extLst>
              <a:ext uri="{FF2B5EF4-FFF2-40B4-BE49-F238E27FC236}">
                <a16:creationId xmlns:a16="http://schemas.microsoft.com/office/drawing/2014/main" id="{7E5427CD-7AC4-26CA-3796-59DDAE39D9A2}"/>
              </a:ext>
            </a:extLst>
          </p:cNvPr>
          <p:cNvSpPr/>
          <p:nvPr/>
        </p:nvSpPr>
        <p:spPr>
          <a:xfrm>
            <a:off x="7509443" y="3801835"/>
            <a:ext cx="3584347" cy="720725"/>
          </a:xfrm>
          <a:prstGeom prst="wedgeRectCallout">
            <a:avLst>
              <a:gd name="adj1" fmla="val -67091"/>
              <a:gd name="adj2" fmla="val 3873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Blue bars represent </a:t>
            </a:r>
            <a:r>
              <a:rPr lang="en-US" altLang="en-US" sz="1200" b="1" dirty="0">
                <a:solidFill>
                  <a:srgbClr val="000000"/>
                </a:solidFill>
              </a:rPr>
              <a:t>risk adjusted project schedule</a:t>
            </a:r>
            <a:r>
              <a:rPr lang="en-US" altLang="en-US" sz="1200" dirty="0">
                <a:solidFill>
                  <a:srgbClr val="000000"/>
                </a:solidFill>
              </a:rPr>
              <a:t> (with risks and uncertainties)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91ACD-2C82-693D-997F-74F5453C8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900" y="326570"/>
            <a:ext cx="4648200" cy="709757"/>
          </a:xfrm>
        </p:spPr>
        <p:txBody>
          <a:bodyPr/>
          <a:lstStyle/>
          <a:p>
            <a:r>
              <a:rPr lang="en-CA" dirty="0"/>
              <a:t>Project Dashboard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DF1640-1995-A798-EBF2-BFA257B87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22</a:t>
            </a:fld>
            <a:endParaRPr lang="en-US" noProof="0" dirty="0"/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338487D3-BBA8-F7E0-357F-242E8D66C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208" y="1357182"/>
            <a:ext cx="7746704" cy="4898651"/>
          </a:xfrm>
          <a:prstGeom prst="rect">
            <a:avLst/>
          </a:prstGeom>
        </p:spPr>
      </p:pic>
      <p:sp>
        <p:nvSpPr>
          <p:cNvPr id="7" name="Rectangular Callout 12">
            <a:extLst>
              <a:ext uri="{FF2B5EF4-FFF2-40B4-BE49-F238E27FC236}">
                <a16:creationId xmlns:a16="http://schemas.microsoft.com/office/drawing/2014/main" id="{03C6EC40-3691-46CD-0298-98BBBF8D3D1E}"/>
              </a:ext>
            </a:extLst>
          </p:cNvPr>
          <p:cNvSpPr/>
          <p:nvPr/>
        </p:nvSpPr>
        <p:spPr>
          <a:xfrm>
            <a:off x="9029154" y="476029"/>
            <a:ext cx="2629002" cy="720725"/>
          </a:xfrm>
          <a:prstGeom prst="wedgeRectCallout">
            <a:avLst>
              <a:gd name="adj1" fmla="val -15676"/>
              <a:gd name="adj2" fmla="val 194108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Select different charts, graphs and indicators.</a:t>
            </a:r>
          </a:p>
          <a:p>
            <a:pPr algn="ctr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Draw and drop then on the dashboard</a:t>
            </a:r>
          </a:p>
        </p:txBody>
      </p:sp>
      <p:sp>
        <p:nvSpPr>
          <p:cNvPr id="8" name="Rectangular Callout 12">
            <a:extLst>
              <a:ext uri="{FF2B5EF4-FFF2-40B4-BE49-F238E27FC236}">
                <a16:creationId xmlns:a16="http://schemas.microsoft.com/office/drawing/2014/main" id="{727644B2-CE66-AFA2-9BE7-F95AE9458310}"/>
              </a:ext>
            </a:extLst>
          </p:cNvPr>
          <p:cNvSpPr/>
          <p:nvPr/>
        </p:nvSpPr>
        <p:spPr>
          <a:xfrm>
            <a:off x="450149" y="5055463"/>
            <a:ext cx="2629002" cy="720725"/>
          </a:xfrm>
          <a:prstGeom prst="wedgeRectCallout">
            <a:avLst>
              <a:gd name="adj1" fmla="val 63642"/>
              <a:gd name="adj2" fmla="val 78066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Create any number of tabs representing different dashboards</a:t>
            </a:r>
          </a:p>
        </p:txBody>
      </p:sp>
    </p:spTree>
    <p:extLst>
      <p:ext uri="{BB962C8B-B14F-4D97-AF65-F5344CB8AC3E}">
        <p14:creationId xmlns:p14="http://schemas.microsoft.com/office/powerpoint/2010/main" val="496486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Excel&#10;&#10;Description automatically generated">
            <a:extLst>
              <a:ext uri="{FF2B5EF4-FFF2-40B4-BE49-F238E27FC236}">
                <a16:creationId xmlns:a16="http://schemas.microsoft.com/office/drawing/2014/main" id="{358B0859-3051-86A2-E1F8-26F997FD9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352" y="1053673"/>
            <a:ext cx="7512661" cy="4750653"/>
          </a:xfrm>
          <a:prstGeom prst="rect">
            <a:avLst/>
          </a:prstGeom>
        </p:spPr>
      </p:pic>
      <p:sp>
        <p:nvSpPr>
          <p:cNvPr id="23555" name="Rectangle 2">
            <a:extLst>
              <a:ext uri="{FF2B5EF4-FFF2-40B4-BE49-F238E27FC236}">
                <a16:creationId xmlns:a16="http://schemas.microsoft.com/office/drawing/2014/main" id="{C68EB737-B5E1-641B-F303-6DB26B6746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66987" y="202974"/>
            <a:ext cx="6956425" cy="647700"/>
          </a:xfrm>
        </p:spPr>
        <p:txBody>
          <a:bodyPr anchor="ctr"/>
          <a:lstStyle/>
          <a:p>
            <a:pPr>
              <a:defRPr/>
            </a:pPr>
            <a:r>
              <a:rPr lang="en-US" altLang="en-US" sz="4000" dirty="0"/>
              <a:t>Results of Risk Analysis</a:t>
            </a:r>
          </a:p>
        </p:txBody>
      </p:sp>
      <p:sp>
        <p:nvSpPr>
          <p:cNvPr id="26629" name="AutoShape 5">
            <a:extLst>
              <a:ext uri="{FF2B5EF4-FFF2-40B4-BE49-F238E27FC236}">
                <a16:creationId xmlns:a16="http://schemas.microsoft.com/office/drawing/2014/main" id="{46C13658-7580-366A-DCC7-029ECDFCC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4788" y="2997201"/>
            <a:ext cx="1905000" cy="925513"/>
          </a:xfrm>
          <a:prstGeom prst="wedgeRectCallout">
            <a:avLst>
              <a:gd name="adj1" fmla="val -51583"/>
              <a:gd name="adj2" fmla="val 113458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en-US" sz="1200">
                <a:solidFill>
                  <a:srgbClr val="000000"/>
                </a:solidFill>
              </a:rPr>
              <a:t>Results of analysis for project cost, finish time, and duration</a:t>
            </a:r>
          </a:p>
        </p:txBody>
      </p:sp>
      <p:sp>
        <p:nvSpPr>
          <p:cNvPr id="18438" name="AutoShape 6">
            <a:extLst>
              <a:ext uri="{FF2B5EF4-FFF2-40B4-BE49-F238E27FC236}">
                <a16:creationId xmlns:a16="http://schemas.microsoft.com/office/drawing/2014/main" id="{EA271C20-15EE-9C95-4DB2-045258549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5734050"/>
            <a:ext cx="3887788" cy="381000"/>
          </a:xfrm>
          <a:prstGeom prst="wedgeRectCallout">
            <a:avLst>
              <a:gd name="adj1" fmla="val -21800"/>
              <a:gd name="adj2" fmla="val -138333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Double click on any chart to view detailed information</a:t>
            </a:r>
          </a:p>
        </p:txBody>
      </p:sp>
      <p:sp>
        <p:nvSpPr>
          <p:cNvPr id="11" name="AutoShape 4">
            <a:extLst>
              <a:ext uri="{FF2B5EF4-FFF2-40B4-BE49-F238E27FC236}">
                <a16:creationId xmlns:a16="http://schemas.microsoft.com/office/drawing/2014/main" id="{13C427E8-ED48-27B7-E537-01CAE3BB9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8525" y="931864"/>
            <a:ext cx="2376488" cy="784225"/>
          </a:xfrm>
          <a:prstGeom prst="wedgeRectCallout">
            <a:avLst>
              <a:gd name="adj1" fmla="val -13128"/>
              <a:gd name="adj2" fmla="val 111680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en-US" sz="1200" dirty="0">
                <a:solidFill>
                  <a:srgbClr val="000000"/>
                </a:solidFill>
              </a:rPr>
              <a:t>The meters show project risk score for cost and duration</a:t>
            </a:r>
          </a:p>
        </p:txBody>
      </p:sp>
      <p:sp>
        <p:nvSpPr>
          <p:cNvPr id="10" name="Rectangular Callout 12">
            <a:extLst>
              <a:ext uri="{FF2B5EF4-FFF2-40B4-BE49-F238E27FC236}">
                <a16:creationId xmlns:a16="http://schemas.microsoft.com/office/drawing/2014/main" id="{B52A77D0-EE65-1ACA-6E02-CEEAC687A4F2}"/>
              </a:ext>
            </a:extLst>
          </p:cNvPr>
          <p:cNvSpPr/>
          <p:nvPr/>
        </p:nvSpPr>
        <p:spPr>
          <a:xfrm>
            <a:off x="3303816" y="931864"/>
            <a:ext cx="3584347" cy="720725"/>
          </a:xfrm>
          <a:prstGeom prst="wedgeRectCallout">
            <a:avLst>
              <a:gd name="adj1" fmla="val -4224"/>
              <a:gd name="adj2" fmla="val 260638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Project Summary: project duration, cost, and finish time with and without risks</a:t>
            </a:r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37664C-1832-1029-6FB3-B94492B1E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850" y="1102803"/>
            <a:ext cx="7626348" cy="4372343"/>
          </a:xfrm>
          <a:prstGeom prst="rect">
            <a:avLst/>
          </a:prstGeom>
        </p:spPr>
      </p:pic>
      <p:sp>
        <p:nvSpPr>
          <p:cNvPr id="24579" name="Rectangle 2">
            <a:extLst>
              <a:ext uri="{FF2B5EF4-FFF2-40B4-BE49-F238E27FC236}">
                <a16:creationId xmlns:a16="http://schemas.microsoft.com/office/drawing/2014/main" id="{9184951F-69F1-D955-BB69-6FEEF7C9DA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9907" y="174399"/>
            <a:ext cx="8203293" cy="647700"/>
          </a:xfrm>
        </p:spPr>
        <p:txBody>
          <a:bodyPr anchor="ctr"/>
          <a:lstStyle/>
          <a:p>
            <a:pPr>
              <a:defRPr/>
            </a:pPr>
            <a:r>
              <a:rPr lang="en-US" altLang="en-US" sz="4000" dirty="0"/>
              <a:t>Detailed Results of Analysis</a:t>
            </a:r>
          </a:p>
        </p:txBody>
      </p:sp>
      <p:sp>
        <p:nvSpPr>
          <p:cNvPr id="27652" name="AutoShape 4">
            <a:extLst>
              <a:ext uri="{FF2B5EF4-FFF2-40B4-BE49-F238E27FC236}">
                <a16:creationId xmlns:a16="http://schemas.microsoft.com/office/drawing/2014/main" id="{56BE243E-CB15-266F-0A6B-E21653D78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1425" y="2133600"/>
            <a:ext cx="2520950" cy="863600"/>
          </a:xfrm>
          <a:prstGeom prst="wedgeRectCallout">
            <a:avLst>
              <a:gd name="adj1" fmla="val -72557"/>
              <a:gd name="adj2" fmla="val -78998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en-US" sz="1200">
                <a:solidFill>
                  <a:srgbClr val="000000"/>
                </a:solidFill>
              </a:rPr>
              <a:t>Move the slider to determine  the chance that project will be within budget</a:t>
            </a:r>
          </a:p>
        </p:txBody>
      </p:sp>
      <p:sp>
        <p:nvSpPr>
          <p:cNvPr id="27653" name="AutoShape 5">
            <a:extLst>
              <a:ext uri="{FF2B5EF4-FFF2-40B4-BE49-F238E27FC236}">
                <a16:creationId xmlns:a16="http://schemas.microsoft.com/office/drawing/2014/main" id="{5D10EEF6-DBA3-D7FC-6994-46AD4EE33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46" y="4381274"/>
            <a:ext cx="1584325" cy="685800"/>
          </a:xfrm>
          <a:prstGeom prst="wedgeRectCallout">
            <a:avLst>
              <a:gd name="adj1" fmla="val 88735"/>
              <a:gd name="adj2" fmla="val -3704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en-US" sz="1200">
                <a:solidFill>
                  <a:srgbClr val="000000"/>
                </a:solidFill>
              </a:rPr>
              <a:t>Get </a:t>
            </a:r>
            <a:r>
              <a:rPr lang="en-US" altLang="en-US" sz="1200" dirty="0">
                <a:solidFill>
                  <a:srgbClr val="000000"/>
                </a:solidFill>
              </a:rPr>
              <a:t>detailed statistical data</a:t>
            </a:r>
          </a:p>
        </p:txBody>
      </p:sp>
      <p:sp>
        <p:nvSpPr>
          <p:cNvPr id="27654" name="AutoShape 6">
            <a:extLst>
              <a:ext uri="{FF2B5EF4-FFF2-40B4-BE49-F238E27FC236}">
                <a16:creationId xmlns:a16="http://schemas.microsoft.com/office/drawing/2014/main" id="{EEDDB2FB-9641-82CD-D5AF-6A7505D90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0650" y="5410201"/>
            <a:ext cx="2222500" cy="720725"/>
          </a:xfrm>
          <a:prstGeom prst="wedgeRectCallout">
            <a:avLst>
              <a:gd name="adj1" fmla="val -50501"/>
              <a:gd name="adj2" fmla="val -92732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en-US" sz="1200" dirty="0">
                <a:solidFill>
                  <a:srgbClr val="000000"/>
                </a:solidFill>
              </a:rPr>
              <a:t>Data can be exported  as an image or text</a:t>
            </a:r>
          </a:p>
        </p:txBody>
      </p:sp>
      <p:sp>
        <p:nvSpPr>
          <p:cNvPr id="19464" name="Text Box 7">
            <a:extLst>
              <a:ext uri="{FF2B5EF4-FFF2-40B4-BE49-F238E27FC236}">
                <a16:creationId xmlns:a16="http://schemas.microsoft.com/office/drawing/2014/main" id="{0467E363-07F8-B70F-AA86-A9B79F22C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6589" y="2636839"/>
            <a:ext cx="3195637" cy="720725"/>
          </a:xfrm>
          <a:prstGeom prst="rect">
            <a:avLst/>
          </a:prstGeom>
          <a:gradFill>
            <a:gsLst>
              <a:gs pos="0">
                <a:srgbClr val="F9E3E3"/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Detailed results can be shown for each task or project for cost, duration, start time, finish time, and income.</a:t>
            </a: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EB4553-3DEA-2E16-640A-56F2F2692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757" y="1097416"/>
            <a:ext cx="4526418" cy="4663168"/>
          </a:xfrm>
          <a:prstGeom prst="rect">
            <a:avLst/>
          </a:prstGeom>
        </p:spPr>
      </p:pic>
      <p:sp>
        <p:nvSpPr>
          <p:cNvPr id="25603" name="Rectangle 2">
            <a:extLst>
              <a:ext uri="{FF2B5EF4-FFF2-40B4-BE49-F238E27FC236}">
                <a16:creationId xmlns:a16="http://schemas.microsoft.com/office/drawing/2014/main" id="{6373C6D6-877E-66EE-90A1-9FC2C452BA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3339" y="328615"/>
            <a:ext cx="8542111" cy="647700"/>
          </a:xfrm>
        </p:spPr>
        <p:txBody>
          <a:bodyPr anchor="ctr"/>
          <a:lstStyle/>
          <a:p>
            <a:pPr>
              <a:defRPr/>
            </a:pPr>
            <a:r>
              <a:rPr lang="en-US" altLang="en-US" sz="4000" dirty="0"/>
              <a:t>Cost vs. Schedule Scatter Plot</a:t>
            </a:r>
          </a:p>
        </p:txBody>
      </p:sp>
      <p:sp>
        <p:nvSpPr>
          <p:cNvPr id="27652" name="AutoShape 4">
            <a:extLst>
              <a:ext uri="{FF2B5EF4-FFF2-40B4-BE49-F238E27FC236}">
                <a16:creationId xmlns:a16="http://schemas.microsoft.com/office/drawing/2014/main" id="{809B1D94-9A05-0CE7-E730-316A135CB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4500" y="1484314"/>
            <a:ext cx="2520950" cy="936625"/>
          </a:xfrm>
          <a:prstGeom prst="wedgeRectCallout">
            <a:avLst>
              <a:gd name="adj1" fmla="val -109769"/>
              <a:gd name="adj2" fmla="val -10526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en-US" sz="1200" dirty="0">
                <a:solidFill>
                  <a:srgbClr val="000000"/>
                </a:solidFill>
              </a:rPr>
              <a:t>Move the slider to determine  the chance of meeting both schedule and budget</a:t>
            </a:r>
          </a:p>
        </p:txBody>
      </p:sp>
      <p:sp>
        <p:nvSpPr>
          <p:cNvPr id="27653" name="AutoShape 5">
            <a:extLst>
              <a:ext uri="{FF2B5EF4-FFF2-40B4-BE49-F238E27FC236}">
                <a16:creationId xmlns:a16="http://schemas.microsoft.com/office/drawing/2014/main" id="{35E23AA1-42E9-3001-E6F8-4DC2A2750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0164" y="3933826"/>
            <a:ext cx="1584325" cy="784225"/>
          </a:xfrm>
          <a:prstGeom prst="wedgeRectCallout">
            <a:avLst>
              <a:gd name="adj1" fmla="val 141990"/>
              <a:gd name="adj2" fmla="val -7157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en-US" sz="1200" dirty="0">
                <a:solidFill>
                  <a:srgbClr val="000000"/>
                </a:solidFill>
              </a:rPr>
              <a:t>Base </a:t>
            </a:r>
          </a:p>
          <a:p>
            <a:pPr algn="ctr"/>
            <a:r>
              <a:rPr lang="en-US" altLang="en-US" sz="1200" dirty="0">
                <a:solidFill>
                  <a:srgbClr val="000000"/>
                </a:solidFill>
              </a:rPr>
              <a:t>Estimate indicated by yellow dot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BD6840-CFC6-241C-F738-B65DBCF504CE}"/>
              </a:ext>
            </a:extLst>
          </p:cNvPr>
          <p:cNvSpPr/>
          <p:nvPr/>
        </p:nvSpPr>
        <p:spPr>
          <a:xfrm>
            <a:off x="8832850" y="3576638"/>
            <a:ext cx="1728788" cy="1477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dk1"/>
                </a:solidFill>
                <a:cs typeface="Arial" charset="0"/>
              </a:rPr>
              <a:t>This plot is often referred to as the “Bull’s eye” or “Football” chart</a:t>
            </a: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1B44BCBE-4892-281B-13F3-578798355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987" y="871309"/>
            <a:ext cx="7762165" cy="5082990"/>
          </a:xfrm>
          <a:prstGeom prst="rect">
            <a:avLst/>
          </a:prstGeom>
        </p:spPr>
      </p:pic>
      <p:sp>
        <p:nvSpPr>
          <p:cNvPr id="26627" name="Rectangle 2">
            <a:extLst>
              <a:ext uri="{FF2B5EF4-FFF2-40B4-BE49-F238E27FC236}">
                <a16:creationId xmlns:a16="http://schemas.microsoft.com/office/drawing/2014/main" id="{5D34BE6E-8EA6-05AE-B3A7-260430677B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25851" y="115888"/>
            <a:ext cx="6875463" cy="647700"/>
          </a:xfrm>
        </p:spPr>
        <p:txBody>
          <a:bodyPr vert="horz" lIns="0" tIns="0" rIns="0" bIns="0" rtlCol="0" anchor="ctr">
            <a:noAutofit/>
          </a:bodyPr>
          <a:lstStyle/>
          <a:p>
            <a:r>
              <a:rPr lang="en-US" altLang="en-US" sz="4000" dirty="0"/>
              <a:t>Cost Analysis</a:t>
            </a:r>
          </a:p>
        </p:txBody>
      </p:sp>
      <p:sp>
        <p:nvSpPr>
          <p:cNvPr id="20484" name="AutoShape 4">
            <a:extLst>
              <a:ext uri="{FF2B5EF4-FFF2-40B4-BE49-F238E27FC236}">
                <a16:creationId xmlns:a16="http://schemas.microsoft.com/office/drawing/2014/main" id="{8F19E70B-2217-C3FD-A2FF-76F38B6E3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8863" y="1690539"/>
            <a:ext cx="2560636" cy="360362"/>
          </a:xfrm>
          <a:prstGeom prst="wedgeRectCallout">
            <a:avLst>
              <a:gd name="adj1" fmla="val -31798"/>
              <a:gd name="adj2" fmla="val 87365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Project cost with risks (blue line)</a:t>
            </a:r>
          </a:p>
        </p:txBody>
      </p:sp>
      <p:sp>
        <p:nvSpPr>
          <p:cNvPr id="20485" name="AutoShape 5">
            <a:extLst>
              <a:ext uri="{FF2B5EF4-FFF2-40B4-BE49-F238E27FC236}">
                <a16:creationId xmlns:a16="http://schemas.microsoft.com/office/drawing/2014/main" id="{D35A5A72-5865-2986-6EF0-70F5CB32B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7272" y="4767411"/>
            <a:ext cx="2287482" cy="800100"/>
          </a:xfrm>
          <a:prstGeom prst="wedgeRectCallout">
            <a:avLst>
              <a:gd name="adj1" fmla="val -59291"/>
              <a:gd name="adj2" fmla="val 4841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Cost chart is generated based on fixed and </a:t>
            </a:r>
            <a:r>
              <a:rPr lang="en-US" sz="1200">
                <a:solidFill>
                  <a:srgbClr val="000000"/>
                </a:solidFill>
              </a:rPr>
              <a:t>variables cost</a:t>
            </a:r>
            <a:r>
              <a:rPr lang="en-US" sz="1200" dirty="0">
                <a:solidFill>
                  <a:srgbClr val="000000"/>
                </a:solidFill>
              </a:rPr>
              <a:t> and income associated with tasks and resources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B6DE5253-BE3B-5567-B4A5-6DA2FCA4C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2" y="3054029"/>
            <a:ext cx="2560637" cy="358775"/>
          </a:xfrm>
          <a:prstGeom prst="rect">
            <a:avLst/>
          </a:prstGeom>
          <a:gradFill>
            <a:gsLst>
              <a:gs pos="0">
                <a:srgbClr val="F9E3E3"/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Project cost without risks (red line)</a:t>
            </a:r>
          </a:p>
        </p:txBody>
      </p:sp>
      <p:sp>
        <p:nvSpPr>
          <p:cNvPr id="12" name="Rectangular Callout 12">
            <a:extLst>
              <a:ext uri="{FF2B5EF4-FFF2-40B4-BE49-F238E27FC236}">
                <a16:creationId xmlns:a16="http://schemas.microsoft.com/office/drawing/2014/main" id="{3EA725A0-8523-5DD1-AF4A-6EFCC9E75B8B}"/>
              </a:ext>
            </a:extLst>
          </p:cNvPr>
          <p:cNvSpPr/>
          <p:nvPr/>
        </p:nvSpPr>
        <p:spPr>
          <a:xfrm>
            <a:off x="7363308" y="4120310"/>
            <a:ext cx="2560636" cy="358775"/>
          </a:xfrm>
          <a:prstGeom prst="wedgeRectCallout">
            <a:avLst>
              <a:gd name="adj1" fmla="val -72661"/>
              <a:gd name="adj2" fmla="val -14087"/>
            </a:avLst>
          </a:prstGeom>
          <a:gradFill>
            <a:gsLst>
              <a:gs pos="0">
                <a:srgbClr val="D9FFED"/>
              </a:gs>
              <a:gs pos="100000">
                <a:srgbClr val="A6FCC7"/>
              </a:gs>
            </a:gsLst>
          </a:gradFill>
          <a:ln>
            <a:solidFill>
              <a:srgbClr val="02F45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Actual cost (green line)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chart, table&#10;&#10;Description automatically generated">
            <a:extLst>
              <a:ext uri="{FF2B5EF4-FFF2-40B4-BE49-F238E27FC236}">
                <a16:creationId xmlns:a16="http://schemas.microsoft.com/office/drawing/2014/main" id="{EC2F0A7B-CBA1-1658-2C53-2099B0E7C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462" y="701228"/>
            <a:ext cx="7806074" cy="5111743"/>
          </a:xfrm>
          <a:prstGeom prst="rect">
            <a:avLst/>
          </a:prstGeom>
        </p:spPr>
      </p:pic>
      <p:sp>
        <p:nvSpPr>
          <p:cNvPr id="27651" name="Rectangle 2">
            <a:extLst>
              <a:ext uri="{FF2B5EF4-FFF2-40B4-BE49-F238E27FC236}">
                <a16:creationId xmlns:a16="http://schemas.microsoft.com/office/drawing/2014/main" id="{C488DE02-799D-B60B-8474-1E9CC0F0B1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49829" y="115888"/>
            <a:ext cx="9300709" cy="647700"/>
          </a:xfrm>
        </p:spPr>
        <p:txBody>
          <a:bodyPr anchor="ctr"/>
          <a:lstStyle/>
          <a:p>
            <a:pPr>
              <a:defRPr/>
            </a:pPr>
            <a:r>
              <a:rPr lang="en-US" altLang="en-US" sz="4000" dirty="0"/>
              <a:t>Probabilistic Cash Flow Analysis</a:t>
            </a:r>
          </a:p>
        </p:txBody>
      </p:sp>
      <p:sp>
        <p:nvSpPr>
          <p:cNvPr id="20484" name="AutoShape 4">
            <a:extLst>
              <a:ext uri="{FF2B5EF4-FFF2-40B4-BE49-F238E27FC236}">
                <a16:creationId xmlns:a16="http://schemas.microsoft.com/office/drawing/2014/main" id="{E80B2DF9-97D2-51E8-599F-AD5B95648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5062" y="2541019"/>
            <a:ext cx="2362200" cy="320675"/>
          </a:xfrm>
          <a:prstGeom prst="wedgeRectCallout">
            <a:avLst>
              <a:gd name="adj1" fmla="val -58467"/>
              <a:gd name="adj2" fmla="val 57286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Cash flow with risks (blue bars)</a:t>
            </a:r>
          </a:p>
        </p:txBody>
      </p:sp>
      <p:sp>
        <p:nvSpPr>
          <p:cNvPr id="20485" name="AutoShape 5">
            <a:extLst>
              <a:ext uri="{FF2B5EF4-FFF2-40B4-BE49-F238E27FC236}">
                <a16:creationId xmlns:a16="http://schemas.microsoft.com/office/drawing/2014/main" id="{BF248964-A2DE-D3BC-4210-9F08561F1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60" y="4195083"/>
            <a:ext cx="3352800" cy="792163"/>
          </a:xfrm>
          <a:prstGeom prst="wedgeRectCallout">
            <a:avLst>
              <a:gd name="adj1" fmla="val 37731"/>
              <a:gd name="adj2" fmla="val -67888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Cash flow is generated based on fixed and </a:t>
            </a:r>
            <a:r>
              <a:rPr lang="en-US" sz="1200">
                <a:solidFill>
                  <a:srgbClr val="000000"/>
                </a:solidFill>
              </a:rPr>
              <a:t>variables cost</a:t>
            </a:r>
            <a:r>
              <a:rPr lang="en-US" sz="1200" dirty="0">
                <a:solidFill>
                  <a:srgbClr val="000000"/>
                </a:solidFill>
              </a:rPr>
              <a:t> and income associated with tasks and resources</a:t>
            </a: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32700539-6E3E-5302-BC32-11F604D29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5062" y="2927916"/>
            <a:ext cx="2362200" cy="360363"/>
          </a:xfrm>
          <a:prstGeom prst="rect">
            <a:avLst/>
          </a:prstGeom>
          <a:gradFill>
            <a:gsLst>
              <a:gs pos="0">
                <a:srgbClr val="F9E3E3"/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Project cost without risks (red line)</a:t>
            </a:r>
          </a:p>
        </p:txBody>
      </p:sp>
      <p:sp>
        <p:nvSpPr>
          <p:cNvPr id="9" name="Rectangular Callout 12">
            <a:extLst>
              <a:ext uri="{FF2B5EF4-FFF2-40B4-BE49-F238E27FC236}">
                <a16:creationId xmlns:a16="http://schemas.microsoft.com/office/drawing/2014/main" id="{7EC4F013-43A1-68CD-7EAF-B42A3B263F37}"/>
              </a:ext>
            </a:extLst>
          </p:cNvPr>
          <p:cNvSpPr/>
          <p:nvPr/>
        </p:nvSpPr>
        <p:spPr>
          <a:xfrm>
            <a:off x="7405063" y="4591164"/>
            <a:ext cx="2362200" cy="358775"/>
          </a:xfrm>
          <a:prstGeom prst="wedgeRectCallout">
            <a:avLst>
              <a:gd name="adj1" fmla="val -62523"/>
              <a:gd name="adj2" fmla="val 22322"/>
            </a:avLst>
          </a:prstGeom>
          <a:gradFill>
            <a:gsLst>
              <a:gs pos="0">
                <a:srgbClr val="D9FFED"/>
              </a:gs>
              <a:gs pos="100000">
                <a:srgbClr val="A6FCC7"/>
              </a:gs>
            </a:gsLst>
          </a:gradFill>
          <a:ln>
            <a:solidFill>
              <a:srgbClr val="02F45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</a:rPr>
              <a:t>Actual cost (green line)</a:t>
            </a: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3689FED0-509A-3C2F-7EF8-3C89557A2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457" y="774775"/>
            <a:ext cx="8106462" cy="5308450"/>
          </a:xfrm>
          <a:prstGeom prst="rect">
            <a:avLst/>
          </a:prstGeom>
        </p:spPr>
      </p:pic>
      <p:sp>
        <p:nvSpPr>
          <p:cNvPr id="28675" name="Rectangle 2">
            <a:extLst>
              <a:ext uri="{FF2B5EF4-FFF2-40B4-BE49-F238E27FC236}">
                <a16:creationId xmlns:a16="http://schemas.microsoft.com/office/drawing/2014/main" id="{ED7F14D6-7E30-279A-1F31-31897065AD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05906" y="96441"/>
            <a:ext cx="6884987" cy="646113"/>
          </a:xfrm>
        </p:spPr>
        <p:txBody>
          <a:bodyPr anchor="ctr"/>
          <a:lstStyle/>
          <a:p>
            <a:pPr>
              <a:defRPr/>
            </a:pPr>
            <a:r>
              <a:rPr lang="en-US" altLang="en-US" sz="4000" dirty="0"/>
              <a:t>Sensitivity Analysis</a:t>
            </a:r>
          </a:p>
        </p:txBody>
      </p:sp>
      <p:sp>
        <p:nvSpPr>
          <p:cNvPr id="22532" name="AutoShape 4">
            <a:extLst>
              <a:ext uri="{FF2B5EF4-FFF2-40B4-BE49-F238E27FC236}">
                <a16:creationId xmlns:a16="http://schemas.microsoft.com/office/drawing/2014/main" id="{714CDBF0-5EA4-6A87-C35A-6033FA914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6569" y="4084411"/>
            <a:ext cx="3719513" cy="628650"/>
          </a:xfrm>
          <a:prstGeom prst="wedgeRectCallout">
            <a:avLst>
              <a:gd name="adj1" fmla="val 57428"/>
              <a:gd name="adj2" fmla="val -82775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Tornado chart shows risks or other parameters that have the most affect on the project schedule</a:t>
            </a:r>
          </a:p>
        </p:txBody>
      </p:sp>
      <p:sp>
        <p:nvSpPr>
          <p:cNvPr id="28677" name="Oval 5">
            <a:extLst>
              <a:ext uri="{FF2B5EF4-FFF2-40B4-BE49-F238E27FC236}">
                <a16:creationId xmlns:a16="http://schemas.microsoft.com/office/drawing/2014/main" id="{3C4DC6CB-9942-D6C5-72FB-7BA63B026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2492376"/>
            <a:ext cx="1227138" cy="468313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2534" name="AutoShape 6">
            <a:extLst>
              <a:ext uri="{FF2B5EF4-FFF2-40B4-BE49-F238E27FC236}">
                <a16:creationId xmlns:a16="http://schemas.microsoft.com/office/drawing/2014/main" id="{00F12335-B714-A1CB-8FEA-21730F54C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0" y="3105150"/>
            <a:ext cx="2673350" cy="611188"/>
          </a:xfrm>
          <a:prstGeom prst="wedgeRectCallout">
            <a:avLst>
              <a:gd name="adj1" fmla="val 106296"/>
              <a:gd name="adj2" fmla="val -87347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Prioritize critical task or risks</a:t>
            </a: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44B0276-2A43-C820-6BF0-2C036BD19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8286" y="716121"/>
            <a:ext cx="7949566" cy="5205708"/>
          </a:xfrm>
          <a:prstGeom prst="rect">
            <a:avLst/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699" name="Rectangle 2">
            <a:extLst>
              <a:ext uri="{FF2B5EF4-FFF2-40B4-BE49-F238E27FC236}">
                <a16:creationId xmlns:a16="http://schemas.microsoft.com/office/drawing/2014/main" id="{03B96ECC-D485-20BC-28AB-7A4CCEDFA0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75050" y="25401"/>
            <a:ext cx="7092950" cy="646113"/>
          </a:xfrm>
        </p:spPr>
        <p:txBody>
          <a:bodyPr anchor="ctr"/>
          <a:lstStyle/>
          <a:p>
            <a:pPr>
              <a:defRPr/>
            </a:pPr>
            <a:r>
              <a:rPr lang="en-US" altLang="en-US" sz="4000" dirty="0"/>
              <a:t>Crucial Tasks</a:t>
            </a:r>
          </a:p>
        </p:txBody>
      </p:sp>
      <p:sp>
        <p:nvSpPr>
          <p:cNvPr id="31748" name="AutoShape 4">
            <a:extLst>
              <a:ext uri="{FF2B5EF4-FFF2-40B4-BE49-F238E27FC236}">
                <a16:creationId xmlns:a16="http://schemas.microsoft.com/office/drawing/2014/main" id="{A26D4055-3B94-F8AF-6326-7080D8C2D1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475" y="5373689"/>
            <a:ext cx="2338388" cy="712787"/>
          </a:xfrm>
          <a:prstGeom prst="wedgeRectCallout">
            <a:avLst>
              <a:gd name="adj1" fmla="val 37983"/>
              <a:gd name="adj2" fmla="val -101867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en-US" sz="1200" dirty="0">
                <a:solidFill>
                  <a:srgbClr val="000000"/>
                </a:solidFill>
              </a:rPr>
              <a:t>Crucial tasks have the most effect on the project schedule</a:t>
            </a:r>
          </a:p>
        </p:txBody>
      </p:sp>
      <p:sp>
        <p:nvSpPr>
          <p:cNvPr id="21510" name="AutoShape 6">
            <a:extLst>
              <a:ext uri="{FF2B5EF4-FFF2-40B4-BE49-F238E27FC236}">
                <a16:creationId xmlns:a16="http://schemas.microsoft.com/office/drawing/2014/main" id="{DF634E0B-22D1-5CEB-45F7-598FFA474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0138" y="1484313"/>
            <a:ext cx="3484562" cy="493712"/>
          </a:xfrm>
          <a:prstGeom prst="wedgeRectCallout">
            <a:avLst>
              <a:gd name="adj1" fmla="val -46175"/>
              <a:gd name="adj2" fmla="val 115635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Crucial tasks for project cost and duration can be different</a:t>
            </a: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A7A00E4-1BD9-E9AC-1403-8F13E732C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5746" y="3875769"/>
            <a:ext cx="1584325" cy="358775"/>
          </a:xfrm>
          <a:prstGeom prst="rect">
            <a:avLst/>
          </a:prstGeom>
          <a:gradFill>
            <a:gsLst>
              <a:gs pos="0">
                <a:srgbClr val="F9E3E3"/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Crucial tasks are red</a:t>
            </a:r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9D6473DD-BD81-C305-CE83-CE10992C8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427" y="1237469"/>
            <a:ext cx="7327604" cy="4633632"/>
          </a:xfrm>
          <a:prstGeom prst="rect">
            <a:avLst/>
          </a:prstGeom>
          <a:gradFill>
            <a:gsLst>
              <a:gs pos="0">
                <a:srgbClr val="D9FFED"/>
              </a:gs>
              <a:gs pos="100000">
                <a:srgbClr val="A6FCC7"/>
              </a:gs>
            </a:gsLst>
          </a:gradFill>
          <a:ln>
            <a:solidFill>
              <a:srgbClr val="02F45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723" name="Rectangle 2">
            <a:extLst>
              <a:ext uri="{FF2B5EF4-FFF2-40B4-BE49-F238E27FC236}">
                <a16:creationId xmlns:a16="http://schemas.microsoft.com/office/drawing/2014/main" id="{E7A71BC8-7AAE-6AB5-5E00-ED81DC5255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98864" y="77788"/>
            <a:ext cx="7005637" cy="646112"/>
          </a:xfrm>
        </p:spPr>
        <p:txBody>
          <a:bodyPr anchor="ctr"/>
          <a:lstStyle/>
          <a:p>
            <a:pPr>
              <a:defRPr/>
            </a:pPr>
            <a:r>
              <a:rPr lang="en-US" altLang="en-US" sz="4000" dirty="0"/>
              <a:t>Risk Chart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15865C07-6FA5-661B-C7D8-C71135D94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3288" y="792163"/>
            <a:ext cx="7848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800" dirty="0">
                <a:latin typeface="+mn-lt"/>
              </a:rPr>
              <a:t>Risk chart shows task duration and versus risk, associated with task</a:t>
            </a:r>
          </a:p>
        </p:txBody>
      </p:sp>
      <p:sp>
        <p:nvSpPr>
          <p:cNvPr id="32773" name="AutoShape 5">
            <a:extLst>
              <a:ext uri="{FF2B5EF4-FFF2-40B4-BE49-F238E27FC236}">
                <a16:creationId xmlns:a16="http://schemas.microsoft.com/office/drawing/2014/main" id="{5D19FA01-690B-4076-F488-370B8C96E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1031" y="3862389"/>
            <a:ext cx="2197100" cy="719137"/>
          </a:xfrm>
          <a:prstGeom prst="wedgeRectCallout">
            <a:avLst>
              <a:gd name="adj1" fmla="val -60443"/>
              <a:gd name="adj2" fmla="val -13985"/>
            </a:avLst>
          </a:prstGeom>
          <a:gradFill>
            <a:gsLst>
              <a:gs pos="0">
                <a:srgbClr val="F9E3E3"/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en-US" sz="1200">
                <a:solidFill>
                  <a:srgbClr val="000000"/>
                </a:solidFill>
              </a:rPr>
              <a:t>This task has low duration but high risk</a:t>
            </a:r>
          </a:p>
        </p:txBody>
      </p:sp>
      <p:sp>
        <p:nvSpPr>
          <p:cNvPr id="24582" name="AutoShape 6">
            <a:extLst>
              <a:ext uri="{FF2B5EF4-FFF2-40B4-BE49-F238E27FC236}">
                <a16:creationId xmlns:a16="http://schemas.microsoft.com/office/drawing/2014/main" id="{849C8806-C181-5511-27C7-7D85AE8C1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0969" y="4257676"/>
            <a:ext cx="2209800" cy="647700"/>
          </a:xfrm>
          <a:prstGeom prst="wedgeRectCallout">
            <a:avLst>
              <a:gd name="adj1" fmla="val 76234"/>
              <a:gd name="adj2" fmla="val -9470"/>
            </a:avLst>
          </a:prstGeom>
          <a:gradFill>
            <a:gsLst>
              <a:gs pos="0">
                <a:srgbClr val="D9FFED"/>
              </a:gs>
              <a:gs pos="100000">
                <a:srgbClr val="A6FCC7"/>
              </a:gs>
            </a:gsLst>
          </a:gradFill>
          <a:ln>
            <a:solidFill>
              <a:srgbClr val="02F45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</a:rPr>
              <a:t>These tasks have balanced risk versus duration ratio.</a:t>
            </a:r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7C81B9-45C2-91A9-EFE5-2A3A93382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088" y="637854"/>
            <a:ext cx="8427061" cy="5328877"/>
          </a:xfrm>
          <a:prstGeom prst="rect">
            <a:avLst/>
          </a:prstGeom>
        </p:spPr>
      </p:pic>
      <p:sp>
        <p:nvSpPr>
          <p:cNvPr id="31747" name="Rectangle 2">
            <a:extLst>
              <a:ext uri="{FF2B5EF4-FFF2-40B4-BE49-F238E27FC236}">
                <a16:creationId xmlns:a16="http://schemas.microsoft.com/office/drawing/2014/main" id="{AF13D486-A729-2106-0106-A22D00FFF0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48076" y="115888"/>
            <a:ext cx="6259513" cy="646112"/>
          </a:xfrm>
        </p:spPr>
        <p:txBody>
          <a:bodyPr anchor="ctr"/>
          <a:lstStyle/>
          <a:p>
            <a:pPr>
              <a:defRPr/>
            </a:pPr>
            <a:r>
              <a:rPr lang="en-US" altLang="en-US" sz="4000" dirty="0"/>
              <a:t>Risk Matrix</a:t>
            </a:r>
          </a:p>
        </p:txBody>
      </p:sp>
      <p:sp>
        <p:nvSpPr>
          <p:cNvPr id="24582" name="AutoShape 6">
            <a:extLst>
              <a:ext uri="{FF2B5EF4-FFF2-40B4-BE49-F238E27FC236}">
                <a16:creationId xmlns:a16="http://schemas.microsoft.com/office/drawing/2014/main" id="{56A9CB95-EE56-07CA-874D-31084AD9C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3176" y="4442507"/>
            <a:ext cx="2209800" cy="936625"/>
          </a:xfrm>
          <a:prstGeom prst="wedgeRectCallout">
            <a:avLst>
              <a:gd name="adj1" fmla="val 19900"/>
              <a:gd name="adj2" fmla="val -71697"/>
            </a:avLst>
          </a:prstGeom>
          <a:gradFill>
            <a:gsLst>
              <a:gs pos="0">
                <a:srgbClr val="D9FFED"/>
              </a:gs>
              <a:gs pos="100000">
                <a:srgbClr val="A6FCC7"/>
              </a:gs>
            </a:gsLst>
          </a:gradFill>
          <a:ln>
            <a:solidFill>
              <a:srgbClr val="02F45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</a:rPr>
              <a:t>Risk Probability, Impact and Score for the current schedule</a:t>
            </a:r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BAA6A1B2-C89B-AD63-73A6-76023DDE2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9813" y="1076326"/>
            <a:ext cx="2209800" cy="468313"/>
          </a:xfrm>
          <a:prstGeom prst="wedgeRectCallout">
            <a:avLst>
              <a:gd name="adj1" fmla="val 17745"/>
              <a:gd name="adj2" fmla="val 316778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Probability vs. Impact Chart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06CC3E03-4013-1C52-96BE-36E846FF5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9226" y="4910819"/>
            <a:ext cx="2209800" cy="468313"/>
          </a:xfrm>
          <a:prstGeom prst="wedgeRectCallout">
            <a:avLst>
              <a:gd name="adj1" fmla="val -59594"/>
              <a:gd name="adj2" fmla="val 114551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Filter Risks based on Severity</a:t>
            </a:r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E6D7A96-015C-ACAC-E266-67EC22146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422" y="778668"/>
            <a:ext cx="7765155" cy="5084948"/>
          </a:xfrm>
          <a:prstGeom prst="rect">
            <a:avLst/>
          </a:prstGeom>
        </p:spPr>
      </p:pic>
      <p:sp>
        <p:nvSpPr>
          <p:cNvPr id="33795" name="Rectangle 2">
            <a:extLst>
              <a:ext uri="{FF2B5EF4-FFF2-40B4-BE49-F238E27FC236}">
                <a16:creationId xmlns:a16="http://schemas.microsoft.com/office/drawing/2014/main" id="{F8056551-AE1A-5DE8-59D1-146B4AAC53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98826" y="132555"/>
            <a:ext cx="7019925" cy="646113"/>
          </a:xfrm>
        </p:spPr>
        <p:txBody>
          <a:bodyPr anchor="ctr"/>
          <a:lstStyle/>
          <a:p>
            <a:pPr>
              <a:defRPr/>
            </a:pPr>
            <a:r>
              <a:rPr lang="en-US" altLang="en-US" sz="4000" dirty="0"/>
              <a:t>Project Tracking</a:t>
            </a:r>
          </a:p>
        </p:txBody>
      </p:sp>
      <p:sp>
        <p:nvSpPr>
          <p:cNvPr id="26630" name="AutoShape 6">
            <a:extLst>
              <a:ext uri="{FF2B5EF4-FFF2-40B4-BE49-F238E27FC236}">
                <a16:creationId xmlns:a16="http://schemas.microsoft.com/office/drawing/2014/main" id="{9243FB32-3AE4-7111-CB78-5FF370089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7843" y="3941763"/>
            <a:ext cx="3276599" cy="457200"/>
          </a:xfrm>
          <a:prstGeom prst="wedgeRectCallout">
            <a:avLst>
              <a:gd name="adj1" fmla="val -89670"/>
              <a:gd name="adj2" fmla="val -81327"/>
            </a:avLst>
          </a:prstGeom>
          <a:gradFill>
            <a:gsLst>
              <a:gs pos="0">
                <a:srgbClr val="FFFF00"/>
              </a:gs>
              <a:gs pos="100000">
                <a:srgbClr val="FFFFEB"/>
              </a:gs>
            </a:gsLst>
          </a:gra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rgbClr val="000000"/>
                </a:solidFill>
              </a:rPr>
              <a:t>This task is partially completed (yellow bar)</a:t>
            </a:r>
          </a:p>
        </p:txBody>
      </p:sp>
      <p:sp>
        <p:nvSpPr>
          <p:cNvPr id="26631" name="AutoShape 7">
            <a:extLst>
              <a:ext uri="{FF2B5EF4-FFF2-40B4-BE49-F238E27FC236}">
                <a16:creationId xmlns:a16="http://schemas.microsoft.com/office/drawing/2014/main" id="{FFA88E10-3214-4B99-9977-F04813A61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7844" y="4483589"/>
            <a:ext cx="3276600" cy="647700"/>
          </a:xfrm>
          <a:prstGeom prst="wedgeRectCallout">
            <a:avLst>
              <a:gd name="adj1" fmla="val -68452"/>
              <a:gd name="adj2" fmla="val -2537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Risky project automatically adjusts the probability of risks for partially completed tasks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52285FE3-73CF-F3CC-5C6F-96F26B311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7843" y="3395662"/>
            <a:ext cx="3276598" cy="457200"/>
          </a:xfrm>
          <a:prstGeom prst="wedgeRectCallout">
            <a:avLst>
              <a:gd name="adj1" fmla="val -88738"/>
              <a:gd name="adj2" fmla="val -9792"/>
            </a:avLst>
          </a:prstGeom>
          <a:gradFill>
            <a:gsLst>
              <a:gs pos="0">
                <a:srgbClr val="D9FFED"/>
              </a:gs>
              <a:gs pos="100000">
                <a:srgbClr val="A6FCC7"/>
              </a:gs>
            </a:gsLst>
          </a:gradFill>
          <a:ln>
            <a:solidFill>
              <a:srgbClr val="02F45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task is 100% completed (green bar)</a:t>
            </a:r>
          </a:p>
        </p:txBody>
      </p: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5D3259C1-B1E4-67F1-9648-35BFB6A52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597" y="797272"/>
            <a:ext cx="8037752" cy="5263456"/>
          </a:xfrm>
          <a:prstGeom prst="rect">
            <a:avLst/>
          </a:prstGeom>
        </p:spPr>
      </p:pic>
      <p:sp>
        <p:nvSpPr>
          <p:cNvPr id="34819" name="Rectangle 2">
            <a:extLst>
              <a:ext uri="{FF2B5EF4-FFF2-40B4-BE49-F238E27FC236}">
                <a16:creationId xmlns:a16="http://schemas.microsoft.com/office/drawing/2014/main" id="{C94D0B87-68DA-AEE9-F2E6-66AFF213B1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1696" y="151159"/>
            <a:ext cx="8268607" cy="646113"/>
          </a:xfrm>
        </p:spPr>
        <p:txBody>
          <a:bodyPr anchor="ctr"/>
          <a:lstStyle/>
          <a:p>
            <a:pPr>
              <a:defRPr/>
            </a:pPr>
            <a:r>
              <a:rPr lang="en-US" altLang="en-US" sz="4000" dirty="0"/>
              <a:t>Forecast Project Finish TIME</a:t>
            </a:r>
          </a:p>
        </p:txBody>
      </p:sp>
      <p:sp>
        <p:nvSpPr>
          <p:cNvPr id="27653" name="AutoShape 5">
            <a:extLst>
              <a:ext uri="{FF2B5EF4-FFF2-40B4-BE49-F238E27FC236}">
                <a16:creationId xmlns:a16="http://schemas.microsoft.com/office/drawing/2014/main" id="{D75B7FFC-C624-CEB8-3F31-3232B6648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9513" y="3716338"/>
            <a:ext cx="2362200" cy="360362"/>
          </a:xfrm>
          <a:prstGeom prst="wedgeRectCallout">
            <a:avLst>
              <a:gd name="adj1" fmla="val 95200"/>
              <a:gd name="adj2" fmla="val -126211"/>
            </a:avLst>
          </a:prstGeom>
          <a:gradFill>
            <a:gsLst>
              <a:gs pos="0">
                <a:srgbClr val="F9E3E3"/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Original (baseline) project duration</a:t>
            </a:r>
          </a:p>
        </p:txBody>
      </p:sp>
      <p:sp>
        <p:nvSpPr>
          <p:cNvPr id="27654" name="AutoShape 6">
            <a:extLst>
              <a:ext uri="{FF2B5EF4-FFF2-40B4-BE49-F238E27FC236}">
                <a16:creationId xmlns:a16="http://schemas.microsoft.com/office/drawing/2014/main" id="{71AD6C03-871F-2D11-9626-AA44E9DB8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9514" y="4868864"/>
            <a:ext cx="1989137" cy="433387"/>
          </a:xfrm>
          <a:prstGeom prst="wedgeRectCallout">
            <a:avLst>
              <a:gd name="adj1" fmla="val -76781"/>
              <a:gd name="adj2" fmla="val -214422"/>
            </a:avLst>
          </a:prstGeom>
          <a:gradFill>
            <a:gsLst>
              <a:gs pos="0">
                <a:srgbClr val="D9FFED"/>
              </a:gs>
              <a:gs pos="100000">
                <a:srgbClr val="A6FCC7"/>
              </a:gs>
            </a:gsLst>
          </a:gradFill>
          <a:ln>
            <a:solidFill>
              <a:srgbClr val="02F45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</a:rPr>
              <a:t>Actual project performance</a:t>
            </a:r>
          </a:p>
        </p:txBody>
      </p:sp>
      <p:sp>
        <p:nvSpPr>
          <p:cNvPr id="27655" name="AutoShape 7">
            <a:extLst>
              <a:ext uri="{FF2B5EF4-FFF2-40B4-BE49-F238E27FC236}">
                <a16:creationId xmlns:a16="http://schemas.microsoft.com/office/drawing/2014/main" id="{A096B5E0-4ABF-EFF2-F2EE-65DA05C1F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2" y="1659110"/>
            <a:ext cx="1944687" cy="398463"/>
          </a:xfrm>
          <a:prstGeom prst="wedgeRectCallout">
            <a:avLst>
              <a:gd name="adj1" fmla="val -15720"/>
              <a:gd name="adj2" fmla="val 106336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Low, base, and high forecast</a:t>
            </a:r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4">
            <a:extLst>
              <a:ext uri="{FF2B5EF4-FFF2-40B4-BE49-F238E27FC236}">
                <a16:creationId xmlns:a16="http://schemas.microsoft.com/office/drawing/2014/main" id="{076233DA-DD06-5EC7-E85C-D83ECC689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5419" y="2797176"/>
            <a:ext cx="7134225" cy="2990850"/>
          </a:xfrm>
          <a:prstGeom prst="rect">
            <a:avLst/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E8294F1-DB95-B69F-C12B-79C4E2B4A2A9}"/>
              </a:ext>
            </a:extLst>
          </p:cNvPr>
          <p:cNvGraphicFramePr/>
          <p:nvPr/>
        </p:nvGraphicFramePr>
        <p:xfrm>
          <a:off x="2605064" y="1200134"/>
          <a:ext cx="6429419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8917" name="AutoShape 5">
            <a:extLst>
              <a:ext uri="{FF2B5EF4-FFF2-40B4-BE49-F238E27FC236}">
                <a16:creationId xmlns:a16="http://schemas.microsoft.com/office/drawing/2014/main" id="{119B25D7-0C15-8BA5-D3ED-CF65FDE4C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259" y="4083051"/>
            <a:ext cx="1871663" cy="714375"/>
          </a:xfrm>
          <a:prstGeom prst="wedgeRectCallout">
            <a:avLst>
              <a:gd name="adj1" fmla="val -31764"/>
              <a:gd name="adj2" fmla="val -88222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en-US" sz="1200" dirty="0">
                <a:solidFill>
                  <a:srgbClr val="000000"/>
                </a:solidFill>
              </a:rPr>
              <a:t>Select the current schedule</a:t>
            </a:r>
          </a:p>
        </p:txBody>
      </p:sp>
      <p:sp>
        <p:nvSpPr>
          <p:cNvPr id="38918" name="AutoShape 5">
            <a:extLst>
              <a:ext uri="{FF2B5EF4-FFF2-40B4-BE49-F238E27FC236}">
                <a16:creationId xmlns:a16="http://schemas.microsoft.com/office/drawing/2014/main" id="{8B7552DA-C169-7E6B-A0F0-8AAF2A8C1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2054" y="4106769"/>
            <a:ext cx="2133600" cy="504825"/>
          </a:xfrm>
          <a:prstGeom prst="wedgeRectCallout">
            <a:avLst>
              <a:gd name="adj1" fmla="val -35323"/>
              <a:gd name="adj2" fmla="val -102598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en-US" sz="1200" dirty="0">
                <a:solidFill>
                  <a:srgbClr val="000000"/>
                </a:solidFill>
              </a:rPr>
              <a:t>Compare results for each baseline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C845908-6624-2E1B-D7E7-BFB494ABA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5064" y="163286"/>
            <a:ext cx="8459811" cy="79406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 b="1" cap="all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/>
              <a:t>Managing Baselines</a:t>
            </a:r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C3ED438E-B964-85D0-AFB8-C8829BAA0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021" y="2060574"/>
            <a:ext cx="6138315" cy="3881581"/>
          </a:xfrm>
          <a:prstGeom prst="rect">
            <a:avLst/>
          </a:prstGeom>
        </p:spPr>
      </p:pic>
      <p:sp>
        <p:nvSpPr>
          <p:cNvPr id="37891" name="Rectangle 2">
            <a:extLst>
              <a:ext uri="{FF2B5EF4-FFF2-40B4-BE49-F238E27FC236}">
                <a16:creationId xmlns:a16="http://schemas.microsoft.com/office/drawing/2014/main" id="{50881FA6-AF95-503B-F41B-EA6FB8862A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79763" y="65088"/>
            <a:ext cx="7885112" cy="584200"/>
          </a:xfrm>
        </p:spPr>
        <p:txBody>
          <a:bodyPr anchor="ctr"/>
          <a:lstStyle/>
          <a:p>
            <a:pPr>
              <a:defRPr/>
            </a:pPr>
            <a:r>
              <a:rPr lang="en-US" altLang="en-US" sz="4000" dirty="0"/>
              <a:t>Branching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015FBB9-0413-A67A-D8E8-571596FC15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1146154"/>
              </p:ext>
            </p:extLst>
          </p:nvPr>
        </p:nvGraphicFramePr>
        <p:xfrm>
          <a:off x="1892503" y="707556"/>
          <a:ext cx="7619652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AutoShape 5">
            <a:extLst>
              <a:ext uri="{FF2B5EF4-FFF2-40B4-BE49-F238E27FC236}">
                <a16:creationId xmlns:a16="http://schemas.microsoft.com/office/drawing/2014/main" id="{C5416C03-5C83-797F-49E6-107B01607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3564" y="4797426"/>
            <a:ext cx="2016125" cy="792163"/>
          </a:xfrm>
          <a:prstGeom prst="wedgeRectCallout">
            <a:avLst>
              <a:gd name="adj1" fmla="val -73231"/>
              <a:gd name="adj2" fmla="val -61365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Run alternative project branches probabilistically</a:t>
            </a:r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12">
            <a:extLst>
              <a:ext uri="{FF2B5EF4-FFF2-40B4-BE49-F238E27FC236}">
                <a16:creationId xmlns:a16="http://schemas.microsoft.com/office/drawing/2014/main" id="{1935FA8E-9736-EBBC-303E-6415C392AEAD}"/>
              </a:ext>
            </a:extLst>
          </p:cNvPr>
          <p:cNvGrpSpPr>
            <a:grpSpLocks/>
          </p:cNvGrpSpPr>
          <p:nvPr/>
        </p:nvGrpSpPr>
        <p:grpSpPr bwMode="auto">
          <a:xfrm>
            <a:off x="3287713" y="1020763"/>
            <a:ext cx="7620000" cy="679450"/>
            <a:chOff x="0" y="239069"/>
            <a:chExt cx="7619652" cy="100989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1EA3F59-D4BA-D704-CC3A-4B8BF4D21B0A}"/>
                </a:ext>
              </a:extLst>
            </p:cNvPr>
            <p:cNvSpPr/>
            <p:nvPr/>
          </p:nvSpPr>
          <p:spPr>
            <a:xfrm>
              <a:off x="0" y="239069"/>
              <a:ext cx="7619652" cy="1009891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CB35685-217F-1E19-254D-205BB0F9A4D7}"/>
                </a:ext>
              </a:extLst>
            </p:cNvPr>
            <p:cNvSpPr/>
            <p:nvPr/>
          </p:nvSpPr>
          <p:spPr>
            <a:xfrm>
              <a:off x="0" y="239069"/>
              <a:ext cx="7619652" cy="6795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91370" tIns="333248" rIns="591370" bIns="113792" spcCol="1270"/>
            <a:lstStyle/>
            <a:p>
              <a:pPr marL="171450" lvl="1" indent="-171450" defTabSz="7112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600" dirty="0"/>
                <a:t>Model non working days due to weather</a:t>
              </a:r>
            </a:p>
          </p:txBody>
        </p:sp>
      </p:grpSp>
      <p:sp>
        <p:nvSpPr>
          <p:cNvPr id="38915" name="Title 1">
            <a:extLst>
              <a:ext uri="{FF2B5EF4-FFF2-40B4-BE49-F238E27FC236}">
                <a16:creationId xmlns:a16="http://schemas.microsoft.com/office/drawing/2014/main" id="{F1182BDA-6804-E049-51F0-023B1A602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7475" y="66676"/>
            <a:ext cx="7399338" cy="646113"/>
          </a:xfrm>
        </p:spPr>
        <p:txBody>
          <a:bodyPr anchor="ctr"/>
          <a:lstStyle/>
          <a:p>
            <a:pPr>
              <a:defRPr/>
            </a:pPr>
            <a:r>
              <a:rPr lang="en-US" altLang="en-US" sz="4000" dirty="0"/>
              <a:t>Weather Calendar</a:t>
            </a:r>
            <a:endParaRPr lang="en-CA" altLang="en-US" sz="4000" dirty="0"/>
          </a:p>
        </p:txBody>
      </p:sp>
      <p:pic>
        <p:nvPicPr>
          <p:cNvPr id="38916" name="Picture 2">
            <a:extLst>
              <a:ext uri="{FF2B5EF4-FFF2-40B4-BE49-F238E27FC236}">
                <a16:creationId xmlns:a16="http://schemas.microsoft.com/office/drawing/2014/main" id="{7DD0D735-7D24-F599-FD98-C10021A04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975" y="1916114"/>
            <a:ext cx="4664342" cy="3921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8917" name="Group 9">
            <a:extLst>
              <a:ext uri="{FF2B5EF4-FFF2-40B4-BE49-F238E27FC236}">
                <a16:creationId xmlns:a16="http://schemas.microsoft.com/office/drawing/2014/main" id="{1866A33B-2795-EB47-375D-57FDE5C58895}"/>
              </a:ext>
            </a:extLst>
          </p:cNvPr>
          <p:cNvGrpSpPr>
            <a:grpSpLocks/>
          </p:cNvGrpSpPr>
          <p:nvPr/>
        </p:nvGrpSpPr>
        <p:grpSpPr bwMode="auto">
          <a:xfrm>
            <a:off x="3495675" y="769939"/>
            <a:ext cx="5334000" cy="473075"/>
            <a:chOff x="380982" y="48566"/>
            <a:chExt cx="5333756" cy="472320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5152F543-BDBC-D13B-5540-01D5ABA7BEAC}"/>
                </a:ext>
              </a:extLst>
            </p:cNvPr>
            <p:cNvSpPr/>
            <p:nvPr/>
          </p:nvSpPr>
          <p:spPr>
            <a:xfrm>
              <a:off x="380982" y="48566"/>
              <a:ext cx="5333756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>
              <a:extLst>
                <a:ext uri="{FF2B5EF4-FFF2-40B4-BE49-F238E27FC236}">
                  <a16:creationId xmlns:a16="http://schemas.microsoft.com/office/drawing/2014/main" id="{3734AD15-7662-678B-3A7F-CDF9E1A0C440}"/>
                </a:ext>
              </a:extLst>
            </p:cNvPr>
            <p:cNvSpPr/>
            <p:nvPr/>
          </p:nvSpPr>
          <p:spPr>
            <a:xfrm>
              <a:off x="404794" y="72340"/>
              <a:ext cx="5286133" cy="4247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603" tIns="0" rIns="201603" bIns="0" spcCol="1270" anchor="ctr"/>
            <a:lstStyle/>
            <a:p>
              <a:pPr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600" dirty="0"/>
                <a:t>Weather Calendar</a:t>
              </a:r>
            </a:p>
          </p:txBody>
        </p:sp>
      </p:grpSp>
      <p:sp>
        <p:nvSpPr>
          <p:cNvPr id="16" name="AutoShape 5">
            <a:extLst>
              <a:ext uri="{FF2B5EF4-FFF2-40B4-BE49-F238E27FC236}">
                <a16:creationId xmlns:a16="http://schemas.microsoft.com/office/drawing/2014/main" id="{EDFE3285-29A6-3ADE-5BD3-36B7EADBE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1" y="4292601"/>
            <a:ext cx="2016125" cy="792163"/>
          </a:xfrm>
          <a:prstGeom prst="wedgeRectCallout">
            <a:avLst>
              <a:gd name="adj1" fmla="val 117163"/>
              <a:gd name="adj2" fmla="val -64974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>
                <a:solidFill>
                  <a:srgbClr val="000000"/>
                </a:solidFill>
              </a:rPr>
              <a:t>Non working</a:t>
            </a:r>
            <a:r>
              <a:rPr lang="en-US" sz="1200" dirty="0">
                <a:solidFill>
                  <a:srgbClr val="000000"/>
                </a:solidFill>
              </a:rPr>
              <a:t> days due to weather</a:t>
            </a:r>
          </a:p>
        </p:txBody>
      </p:sp>
      <p:sp>
        <p:nvSpPr>
          <p:cNvPr id="17" name="AutoShape 5">
            <a:extLst>
              <a:ext uri="{FF2B5EF4-FFF2-40B4-BE49-F238E27FC236}">
                <a16:creationId xmlns:a16="http://schemas.microsoft.com/office/drawing/2014/main" id="{FF376C4F-CA66-355C-0159-B95BD8076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3564" y="1700213"/>
            <a:ext cx="2016125" cy="792162"/>
          </a:xfrm>
          <a:prstGeom prst="wedgeRectCallout">
            <a:avLst>
              <a:gd name="adj1" fmla="val -122364"/>
              <a:gd name="adj2" fmla="val 76977"/>
            </a:avLst>
          </a:prstGeom>
          <a:gradFill>
            <a:gsLst>
              <a:gs pos="0">
                <a:srgbClr val="D9E7FF"/>
              </a:gs>
              <a:gs pos="100000">
                <a:srgbClr val="A3C4FF"/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Weather calendar settings: number of non-working days due to weather each month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1E9A03-2864-4E3C-BA31-4F77E6E55FF0}"/>
              </a:ext>
            </a:extLst>
          </p:cNvPr>
          <p:cNvSpPr/>
          <p:nvPr/>
        </p:nvSpPr>
        <p:spPr>
          <a:xfrm>
            <a:off x="0" y="5811560"/>
            <a:ext cx="5271545" cy="12364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5271545" cy="1325563"/>
          </a:xfrm>
        </p:spPr>
        <p:txBody>
          <a:bodyPr/>
          <a:lstStyle/>
          <a:p>
            <a:r>
              <a:rPr lang="en-US" sz="7200" cap="none" dirty="0"/>
              <a:t>RiskyProject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B32C0-5E61-447F-9557-57AF415D6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544" y="1957561"/>
            <a:ext cx="5580062" cy="114759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Learn more about RiskyProject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0072C7"/>
                </a:solidFill>
              </a:rPr>
              <a:t>www.intaver.com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9305ED8-D39E-4A20-A7CB-7EC58B3E32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5455212" y="988536"/>
            <a:ext cx="4884848" cy="4884848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712EC7F-60B9-4B29-AEE6-2F46CB075DA0}"/>
              </a:ext>
            </a:extLst>
          </p:cNvPr>
          <p:cNvSpPr/>
          <p:nvPr/>
        </p:nvSpPr>
        <p:spPr>
          <a:xfrm>
            <a:off x="11106615" y="6222380"/>
            <a:ext cx="735980" cy="535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35A418-8963-4572-93BD-87A34D2DA673}"/>
              </a:ext>
            </a:extLst>
          </p:cNvPr>
          <p:cNvSpPr/>
          <p:nvPr/>
        </p:nvSpPr>
        <p:spPr>
          <a:xfrm>
            <a:off x="0" y="1701511"/>
            <a:ext cx="5271545" cy="12364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A6628F8C-6D4F-34A3-E399-45B0A5DFF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354" y="3336564"/>
            <a:ext cx="38877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Intaver Institute Inc.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400, 7015, Macleod Tr. 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Calgary, AB, Canada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Tel: +1 (403) 692-2252</a:t>
            </a: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E0CA5B93-46BE-E33B-BB96-CAE762620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354" y="4057372"/>
            <a:ext cx="34893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 dirty="0"/>
              <a:t>4280 East Tamiami Trail, 302-M, Naples Florida, 34112, 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 dirty="0"/>
              <a:t>Tel: +1(510) 984 3527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14814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Contoso v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078"/>
      </a:accent1>
      <a:accent2>
        <a:srgbClr val="0F3955"/>
      </a:accent2>
      <a:accent3>
        <a:srgbClr val="BF678E"/>
      </a:accent3>
      <a:accent4>
        <a:srgbClr val="B2606E"/>
      </a:accent4>
      <a:accent5>
        <a:srgbClr val="731F1C"/>
      </a:accent5>
      <a:accent6>
        <a:srgbClr val="666666"/>
      </a:accent6>
      <a:hlink>
        <a:srgbClr val="BF678E"/>
      </a:hlink>
      <a:folHlink>
        <a:srgbClr val="731F1C"/>
      </a:folHlink>
    </a:clrScheme>
    <a:fontScheme name="Contoso v2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rgbClr val="D9E7FF"/>
            </a:gs>
            <a:gs pos="100000">
              <a:srgbClr val="A3C4FF"/>
            </a:gs>
          </a:gsLst>
        </a:gradFill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anchor="ctr"/>
      <a:lstStyle>
        <a:defPPr algn="ctr" fontAlgn="base">
          <a:spcBef>
            <a:spcPct val="0"/>
          </a:spcBef>
          <a:spcAft>
            <a:spcPct val="0"/>
          </a:spcAft>
          <a:defRPr sz="1200" dirty="0">
            <a:solidFill>
              <a:srgbClr val="000000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IntaverTemplate.potx" id="{082A3571-6F9D-45B9-9375-796BDB434FE2}" vid="{9B5190F7-08A0-4A4A-B8DC-D05EEB508C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ntoso v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155078"/>
    </a:accent1>
    <a:accent2>
      <a:srgbClr val="0F3955"/>
    </a:accent2>
    <a:accent3>
      <a:srgbClr val="BF678E"/>
    </a:accent3>
    <a:accent4>
      <a:srgbClr val="B2606E"/>
    </a:accent4>
    <a:accent5>
      <a:srgbClr val="731F1C"/>
    </a:accent5>
    <a:accent6>
      <a:srgbClr val="666666"/>
    </a:accent6>
    <a:hlink>
      <a:srgbClr val="BF678E"/>
    </a:hlink>
    <a:folHlink>
      <a:srgbClr val="731F1C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72F8CF-3688-4B14-A13A-EB7FF46D2F47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5D9C8E3-B635-4963-8B68-3FC691872B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94996C2-A795-46F9-93BE-0C463FDCD1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1386</Words>
  <Application>Microsoft Office PowerPoint</Application>
  <PresentationFormat>Widescreen</PresentationFormat>
  <Paragraphs>248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Corbel</vt:lpstr>
      <vt:lpstr>Times New Roman</vt:lpstr>
      <vt:lpstr>Office Theme</vt:lpstr>
      <vt:lpstr>RiskyProject </vt:lpstr>
      <vt:lpstr>What Is RiskyProject?</vt:lpstr>
      <vt:lpstr>The Project Management Problem</vt:lpstr>
      <vt:lpstr>The Project Management Problem</vt:lpstr>
      <vt:lpstr>The Project Management Problem</vt:lpstr>
      <vt:lpstr>The RiskyProject Solution</vt:lpstr>
      <vt:lpstr>The RiskyProject Solution</vt:lpstr>
      <vt:lpstr>Key RiskyProject Features</vt:lpstr>
      <vt:lpstr>PowerPoint Presentation</vt:lpstr>
      <vt:lpstr>RiskyProject Workflow</vt:lpstr>
      <vt:lpstr>Define Project Schedule</vt:lpstr>
      <vt:lpstr>Integration with Scheduling Software</vt:lpstr>
      <vt:lpstr>PowerPoint Presentation</vt:lpstr>
      <vt:lpstr>Customizable Risk Form</vt:lpstr>
      <vt:lpstr>Mitigation Waterfall Chart</vt:lpstr>
      <vt:lpstr>Risk Reviews and Risk History</vt:lpstr>
      <vt:lpstr>Risk Dashboard</vt:lpstr>
      <vt:lpstr>Assign Risks to Tasks and Resources</vt:lpstr>
      <vt:lpstr>Statistical Distributions</vt:lpstr>
      <vt:lpstr>Monte Carlo Simulation</vt:lpstr>
      <vt:lpstr>Risk Adjusted Project Schedule</vt:lpstr>
      <vt:lpstr>Project Dashboard</vt:lpstr>
      <vt:lpstr>Results of Risk Analysis</vt:lpstr>
      <vt:lpstr>Detailed Results of Analysis</vt:lpstr>
      <vt:lpstr>Cost vs. Schedule Scatter Plot</vt:lpstr>
      <vt:lpstr>Cost Analysis</vt:lpstr>
      <vt:lpstr>Probabilistic Cash Flow Analysis</vt:lpstr>
      <vt:lpstr>Sensitivity Analysis</vt:lpstr>
      <vt:lpstr>Crucial Tasks</vt:lpstr>
      <vt:lpstr>Risk Chart</vt:lpstr>
      <vt:lpstr>Risk Matrix</vt:lpstr>
      <vt:lpstr>Project Tracking</vt:lpstr>
      <vt:lpstr>Forecast Project Finish TIME</vt:lpstr>
      <vt:lpstr>PowerPoint Presentation</vt:lpstr>
      <vt:lpstr>Branching</vt:lpstr>
      <vt:lpstr>Weather Calendar</vt:lpstr>
      <vt:lpstr>RiskyProject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I</dc:title>
  <dc:creator>Lev Virine</dc:creator>
  <cp:lastModifiedBy>Lev Virine</cp:lastModifiedBy>
  <cp:revision>23</cp:revision>
  <dcterms:created xsi:type="dcterms:W3CDTF">2020-09-02T18:59:27Z</dcterms:created>
  <dcterms:modified xsi:type="dcterms:W3CDTF">2022-04-30T23:22:45Z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