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70" r:id="rId5"/>
    <p:sldId id="271" r:id="rId6"/>
    <p:sldId id="320" r:id="rId7"/>
    <p:sldId id="321" r:id="rId8"/>
    <p:sldId id="319" r:id="rId9"/>
    <p:sldId id="322" r:id="rId10"/>
    <p:sldId id="32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534E08-975C-460A-86D5-C37F4B3793F6}">
          <p14:sldIdLst>
            <p14:sldId id="270"/>
            <p14:sldId id="271"/>
            <p14:sldId id="320"/>
            <p14:sldId id="321"/>
            <p14:sldId id="319"/>
            <p14:sldId id="322"/>
            <p14:sldId id="3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51A7E0"/>
    <a:srgbClr val="FFFF99"/>
    <a:srgbClr val="59E55C"/>
    <a:srgbClr val="3333FF"/>
    <a:srgbClr val="FFFF00"/>
    <a:srgbClr val="FFFFCC"/>
    <a:srgbClr val="FFA669"/>
    <a:srgbClr val="FFBA8B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86736" autoAdjust="0"/>
  </p:normalViewPr>
  <p:slideViewPr>
    <p:cSldViewPr snapToGrid="0" showGuides="1">
      <p:cViewPr varScale="1">
        <p:scale>
          <a:sx n="111" d="100"/>
          <a:sy n="111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3468" y="-7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51B4DD-15C8-4661-884B-618628EC12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78A688-EE94-44BF-A9B6-FD51CF6D64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50357-9784-4A90-96B4-0B331B4230FA}" type="datetimeFigureOut">
              <a:rPr lang="en-US" smtClean="0"/>
              <a:t>12/14/2023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B2C68-562A-4D2A-9890-4436EDCEC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1883F-BA65-4049-B6C2-7C1A5A6D08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50802-3B37-42FB-BECC-88074371FE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079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B4FA-E877-413E-B608-88789D806C57}" type="datetimeFigureOut">
              <a:rPr lang="en-US" noProof="0" smtClean="0"/>
              <a:t>12/14/2023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6304E-FDE3-4B4F-A3B7-EBE87F3FA5E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7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rgbClr val="0D1D5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0E45597-5AD6-46F4-AC6A-3242EA33346B}"/>
              </a:ext>
            </a:extLst>
          </p:cNvPr>
          <p:cNvSpPr/>
          <p:nvPr userDrawn="1"/>
        </p:nvSpPr>
        <p:spPr>
          <a:xfrm>
            <a:off x="0" y="1120140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1307804"/>
            <a:ext cx="12192000" cy="5550195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rgbClr val="0D1D5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rgbClr val="0D1D5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Master subtitle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>
            <a:cxnSpLocks/>
          </p:cNvCxnSpPr>
          <p:nvPr userDrawn="1"/>
        </p:nvCxnSpPr>
        <p:spPr>
          <a:xfrm>
            <a:off x="6469778" y="4233582"/>
            <a:ext cx="5011410" cy="0"/>
          </a:xfrm>
          <a:prstGeom prst="line">
            <a:avLst/>
          </a:prstGeom>
          <a:ln w="25400">
            <a:solidFill>
              <a:srgbClr val="C426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5AB9E98-6E5A-4A3C-A8A2-DD496116233C}"/>
              </a:ext>
            </a:extLst>
          </p:cNvPr>
          <p:cNvSpPr/>
          <p:nvPr userDrawn="1"/>
        </p:nvSpPr>
        <p:spPr>
          <a:xfrm>
            <a:off x="0" y="5862731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-194310"/>
            <a:ext cx="12192000" cy="606055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Dummy Text Comes Here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6" name="Picture 5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CEAFC0AD-6C8A-A543-0BE4-5A6F7BBEF2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39532" y="5976309"/>
            <a:ext cx="25463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54D84D-2F25-4ABB-A699-10619163E069}"/>
              </a:ext>
            </a:extLst>
          </p:cNvPr>
          <p:cNvSpPr/>
          <p:nvPr userDrawn="1"/>
        </p:nvSpPr>
        <p:spPr>
          <a:xfrm>
            <a:off x="1" y="1630018"/>
            <a:ext cx="3883819" cy="437321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solidFill>
            <a:srgbClr val="0D1D5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54245" y="1630018"/>
            <a:ext cx="3934626" cy="4373217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7A22BB-214D-42DD-A621-9B81B4806EA0}"/>
              </a:ext>
            </a:extLst>
          </p:cNvPr>
          <p:cNvSpPr/>
          <p:nvPr userDrawn="1"/>
        </p:nvSpPr>
        <p:spPr>
          <a:xfrm>
            <a:off x="-4762" y="6004424"/>
            <a:ext cx="12192000" cy="110508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ECD7115-82F5-460A-9EDB-27374DA75D41}"/>
              </a:ext>
            </a:extLst>
          </p:cNvPr>
          <p:cNvSpPr>
            <a:spLocks noChangeAspect="1"/>
          </p:cNvSpPr>
          <p:nvPr userDrawn="1"/>
        </p:nvSpPr>
        <p:spPr>
          <a:xfrm>
            <a:off x="9998500" y="1754775"/>
            <a:ext cx="832104" cy="832104"/>
          </a:xfrm>
          <a:prstGeom prst="ellipse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93E78B9-2730-445B-AFE9-C67A50472DE2}"/>
              </a:ext>
            </a:extLst>
          </p:cNvPr>
          <p:cNvSpPr>
            <a:spLocks noChangeAspect="1"/>
          </p:cNvSpPr>
          <p:nvPr userDrawn="1"/>
        </p:nvSpPr>
        <p:spPr>
          <a:xfrm>
            <a:off x="5679947" y="1823757"/>
            <a:ext cx="832104" cy="83210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29DDC9-F52E-4E8F-9ACF-F083724D0BAA}"/>
              </a:ext>
            </a:extLst>
          </p:cNvPr>
          <p:cNvSpPr/>
          <p:nvPr userDrawn="1"/>
        </p:nvSpPr>
        <p:spPr>
          <a:xfrm>
            <a:off x="0" y="891540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1116418"/>
            <a:ext cx="12192000" cy="5741581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 w="44450">
            <a:solidFill>
              <a:srgbClr val="C426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ubtitle 2">
            <a:extLst>
              <a:ext uri="{FF2B5EF4-FFF2-40B4-BE49-F238E27FC236}">
                <a16:creationId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rgbClr val="0D1D5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rgbClr val="0D1D51"/>
                </a:solidFill>
              </a:defRPr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pic>
        <p:nvPicPr>
          <p:cNvPr id="18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3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666C42-DD4B-4BFA-BE15-4D20CFD5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876" y="3063388"/>
            <a:ext cx="5188475" cy="82662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rgbClr val="0D1D5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0780D4-7F2C-4520-BC04-110139470870}"/>
              </a:ext>
            </a:extLst>
          </p:cNvPr>
          <p:cNvSpPr/>
          <p:nvPr userDrawn="1"/>
        </p:nvSpPr>
        <p:spPr>
          <a:xfrm>
            <a:off x="0" y="891540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1063256"/>
            <a:ext cx="12192000" cy="5794743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000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44939F-9B05-40FB-B011-7E338F4B4B49}"/>
              </a:ext>
            </a:extLst>
          </p:cNvPr>
          <p:cNvSpPr/>
          <p:nvPr userDrawn="1"/>
        </p:nvSpPr>
        <p:spPr>
          <a:xfrm>
            <a:off x="5080" y="5964523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1"/>
            <a:ext cx="12192000" cy="596452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</p:grp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1652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706DBD-D7E1-4734-A193-C7FE296EA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/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pic>
        <p:nvPicPr>
          <p:cNvPr id="2" name="Picture 1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F83BFD0E-4F3B-27DF-D992-D98D2AF57C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39532" y="5976309"/>
            <a:ext cx="25463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5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1E32FD-35A0-490A-BE40-FBF894A7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6161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1E32FD-35A0-490A-BE40-FBF894A7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6319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2" name="Picture 1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B310DA28-633C-C076-571E-2AC251764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39532" y="5976309"/>
            <a:ext cx="25463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70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1464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F27F-98F9-A147-8986-34441C7B752D}" type="datetime1">
              <a:rPr lang="en-US" noProof="0" smtClean="0"/>
              <a:t>12/14/2023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66" r:id="rId6"/>
    <p:sldLayoutId id="2147483667" r:id="rId7"/>
    <p:sldLayoutId id="2147483668" r:id="rId8"/>
    <p:sldLayoutId id="2147483669" r:id="rId9"/>
    <p:sldLayoutId id="2147483671" r:id="rId10"/>
    <p:sldLayoutId id="2147483672" r:id="rId11"/>
    <p:sldLayoutId id="2147483674" r:id="rId12"/>
    <p:sldLayoutId id="214748367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1E9A03-2864-4E3C-BA31-4F77E6E55FF0}"/>
              </a:ext>
            </a:extLst>
          </p:cNvPr>
          <p:cNvSpPr/>
          <p:nvPr/>
        </p:nvSpPr>
        <p:spPr>
          <a:xfrm>
            <a:off x="0" y="5811560"/>
            <a:ext cx="5271545" cy="12364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21834"/>
            <a:ext cx="5988379" cy="1325563"/>
          </a:xfrm>
        </p:spPr>
        <p:txBody>
          <a:bodyPr/>
          <a:lstStyle/>
          <a:p>
            <a:r>
              <a:rPr lang="en-US" sz="3600" dirty="0">
                <a:solidFill>
                  <a:srgbClr val="39364F"/>
                </a:solidFill>
                <a:latin typeface="Neue Plak"/>
                <a:ea typeface="+mn-ea"/>
                <a:cs typeface="+mn-cs"/>
              </a:rPr>
              <a:t>RiskyProject Project Risk Management and Risk Analysis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418" y="2506093"/>
            <a:ext cx="4433978" cy="1254297"/>
          </a:xfrm>
        </p:spPr>
        <p:txBody>
          <a:bodyPr/>
          <a:lstStyle/>
          <a:p>
            <a:pPr marL="0" indent="0">
              <a:buNone/>
            </a:pPr>
            <a:r>
              <a:rPr lang="en-US" sz="3600" b="1" i="0" dirty="0">
                <a:solidFill>
                  <a:srgbClr val="39364F"/>
                </a:solidFill>
                <a:effectLst/>
                <a:latin typeface="Neue Plak"/>
              </a:rPr>
              <a:t>Risk Management Process of Oil and Gas Companies</a:t>
            </a:r>
            <a:endParaRPr lang="en-US" sz="2800" b="1" dirty="0">
              <a:solidFill>
                <a:srgbClr val="39364F"/>
              </a:solidFill>
              <a:latin typeface="Neue Plak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/>
        </p:blipFill>
        <p:spPr>
          <a:xfrm>
            <a:off x="5455212" y="988536"/>
            <a:ext cx="4884848" cy="4884848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435A418-8963-4572-93BD-87A34D2DA673}"/>
              </a:ext>
            </a:extLst>
          </p:cNvPr>
          <p:cNvSpPr/>
          <p:nvPr/>
        </p:nvSpPr>
        <p:spPr>
          <a:xfrm>
            <a:off x="-596" y="1917215"/>
            <a:ext cx="5271545" cy="12364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2B4C14-AB45-86D9-AEF5-BE04861EA7B3}"/>
              </a:ext>
            </a:extLst>
          </p:cNvPr>
          <p:cNvSpPr txBox="1"/>
          <p:nvPr/>
        </p:nvSpPr>
        <p:spPr>
          <a:xfrm>
            <a:off x="267419" y="5920613"/>
            <a:ext cx="518779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39364F"/>
                </a:solidFill>
                <a:latin typeface="Neue Plak"/>
              </a:rPr>
              <a:t>Lev Virine, PhD, </a:t>
            </a:r>
            <a:r>
              <a:rPr lang="en-US" sz="2800" b="1" dirty="0" err="1">
                <a:solidFill>
                  <a:srgbClr val="39364F"/>
                </a:solidFill>
                <a:latin typeface="Neue Plak"/>
              </a:rPr>
              <a:t>P.Eng</a:t>
            </a:r>
            <a:endParaRPr lang="en-US" sz="2800" b="1" dirty="0">
              <a:solidFill>
                <a:srgbClr val="39364F"/>
              </a:solidFill>
              <a:latin typeface="Neue Plak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39364F"/>
                </a:solidFill>
                <a:latin typeface="Neue Plak"/>
              </a:rPr>
              <a:t>Intaver Institute Inc.</a:t>
            </a:r>
          </a:p>
          <a:p>
            <a:endParaRPr lang="en-C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73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13"/>
    </mc:Choice>
    <mc:Fallback xmlns="">
      <p:transition spd="slow" advTm="1041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1BF9D4-95B8-5946-AB55-3CB66358BC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fld id="{9EC71654-96A5-4280-94F3-931C61A9F92C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34A022-91BA-E109-4F29-134F340E6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27" y="345956"/>
            <a:ext cx="10767413" cy="566687"/>
          </a:xfrm>
        </p:spPr>
        <p:txBody>
          <a:bodyPr>
            <a:normAutofit fontScale="90000"/>
          </a:bodyPr>
          <a:lstStyle/>
          <a:p>
            <a:r>
              <a:rPr lang="en-US" sz="4400" b="1" i="0" dirty="0">
                <a:solidFill>
                  <a:srgbClr val="39364F"/>
                </a:solidFill>
                <a:effectLst/>
                <a:latin typeface="Neue Plak"/>
              </a:rPr>
              <a:t>Corporate Risk Register</a:t>
            </a:r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E7A868-B765-50D5-6E6F-2D3C630BC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86" y="1076592"/>
            <a:ext cx="6780596" cy="3378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B3C855-E482-0EB2-BD98-FE0766D2C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962" y="3174101"/>
            <a:ext cx="4399193" cy="29175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5C43D5D-7101-A04A-69B4-6DBF51C3C386}"/>
              </a:ext>
            </a:extLst>
          </p:cNvPr>
          <p:cNvSpPr/>
          <p:nvPr/>
        </p:nvSpPr>
        <p:spPr>
          <a:xfrm>
            <a:off x="479186" y="5356010"/>
            <a:ext cx="1514764" cy="639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Exploration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900585-C83D-B4BB-5F22-7E2F566B29C3}"/>
              </a:ext>
            </a:extLst>
          </p:cNvPr>
          <p:cNvSpPr/>
          <p:nvPr/>
        </p:nvSpPr>
        <p:spPr>
          <a:xfrm>
            <a:off x="2146350" y="5356010"/>
            <a:ext cx="1514764" cy="639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Production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C903DE-66EC-1912-0A1A-0177BDD0468E}"/>
              </a:ext>
            </a:extLst>
          </p:cNvPr>
          <p:cNvSpPr/>
          <p:nvPr/>
        </p:nvSpPr>
        <p:spPr>
          <a:xfrm>
            <a:off x="3790337" y="5356010"/>
            <a:ext cx="1514764" cy="639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Capital Projects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5839F3-33C6-4049-C739-454EB6EAFF1D}"/>
              </a:ext>
            </a:extLst>
          </p:cNvPr>
          <p:cNvSpPr/>
          <p:nvPr/>
        </p:nvSpPr>
        <p:spPr>
          <a:xfrm>
            <a:off x="479186" y="6049744"/>
            <a:ext cx="1514764" cy="639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Finance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4B60FB-D416-6D7C-EAB0-2F0C8E6E07DA}"/>
              </a:ext>
            </a:extLst>
          </p:cNvPr>
          <p:cNvSpPr/>
          <p:nvPr/>
        </p:nvSpPr>
        <p:spPr>
          <a:xfrm>
            <a:off x="2146350" y="6058370"/>
            <a:ext cx="1514764" cy="639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Strategic Planning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B2D8B8-1998-7871-E664-7B304B113175}"/>
              </a:ext>
            </a:extLst>
          </p:cNvPr>
          <p:cNvSpPr/>
          <p:nvPr/>
        </p:nvSpPr>
        <p:spPr>
          <a:xfrm>
            <a:off x="3790337" y="6058370"/>
            <a:ext cx="1514764" cy="639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IT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13660E-F4DA-5D25-FAE8-C22F38A6A410}"/>
              </a:ext>
            </a:extLst>
          </p:cNvPr>
          <p:cNvSpPr/>
          <p:nvPr/>
        </p:nvSpPr>
        <p:spPr>
          <a:xfrm>
            <a:off x="5434324" y="5356010"/>
            <a:ext cx="1514764" cy="639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Public Relations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64419-F446-3029-3ECA-1970734B63E5}"/>
              </a:ext>
            </a:extLst>
          </p:cNvPr>
          <p:cNvSpPr/>
          <p:nvPr/>
        </p:nvSpPr>
        <p:spPr>
          <a:xfrm>
            <a:off x="5434324" y="6058370"/>
            <a:ext cx="1514764" cy="639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……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F3FC6B-53CA-1A77-5536-BAF707DBBFEF}"/>
              </a:ext>
            </a:extLst>
          </p:cNvPr>
          <p:cNvSpPr txBox="1"/>
          <p:nvPr/>
        </p:nvSpPr>
        <p:spPr>
          <a:xfrm>
            <a:off x="400039" y="4582316"/>
            <a:ext cx="6780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In RiskyProject Corporate Risk Register is shared among all groups and divisions of the company. One risk may affect different divisions.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CCB19B-A673-816F-D211-32D51F831037}"/>
              </a:ext>
            </a:extLst>
          </p:cNvPr>
          <p:cNvSpPr txBox="1"/>
          <p:nvPr/>
        </p:nvSpPr>
        <p:spPr>
          <a:xfrm>
            <a:off x="7601963" y="629299"/>
            <a:ext cx="43991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err="1"/>
              <a:t>RiskyProject’s</a:t>
            </a:r>
            <a:r>
              <a:rPr lang="en-CA" dirty="0"/>
              <a:t> Risk Register include all information about risks: probabilities and impacts, properties, mitigation plans,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Risks from Risk Register can be assigned to different projects, and within a project to different tasks and resources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57A84D-F7E5-2008-6775-9A4E8356B94A}"/>
              </a:ext>
            </a:extLst>
          </p:cNvPr>
          <p:cNvSpPr txBox="1"/>
          <p:nvPr/>
        </p:nvSpPr>
        <p:spPr>
          <a:xfrm>
            <a:off x="8126083" y="2838091"/>
            <a:ext cx="3312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Risk Properties in RiskyProject</a:t>
            </a:r>
          </a:p>
        </p:txBody>
      </p:sp>
    </p:spTree>
    <p:extLst>
      <p:ext uri="{BB962C8B-B14F-4D97-AF65-F5344CB8AC3E}">
        <p14:creationId xmlns:p14="http://schemas.microsoft.com/office/powerpoint/2010/main" val="4272830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1BF9D4-95B8-5946-AB55-3CB66358BC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fld id="{9EC71654-96A5-4280-94F3-931C61A9F92C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34A022-91BA-E109-4F29-134F340E6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27" y="345956"/>
            <a:ext cx="10767413" cy="566687"/>
          </a:xfrm>
        </p:spPr>
        <p:txBody>
          <a:bodyPr>
            <a:normAutofit fontScale="90000"/>
          </a:bodyPr>
          <a:lstStyle/>
          <a:p>
            <a:r>
              <a:rPr lang="en-US" sz="4400" b="1" i="0" dirty="0">
                <a:solidFill>
                  <a:srgbClr val="39364F"/>
                </a:solidFill>
                <a:effectLst/>
                <a:latin typeface="Neue Plak"/>
              </a:rPr>
              <a:t>Monte Carlo Schedule and Cost Risk Analysis</a:t>
            </a:r>
            <a:endParaRPr lang="en-US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74CE1C-5DA2-1EFA-AA47-79D8761B3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4567" y="1179492"/>
            <a:ext cx="3459153" cy="25700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1AA243B-7C75-6365-4951-C9DCAC0C4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16" y="1337335"/>
            <a:ext cx="6317671" cy="39058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F09E112-6696-DB24-4E33-D5F0DF8FC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5264" y="3290264"/>
            <a:ext cx="4780225" cy="274060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2F872C9-1C95-121E-1312-DF8A69F6AE40}"/>
              </a:ext>
            </a:extLst>
          </p:cNvPr>
          <p:cNvSpPr txBox="1"/>
          <p:nvPr/>
        </p:nvSpPr>
        <p:spPr>
          <a:xfrm>
            <a:off x="7044270" y="1588547"/>
            <a:ext cx="166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Probabilistic Cost Analysis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C30D56-0AE8-D2E6-F739-FC8FBB8F7229}"/>
              </a:ext>
            </a:extLst>
          </p:cNvPr>
          <p:cNvSpPr txBox="1"/>
          <p:nvPr/>
        </p:nvSpPr>
        <p:spPr>
          <a:xfrm>
            <a:off x="10196945" y="3980873"/>
            <a:ext cx="18268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Uncertainties in project duration, cost, start and finish times, work, etc.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AD2362-7875-FDF9-9E4E-9C951B97EB55}"/>
              </a:ext>
            </a:extLst>
          </p:cNvPr>
          <p:cNvSpPr txBox="1"/>
          <p:nvPr/>
        </p:nvSpPr>
        <p:spPr>
          <a:xfrm>
            <a:off x="258280" y="968003"/>
            <a:ext cx="4332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Risk adjusted project schedules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5B3654-21BB-74F9-9147-D3967A2DB6A7}"/>
              </a:ext>
            </a:extLst>
          </p:cNvPr>
          <p:cNvSpPr txBox="1"/>
          <p:nvPr/>
        </p:nvSpPr>
        <p:spPr>
          <a:xfrm>
            <a:off x="265560" y="5349093"/>
            <a:ext cx="4860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RiskyProject offers a comprehensive schedule and cost risk analysis. Risk Register and uncertainties in task duration/cost serve as an input for risk analysis. </a:t>
            </a:r>
          </a:p>
        </p:txBody>
      </p:sp>
    </p:spTree>
    <p:extLst>
      <p:ext uri="{BB962C8B-B14F-4D97-AF65-F5344CB8AC3E}">
        <p14:creationId xmlns:p14="http://schemas.microsoft.com/office/powerpoint/2010/main" val="68620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36808EC-9715-59DF-1B11-A271732A6508}"/>
              </a:ext>
            </a:extLst>
          </p:cNvPr>
          <p:cNvSpPr/>
          <p:nvPr/>
        </p:nvSpPr>
        <p:spPr>
          <a:xfrm>
            <a:off x="168227" y="2928670"/>
            <a:ext cx="5073752" cy="371443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1BF9D4-95B8-5946-AB55-3CB66358BC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fld id="{9EC71654-96A5-4280-94F3-931C61A9F92C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34A022-91BA-E109-4F29-134F340E6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27" y="345956"/>
            <a:ext cx="10767413" cy="566687"/>
          </a:xfrm>
        </p:spPr>
        <p:txBody>
          <a:bodyPr>
            <a:normAutofit fontScale="90000"/>
          </a:bodyPr>
          <a:lstStyle/>
          <a:p>
            <a:r>
              <a:rPr lang="en-US" sz="4400" b="1" i="0" dirty="0">
                <a:solidFill>
                  <a:srgbClr val="39364F"/>
                </a:solidFill>
                <a:effectLst/>
                <a:latin typeface="Neue Plak"/>
              </a:rPr>
              <a:t>Comprehensive Uncertainty Management in </a:t>
            </a:r>
            <a:br>
              <a:rPr lang="en-US" sz="4400" b="1" i="0" dirty="0">
                <a:solidFill>
                  <a:srgbClr val="39364F"/>
                </a:solidFill>
                <a:effectLst/>
                <a:latin typeface="Neue Plak"/>
              </a:rPr>
            </a:br>
            <a:r>
              <a:rPr lang="en-US" sz="4400" b="1" i="0" dirty="0">
                <a:solidFill>
                  <a:srgbClr val="39364F"/>
                </a:solidFill>
                <a:effectLst/>
                <a:latin typeface="Neue Plak"/>
              </a:rPr>
              <a:t>Oil and Gas Company</a:t>
            </a:r>
            <a:endParaRPr lang="en-US" sz="1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DC318D-2CA2-CDA4-7470-15C99CEEE8DF}"/>
              </a:ext>
            </a:extLst>
          </p:cNvPr>
          <p:cNvSpPr/>
          <p:nvPr/>
        </p:nvSpPr>
        <p:spPr>
          <a:xfrm>
            <a:off x="1057017" y="3452218"/>
            <a:ext cx="1944836" cy="1378928"/>
          </a:xfrm>
          <a:prstGeom prst="rect">
            <a:avLst/>
          </a:prstGeom>
          <a:solidFill>
            <a:srgbClr val="FFC000"/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Monte Carlo schedule and cost risk analysis in RiskyProject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DF4D69-0527-7FFC-5F49-5B0F4065C328}"/>
              </a:ext>
            </a:extLst>
          </p:cNvPr>
          <p:cNvSpPr/>
          <p:nvPr/>
        </p:nvSpPr>
        <p:spPr>
          <a:xfrm>
            <a:off x="1108913" y="1402237"/>
            <a:ext cx="1944837" cy="12267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Economic Evaluation of Oil and Gas reserves and resources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7DF996-049F-92CD-8D5F-EB3B08E827B6}"/>
              </a:ext>
            </a:extLst>
          </p:cNvPr>
          <p:cNvSpPr/>
          <p:nvPr/>
        </p:nvSpPr>
        <p:spPr>
          <a:xfrm>
            <a:off x="3297147" y="1402236"/>
            <a:ext cx="1944837" cy="12267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NPV, ROI, and other economic indicator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C361CB-5BA7-AE94-067C-11A54EB1402B}"/>
              </a:ext>
            </a:extLst>
          </p:cNvPr>
          <p:cNvSpPr/>
          <p:nvPr/>
        </p:nvSpPr>
        <p:spPr>
          <a:xfrm>
            <a:off x="5485381" y="1402235"/>
            <a:ext cx="1944837" cy="12267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Decision to proceed with the project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B945FF-594D-822B-3715-308E392EABA5}"/>
              </a:ext>
            </a:extLst>
          </p:cNvPr>
          <p:cNvSpPr/>
          <p:nvPr/>
        </p:nvSpPr>
        <p:spPr>
          <a:xfrm>
            <a:off x="3370759" y="4402457"/>
            <a:ext cx="1514764" cy="122671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Corporate Risk Register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7B722F-215A-D686-2C94-764C51FA9CDD}"/>
              </a:ext>
            </a:extLst>
          </p:cNvPr>
          <p:cNvSpPr/>
          <p:nvPr/>
        </p:nvSpPr>
        <p:spPr>
          <a:xfrm>
            <a:off x="5485381" y="2928670"/>
            <a:ext cx="1944837" cy="92977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Assessment of Company’s resources: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630A92-B461-7F65-4E85-424A0D58CF0C}"/>
              </a:ext>
            </a:extLst>
          </p:cNvPr>
          <p:cNvSpPr/>
          <p:nvPr/>
        </p:nvSpPr>
        <p:spPr>
          <a:xfrm>
            <a:off x="5768231" y="3978982"/>
            <a:ext cx="1661988" cy="24409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Financial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63C14C-4AAF-D35F-A9AD-DFF0F62C4B92}"/>
              </a:ext>
            </a:extLst>
          </p:cNvPr>
          <p:cNvSpPr/>
          <p:nvPr/>
        </p:nvSpPr>
        <p:spPr>
          <a:xfrm>
            <a:off x="5768229" y="4249136"/>
            <a:ext cx="1661988" cy="331526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Human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43E449-A2A3-F453-1112-FDF7373D5654}"/>
              </a:ext>
            </a:extLst>
          </p:cNvPr>
          <p:cNvSpPr/>
          <p:nvPr/>
        </p:nvSpPr>
        <p:spPr>
          <a:xfrm>
            <a:off x="5768229" y="4606723"/>
            <a:ext cx="1661988" cy="331526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Material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1EBA1C-EE46-D564-A56E-ACC01E46B05C}"/>
              </a:ext>
            </a:extLst>
          </p:cNvPr>
          <p:cNvSpPr/>
          <p:nvPr/>
        </p:nvSpPr>
        <p:spPr>
          <a:xfrm>
            <a:off x="5485381" y="5106840"/>
            <a:ext cx="1944837" cy="140520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ESG, security, PR/Investor’s relations, other company’s activities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5E9F44-37E3-A37E-21FC-DE6565CC153D}"/>
              </a:ext>
            </a:extLst>
          </p:cNvPr>
          <p:cNvCxnSpPr>
            <a:cxnSpLocks/>
            <a:stCxn id="3" idx="0"/>
            <a:endCxn id="5" idx="2"/>
          </p:cNvCxnSpPr>
          <p:nvPr/>
        </p:nvCxnSpPr>
        <p:spPr>
          <a:xfrm flipV="1">
            <a:off x="2029435" y="2628948"/>
            <a:ext cx="51897" cy="82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3B1E7D1-CDE6-33D6-DE16-3F9FC4460579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3053750" y="2015592"/>
            <a:ext cx="24339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D1BC23-EAB0-DBA6-3195-CBD5117D7D56}"/>
              </a:ext>
            </a:extLst>
          </p:cNvPr>
          <p:cNvCxnSpPr>
            <a:cxnSpLocks/>
          </p:cNvCxnSpPr>
          <p:nvPr/>
        </p:nvCxnSpPr>
        <p:spPr>
          <a:xfrm flipV="1">
            <a:off x="5241984" y="2024580"/>
            <a:ext cx="24339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5593C7C-CCE6-6E82-580C-52FE428ABBDB}"/>
              </a:ext>
            </a:extLst>
          </p:cNvPr>
          <p:cNvCxnSpPr>
            <a:cxnSpLocks/>
            <a:stCxn id="8" idx="0"/>
            <a:endCxn id="3" idx="3"/>
          </p:cNvCxnSpPr>
          <p:nvPr/>
        </p:nvCxnSpPr>
        <p:spPr>
          <a:xfrm flipH="1" flipV="1">
            <a:off x="3001853" y="4141682"/>
            <a:ext cx="1126288" cy="260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A5739CF-B26C-35C3-844B-5C6E9780BF27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4128141" y="3242302"/>
            <a:ext cx="1357240" cy="1160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6993F4-3EDB-551A-CB16-F750B2881E6B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>
            <a:off x="4885523" y="5015813"/>
            <a:ext cx="599858" cy="793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D31506C-2DAE-5232-6FD5-AC2CDB6F68E9}"/>
              </a:ext>
            </a:extLst>
          </p:cNvPr>
          <p:cNvSpPr txBox="1"/>
          <p:nvPr/>
        </p:nvSpPr>
        <p:spPr>
          <a:xfrm>
            <a:off x="7713065" y="1599492"/>
            <a:ext cx="39346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Information from Corporate risk register is used not only in Monte Carlo schedule and cost risk analysis, but in other areas of oil and gas company’s operation.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Results of cost risk analysis in form of statistical distributions can be used in economic evaluation of oil and gas reserves using software such as Schlumberger </a:t>
            </a:r>
            <a:r>
              <a:rPr lang="en-CA" dirty="0" err="1"/>
              <a:t>Merak</a:t>
            </a:r>
            <a:r>
              <a:rPr lang="en-CA" dirty="0"/>
              <a:t> Peep and Decision Tool kit, Quorum Software’s Value Navigator, and others.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C53D26-87CC-84D0-F926-FDCD21B16181}"/>
              </a:ext>
            </a:extLst>
          </p:cNvPr>
          <p:cNvSpPr txBox="1"/>
          <p:nvPr/>
        </p:nvSpPr>
        <p:spPr>
          <a:xfrm>
            <a:off x="460426" y="4831146"/>
            <a:ext cx="2610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 schedule can be imported from Oracle Primavera P6, MS Project, or other software.</a:t>
            </a:r>
            <a:endParaRPr lang="en-CA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FF90B55-61E8-B763-F967-39544709F838}"/>
              </a:ext>
            </a:extLst>
          </p:cNvPr>
          <p:cNvSpPr txBox="1"/>
          <p:nvPr/>
        </p:nvSpPr>
        <p:spPr>
          <a:xfrm>
            <a:off x="3157825" y="5650855"/>
            <a:ext cx="2226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 Register can be imported from Excel or other software</a:t>
            </a:r>
            <a:endParaRPr lang="en-CA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4F7B3A2-3ACA-3426-0D88-EA096CD95EA6}"/>
              </a:ext>
            </a:extLst>
          </p:cNvPr>
          <p:cNvSpPr/>
          <p:nvPr/>
        </p:nvSpPr>
        <p:spPr>
          <a:xfrm>
            <a:off x="323273" y="2948419"/>
            <a:ext cx="4879257" cy="3539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RiskyProject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80582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1BF9D4-95B8-5946-AB55-3CB66358BC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fld id="{9EC71654-96A5-4280-94F3-931C61A9F92C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34A022-91BA-E109-4F29-134F340E6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27" y="345956"/>
            <a:ext cx="10767413" cy="566687"/>
          </a:xfrm>
        </p:spPr>
        <p:txBody>
          <a:bodyPr>
            <a:normAutofit fontScale="90000"/>
          </a:bodyPr>
          <a:lstStyle/>
          <a:p>
            <a:r>
              <a:rPr lang="en-US" sz="4400" b="1" i="0" dirty="0">
                <a:solidFill>
                  <a:srgbClr val="39364F"/>
                </a:solidFill>
                <a:effectLst/>
                <a:latin typeface="Neue Plak"/>
              </a:rPr>
              <a:t>Weather Calendars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72C90-D54A-41C5-2B53-4D6ADE6DD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398" y="1123953"/>
            <a:ext cx="3114242" cy="32090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9D9BCB-48B2-12BD-E165-05C98DC7E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095" y="1123954"/>
            <a:ext cx="3756603" cy="32090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591F73-A35A-D554-A6B7-CE5E95837052}"/>
              </a:ext>
            </a:extLst>
          </p:cNvPr>
          <p:cNvSpPr txBox="1"/>
          <p:nvPr/>
        </p:nvSpPr>
        <p:spPr>
          <a:xfrm>
            <a:off x="332509" y="1582340"/>
            <a:ext cx="33208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Weather calendar is specifically design for oil and gas industry and specifically for off-shore exploration and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allows to define non-working days for selected months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Such non-working days can be probabilistic; input information is based on historical information about the weather</a:t>
            </a:r>
            <a:endParaRPr lang="en-CA" dirty="0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39703856-484D-C694-647B-0746FC6564F6}"/>
              </a:ext>
            </a:extLst>
          </p:cNvPr>
          <p:cNvSpPr/>
          <p:nvPr/>
        </p:nvSpPr>
        <p:spPr>
          <a:xfrm>
            <a:off x="4719782" y="4817272"/>
            <a:ext cx="2170545" cy="1112473"/>
          </a:xfrm>
          <a:prstGeom prst="wedgeRectCallout">
            <a:avLst>
              <a:gd name="adj1" fmla="val -35727"/>
              <a:gd name="adj2" fmla="val -16741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Probabilistic not working days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2E64BFE9-93F9-A40B-17B2-21B87021085B}"/>
              </a:ext>
            </a:extLst>
          </p:cNvPr>
          <p:cNvSpPr/>
          <p:nvPr/>
        </p:nvSpPr>
        <p:spPr>
          <a:xfrm>
            <a:off x="8585200" y="4817272"/>
            <a:ext cx="2170545" cy="1112473"/>
          </a:xfrm>
          <a:prstGeom prst="wedgeRectCallout">
            <a:avLst>
              <a:gd name="adj1" fmla="val -35727"/>
              <a:gd name="adj2" fmla="val -16741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Distribution of non-working days for the month</a:t>
            </a:r>
          </a:p>
        </p:txBody>
      </p:sp>
    </p:spTree>
    <p:extLst>
      <p:ext uri="{BB962C8B-B14F-4D97-AF65-F5344CB8AC3E}">
        <p14:creationId xmlns:p14="http://schemas.microsoft.com/office/powerpoint/2010/main" val="2550390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1BF9D4-95B8-5946-AB55-3CB66358BC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fld id="{9EC71654-96A5-4280-94F3-931C61A9F92C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34A022-91BA-E109-4F29-134F340E6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27" y="345956"/>
            <a:ext cx="10767413" cy="566687"/>
          </a:xfrm>
        </p:spPr>
        <p:txBody>
          <a:bodyPr>
            <a:normAutofit fontScale="90000"/>
          </a:bodyPr>
          <a:lstStyle/>
          <a:p>
            <a:r>
              <a:rPr lang="en-US" sz="4400" b="1" i="0" dirty="0">
                <a:solidFill>
                  <a:srgbClr val="39364F"/>
                </a:solidFill>
                <a:effectLst/>
                <a:latin typeface="Neue Plak"/>
              </a:rPr>
              <a:t>Qualitative Risk Analysis and Risk Mitigation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09DA8B-455C-C560-B18E-9D7AF1921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72" y="1283792"/>
            <a:ext cx="5878869" cy="36345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D14A3A-C834-A45E-5FF0-3F351AE6E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455" y="1283792"/>
            <a:ext cx="5480401" cy="36345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F5B24D8-78CE-7F23-161C-BF2584AA5840}"/>
              </a:ext>
            </a:extLst>
          </p:cNvPr>
          <p:cNvSpPr txBox="1"/>
          <p:nvPr/>
        </p:nvSpPr>
        <p:spPr>
          <a:xfrm>
            <a:off x="424872" y="912643"/>
            <a:ext cx="5878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 Matrix and Risk Register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CBD613-AAA9-1672-6E9D-606330DCFF59}"/>
              </a:ext>
            </a:extLst>
          </p:cNvPr>
          <p:cNvSpPr txBox="1"/>
          <p:nvPr/>
        </p:nvSpPr>
        <p:spPr>
          <a:xfrm>
            <a:off x="6313131" y="880377"/>
            <a:ext cx="5878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Mitigation Plans assigned to the risk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DF1C9-C1A2-819D-DE59-C9F6804F14D2}"/>
              </a:ext>
            </a:extLst>
          </p:cNvPr>
          <p:cNvSpPr txBox="1"/>
          <p:nvPr/>
        </p:nvSpPr>
        <p:spPr>
          <a:xfrm>
            <a:off x="517235" y="5068194"/>
            <a:ext cx="83034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RiskyProject allows to perform qualitative risk analysis. It allows to manage risk lifecycle during all phases of oil and gas projects: from exploration to development and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RiskyProject includes extensive risk mitigation functionalities. In RiskyProject oil and gas companies can define risk mitigation sub-projects and assign them to the specific risk.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06440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1BF9D4-95B8-5946-AB55-3CB66358BC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fld id="{9EC71654-96A5-4280-94F3-931C61A9F92C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34A022-91BA-E109-4F29-134F340E6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27" y="345956"/>
            <a:ext cx="10767413" cy="566687"/>
          </a:xfrm>
        </p:spPr>
        <p:txBody>
          <a:bodyPr>
            <a:normAutofit fontScale="90000"/>
          </a:bodyPr>
          <a:lstStyle/>
          <a:p>
            <a:r>
              <a:rPr lang="en-US" sz="4400" b="1" i="0" dirty="0">
                <a:solidFill>
                  <a:srgbClr val="39364F"/>
                </a:solidFill>
                <a:effectLst/>
                <a:latin typeface="Neue Plak"/>
              </a:rPr>
              <a:t>Customizable Reports and Dashboards</a:t>
            </a:r>
            <a:endParaRPr lang="en-US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5B24D8-78CE-7F23-161C-BF2584AA5840}"/>
              </a:ext>
            </a:extLst>
          </p:cNvPr>
          <p:cNvSpPr txBox="1"/>
          <p:nvPr/>
        </p:nvSpPr>
        <p:spPr>
          <a:xfrm>
            <a:off x="424872" y="912643"/>
            <a:ext cx="5878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 Dashboard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CBD613-AAA9-1672-6E9D-606330DCFF59}"/>
              </a:ext>
            </a:extLst>
          </p:cNvPr>
          <p:cNvSpPr txBox="1"/>
          <p:nvPr/>
        </p:nvSpPr>
        <p:spPr>
          <a:xfrm>
            <a:off x="5980623" y="864704"/>
            <a:ext cx="350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 Dashboard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ED52FE-49E1-892D-8B35-A5CC2CE7E797}"/>
              </a:ext>
            </a:extLst>
          </p:cNvPr>
          <p:cNvSpPr txBox="1"/>
          <p:nvPr/>
        </p:nvSpPr>
        <p:spPr>
          <a:xfrm>
            <a:off x="424871" y="4348412"/>
            <a:ext cx="5878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 Reports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FECD5C-3540-8BF7-9284-719E271F8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27" y="1249709"/>
            <a:ext cx="4835160" cy="29893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B3A141-BE73-93E8-FCC0-B2DD494F6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49709"/>
            <a:ext cx="4986758" cy="30830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A6A0C3-89E4-7449-92CC-EA48C85E7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71" y="4717745"/>
            <a:ext cx="2937165" cy="181588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751F66-11AB-6720-4387-E6876CE93251}"/>
              </a:ext>
            </a:extLst>
          </p:cNvPr>
          <p:cNvSpPr txBox="1"/>
          <p:nvPr/>
        </p:nvSpPr>
        <p:spPr>
          <a:xfrm>
            <a:off x="4267200" y="4590473"/>
            <a:ext cx="7204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RiskyProject comes with extensive set of reports and dashboards. All of them are customizable. Oil and gas company may create a customized dashboard or report to present the selected values or the chart.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25252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7"/>
</p:tagLst>
</file>

<file path=ppt/theme/theme1.xml><?xml version="1.0" encoding="utf-8"?>
<a:theme xmlns:a="http://schemas.openxmlformats.org/drawingml/2006/main" name="Office Theme">
  <a:themeElements>
    <a:clrScheme name="Contoso v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ontoso v2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averTemplate.potx" id="{082A3571-6F9D-45B9-9375-796BDB434FE2}" vid="{9B5190F7-08A0-4A4A-B8DC-D05EEB508C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72F8CF-3688-4B14-A13A-EB7FF46D2F47}">
  <ds:schemaRefs>
    <ds:schemaRef ds:uri="http://schemas.microsoft.com/office/2006/metadata/properties"/>
    <ds:schemaRef ds:uri="http://www.w3.org/XML/1998/namespace"/>
    <ds:schemaRef ds:uri="71af3243-3dd4-4a8d-8c0d-dd76da1f02a5"/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6c05727-aa75-4e4a-9b5f-8a80a1165891"/>
  </ds:schemaRefs>
</ds:datastoreItem>
</file>

<file path=customXml/itemProps2.xml><?xml version="1.0" encoding="utf-8"?>
<ds:datastoreItem xmlns:ds="http://schemas.openxmlformats.org/officeDocument/2006/customXml" ds:itemID="{75D9C8E3-B635-4963-8B68-3FC691872B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4996C2-A795-46F9-93BE-0C463FDCD1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62974</TotalTime>
  <Words>509</Words>
  <Application>Microsoft Office PowerPoint</Application>
  <PresentationFormat>Widescreen</PresentationFormat>
  <Paragraphs>61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Neue Plak</vt:lpstr>
      <vt:lpstr>Office Theme</vt:lpstr>
      <vt:lpstr>RiskyProject Project Risk Management and Risk Analysis Software</vt:lpstr>
      <vt:lpstr>Corporate Risk Register</vt:lpstr>
      <vt:lpstr>Monte Carlo Schedule and Cost Risk Analysis</vt:lpstr>
      <vt:lpstr>Comprehensive Uncertainty Management in  Oil and Gas Company</vt:lpstr>
      <vt:lpstr>Weather Calendars</vt:lpstr>
      <vt:lpstr>Qualitative Risk Analysis and Risk Mitigation</vt:lpstr>
      <vt:lpstr>Customizable Reports and Dashboards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I</dc:title>
  <dc:creator>Lev Virine</dc:creator>
  <cp:lastModifiedBy>Lev Virine</cp:lastModifiedBy>
  <cp:revision>243</cp:revision>
  <dcterms:created xsi:type="dcterms:W3CDTF">2020-09-02T18:59:27Z</dcterms:created>
  <dcterms:modified xsi:type="dcterms:W3CDTF">2023-12-15T06:52:13Z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