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5" r:id="rId1"/>
  </p:sldMasterIdLst>
  <p:notesMasterIdLst>
    <p:notesMasterId r:id="rId14"/>
  </p:notesMasterIdLst>
  <p:sldIdLst>
    <p:sldId id="290" r:id="rId2"/>
    <p:sldId id="377" r:id="rId3"/>
    <p:sldId id="378" r:id="rId4"/>
    <p:sldId id="379" r:id="rId5"/>
    <p:sldId id="380" r:id="rId6"/>
    <p:sldId id="381" r:id="rId7"/>
    <p:sldId id="383" r:id="rId8"/>
    <p:sldId id="384" r:id="rId9"/>
    <p:sldId id="382" r:id="rId10"/>
    <p:sldId id="385" r:id="rId11"/>
    <p:sldId id="372" r:id="rId12"/>
    <p:sldId id="373" r:id="rId13"/>
  </p:sldIdLst>
  <p:sldSz cx="9144000" cy="5143500" type="screen16x9"/>
  <p:notesSz cx="7086600" cy="9372600"/>
  <p:defaultTextStyle>
    <a:defPPr>
      <a:defRPr lang="en-US"/>
    </a:defPPr>
    <a:lvl1pPr algn="l" rtl="0" fontAlgn="base">
      <a:spcBef>
        <a:spcPct val="0"/>
      </a:spcBef>
      <a:spcAft>
        <a:spcPct val="0"/>
      </a:spcAft>
      <a:defRPr sz="2400" kern="1200">
        <a:solidFill>
          <a:schemeClr val="tx1"/>
        </a:solidFill>
        <a:latin typeface="Times New Roman" charset="0"/>
        <a:ea typeface="+mn-ea"/>
        <a:cs typeface="Arial" charset="0"/>
      </a:defRPr>
    </a:lvl1pPr>
    <a:lvl2pPr marL="457200" algn="l" rtl="0" fontAlgn="base">
      <a:spcBef>
        <a:spcPct val="0"/>
      </a:spcBef>
      <a:spcAft>
        <a:spcPct val="0"/>
      </a:spcAft>
      <a:defRPr sz="2400" kern="1200">
        <a:solidFill>
          <a:schemeClr val="tx1"/>
        </a:solidFill>
        <a:latin typeface="Times New Roman" charset="0"/>
        <a:ea typeface="+mn-ea"/>
        <a:cs typeface="Arial" charset="0"/>
      </a:defRPr>
    </a:lvl2pPr>
    <a:lvl3pPr marL="914400" algn="l" rtl="0" fontAlgn="base">
      <a:spcBef>
        <a:spcPct val="0"/>
      </a:spcBef>
      <a:spcAft>
        <a:spcPct val="0"/>
      </a:spcAft>
      <a:defRPr sz="2400" kern="1200">
        <a:solidFill>
          <a:schemeClr val="tx1"/>
        </a:solidFill>
        <a:latin typeface="Times New Roman" charset="0"/>
        <a:ea typeface="+mn-ea"/>
        <a:cs typeface="Arial" charset="0"/>
      </a:defRPr>
    </a:lvl3pPr>
    <a:lvl4pPr marL="1371600" algn="l" rtl="0" fontAlgn="base">
      <a:spcBef>
        <a:spcPct val="0"/>
      </a:spcBef>
      <a:spcAft>
        <a:spcPct val="0"/>
      </a:spcAft>
      <a:defRPr sz="2400" kern="1200">
        <a:solidFill>
          <a:schemeClr val="tx1"/>
        </a:solidFill>
        <a:latin typeface="Times New Roman" charset="0"/>
        <a:ea typeface="+mn-ea"/>
        <a:cs typeface="Arial" charset="0"/>
      </a:defRPr>
    </a:lvl4pPr>
    <a:lvl5pPr marL="1828800" algn="l" rtl="0" fontAlgn="base">
      <a:spcBef>
        <a:spcPct val="0"/>
      </a:spcBef>
      <a:spcAft>
        <a:spcPct val="0"/>
      </a:spcAft>
      <a:defRPr sz="2400" kern="1200">
        <a:solidFill>
          <a:schemeClr val="tx1"/>
        </a:solidFill>
        <a:latin typeface="Times New Roman" charset="0"/>
        <a:ea typeface="+mn-ea"/>
        <a:cs typeface="Arial" charset="0"/>
      </a:defRPr>
    </a:lvl5pPr>
    <a:lvl6pPr marL="2286000" algn="l" defTabSz="914400" rtl="0" eaLnBrk="1" latinLnBrk="0" hangingPunct="1">
      <a:defRPr sz="2400" kern="1200">
        <a:solidFill>
          <a:schemeClr val="tx1"/>
        </a:solidFill>
        <a:latin typeface="Times New Roman" charset="0"/>
        <a:ea typeface="+mn-ea"/>
        <a:cs typeface="Arial" charset="0"/>
      </a:defRPr>
    </a:lvl6pPr>
    <a:lvl7pPr marL="2743200" algn="l" defTabSz="914400" rtl="0" eaLnBrk="1" latinLnBrk="0" hangingPunct="1">
      <a:defRPr sz="2400" kern="1200">
        <a:solidFill>
          <a:schemeClr val="tx1"/>
        </a:solidFill>
        <a:latin typeface="Times New Roman" charset="0"/>
        <a:ea typeface="+mn-ea"/>
        <a:cs typeface="Arial" charset="0"/>
      </a:defRPr>
    </a:lvl7pPr>
    <a:lvl8pPr marL="3200400" algn="l" defTabSz="914400" rtl="0" eaLnBrk="1" latinLnBrk="0" hangingPunct="1">
      <a:defRPr sz="2400" kern="1200">
        <a:solidFill>
          <a:schemeClr val="tx1"/>
        </a:solidFill>
        <a:latin typeface="Times New Roman" charset="0"/>
        <a:ea typeface="+mn-ea"/>
        <a:cs typeface="Arial" charset="0"/>
      </a:defRPr>
    </a:lvl8pPr>
    <a:lvl9pPr marL="3657600" algn="l" defTabSz="914400" rtl="0" eaLnBrk="1" latinLnBrk="0" hangingPunct="1">
      <a:defRPr sz="2400" kern="1200">
        <a:solidFill>
          <a:schemeClr val="tx1"/>
        </a:solidFill>
        <a:latin typeface="Times New Roman"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327898"/>
    <a:srgbClr val="FF0000"/>
    <a:srgbClr val="FF1144"/>
    <a:srgbClr val="FFFFFF"/>
    <a:srgbClr val="969696"/>
    <a:srgbClr val="EAEAEA"/>
    <a:srgbClr val="F8F8F8"/>
    <a:srgbClr val="FFEF1D"/>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82" autoAdjust="0"/>
    <p:restoredTop sz="61475" autoAdjust="0"/>
  </p:normalViewPr>
  <p:slideViewPr>
    <p:cSldViewPr>
      <p:cViewPr>
        <p:scale>
          <a:sx n="75" d="100"/>
          <a:sy n="75" d="100"/>
        </p:scale>
        <p:origin x="-2496" y="-276"/>
      </p:cViewPr>
      <p:guideLst>
        <p:guide orient="horz" pos="3072"/>
        <p:guide pos="1882"/>
      </p:guideLst>
    </p:cSldViewPr>
  </p:slideViewPr>
  <p:outlineViewPr>
    <p:cViewPr>
      <p:scale>
        <a:sx n="33" d="100"/>
        <a:sy n="33" d="100"/>
      </p:scale>
      <p:origin x="0" y="1131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1168" cy="468010"/>
          </a:xfrm>
          <a:prstGeom prst="rect">
            <a:avLst/>
          </a:prstGeom>
        </p:spPr>
        <p:txBody>
          <a:bodyPr vert="horz" lIns="96512" tIns="48255" rIns="96512" bIns="48255" rtlCol="0"/>
          <a:lstStyle>
            <a:lvl1pPr algn="l">
              <a:defRPr sz="1300">
                <a:latin typeface="Times New Roman" pitchFamily="18" charset="0"/>
                <a:cs typeface="+mn-cs"/>
              </a:defRPr>
            </a:lvl1pPr>
          </a:lstStyle>
          <a:p>
            <a:pPr>
              <a:defRPr/>
            </a:pPr>
            <a:endParaRPr lang="en-US" dirty="0"/>
          </a:p>
        </p:txBody>
      </p:sp>
      <p:sp>
        <p:nvSpPr>
          <p:cNvPr id="3" name="Date Placeholder 2"/>
          <p:cNvSpPr>
            <a:spLocks noGrp="1"/>
          </p:cNvSpPr>
          <p:nvPr>
            <p:ph type="dt" idx="1"/>
          </p:nvPr>
        </p:nvSpPr>
        <p:spPr>
          <a:xfrm>
            <a:off x="4013895" y="1"/>
            <a:ext cx="3071168" cy="468010"/>
          </a:xfrm>
          <a:prstGeom prst="rect">
            <a:avLst/>
          </a:prstGeom>
        </p:spPr>
        <p:txBody>
          <a:bodyPr vert="horz" lIns="96512" tIns="48255" rIns="96512" bIns="48255" rtlCol="0"/>
          <a:lstStyle>
            <a:lvl1pPr algn="r">
              <a:defRPr sz="1300">
                <a:latin typeface="Times New Roman" pitchFamily="18" charset="0"/>
                <a:cs typeface="+mn-cs"/>
              </a:defRPr>
            </a:lvl1pPr>
          </a:lstStyle>
          <a:p>
            <a:pPr>
              <a:defRPr/>
            </a:pPr>
            <a:fld id="{83E22FDA-16B4-4E86-936B-4811117C1F84}" type="datetimeFigureOut">
              <a:rPr lang="en-US"/>
              <a:pPr>
                <a:defRPr/>
              </a:pPr>
              <a:t>12/4/2019</a:t>
            </a:fld>
            <a:endParaRPr lang="en-US" dirty="0"/>
          </a:p>
        </p:txBody>
      </p:sp>
      <p:sp>
        <p:nvSpPr>
          <p:cNvPr id="4" name="Slide Image Placeholder 3"/>
          <p:cNvSpPr>
            <a:spLocks noGrp="1" noRot="1" noChangeAspect="1"/>
          </p:cNvSpPr>
          <p:nvPr>
            <p:ph type="sldImg" idx="2"/>
          </p:nvPr>
        </p:nvSpPr>
        <p:spPr>
          <a:xfrm>
            <a:off x="420688" y="703263"/>
            <a:ext cx="6245225" cy="3513137"/>
          </a:xfrm>
          <a:prstGeom prst="rect">
            <a:avLst/>
          </a:prstGeom>
          <a:noFill/>
          <a:ln w="12700">
            <a:solidFill>
              <a:prstClr val="black"/>
            </a:solidFill>
          </a:ln>
        </p:spPr>
        <p:txBody>
          <a:bodyPr vert="horz" lIns="96512" tIns="48255" rIns="96512" bIns="48255" rtlCol="0" anchor="ctr"/>
          <a:lstStyle/>
          <a:p>
            <a:pPr lvl="0"/>
            <a:endParaRPr lang="en-US" noProof="0" dirty="0" smtClean="0"/>
          </a:p>
        </p:txBody>
      </p:sp>
      <p:sp>
        <p:nvSpPr>
          <p:cNvPr id="5" name="Notes Placeholder 4"/>
          <p:cNvSpPr>
            <a:spLocks noGrp="1"/>
          </p:cNvSpPr>
          <p:nvPr>
            <p:ph type="body" sz="quarter" idx="3"/>
          </p:nvPr>
        </p:nvSpPr>
        <p:spPr>
          <a:xfrm>
            <a:off x="708968" y="4450746"/>
            <a:ext cx="5668665" cy="4218290"/>
          </a:xfrm>
          <a:prstGeom prst="rect">
            <a:avLst/>
          </a:prstGeom>
        </p:spPr>
        <p:txBody>
          <a:bodyPr vert="horz" lIns="96512" tIns="48255" rIns="96512" bIns="4825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03041"/>
            <a:ext cx="3071168" cy="468010"/>
          </a:xfrm>
          <a:prstGeom prst="rect">
            <a:avLst/>
          </a:prstGeom>
        </p:spPr>
        <p:txBody>
          <a:bodyPr vert="horz" lIns="96512" tIns="48255" rIns="96512" bIns="48255" rtlCol="0" anchor="b"/>
          <a:lstStyle>
            <a:lvl1pPr algn="l">
              <a:defRPr sz="1300">
                <a:latin typeface="Times New Roman" pitchFamily="18" charset="0"/>
                <a:cs typeface="+mn-cs"/>
              </a:defRPr>
            </a:lvl1pPr>
          </a:lstStyle>
          <a:p>
            <a:pPr>
              <a:defRPr/>
            </a:pPr>
            <a:endParaRPr lang="en-US" dirty="0"/>
          </a:p>
        </p:txBody>
      </p:sp>
      <p:sp>
        <p:nvSpPr>
          <p:cNvPr id="7" name="Slide Number Placeholder 6"/>
          <p:cNvSpPr>
            <a:spLocks noGrp="1"/>
          </p:cNvSpPr>
          <p:nvPr>
            <p:ph type="sldNum" sz="quarter" idx="5"/>
          </p:nvPr>
        </p:nvSpPr>
        <p:spPr>
          <a:xfrm>
            <a:off x="4013895" y="8903041"/>
            <a:ext cx="3071168" cy="468010"/>
          </a:xfrm>
          <a:prstGeom prst="rect">
            <a:avLst/>
          </a:prstGeom>
        </p:spPr>
        <p:txBody>
          <a:bodyPr vert="horz" lIns="96512" tIns="48255" rIns="96512" bIns="48255" rtlCol="0" anchor="b"/>
          <a:lstStyle>
            <a:lvl1pPr algn="r">
              <a:defRPr sz="1300">
                <a:latin typeface="Times New Roman" pitchFamily="18" charset="0"/>
                <a:cs typeface="+mn-cs"/>
              </a:defRPr>
            </a:lvl1pPr>
          </a:lstStyle>
          <a:p>
            <a:pPr>
              <a:defRPr/>
            </a:pPr>
            <a:fld id="{4E6FBCE6-FB33-439F-B088-DC18B5D99664}" type="slidenum">
              <a:rPr lang="en-US"/>
              <a:pPr>
                <a:defRPr/>
              </a:pPr>
              <a:t>‹#›</a:t>
            </a:fld>
            <a:endParaRPr lang="en-US" dirty="0"/>
          </a:p>
        </p:txBody>
      </p:sp>
    </p:spTree>
    <p:extLst>
      <p:ext uri="{BB962C8B-B14F-4D97-AF65-F5344CB8AC3E}">
        <p14:creationId xmlns:p14="http://schemas.microsoft.com/office/powerpoint/2010/main" val="4201890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TextEdit="1"/>
          </p:cNvSpPr>
          <p:nvPr>
            <p:ph type="sldImg"/>
          </p:nvPr>
        </p:nvSpPr>
        <p:spPr bwMode="auto">
          <a:xfrm>
            <a:off x="420688" y="703263"/>
            <a:ext cx="6245225" cy="35131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Welcome</a:t>
            </a:r>
            <a:r>
              <a:rPr lang="en-US" altLang="en-US" baseline="0" dirty="0" smtClean="0"/>
              <a:t> to Intaver Institutes video </a:t>
            </a:r>
            <a:r>
              <a:rPr lang="en-CA" dirty="0" smtClean="0"/>
              <a:t>: How to Model Cost Risk for Monte Carlo Analysis.</a:t>
            </a:r>
            <a:r>
              <a:rPr lang="en-CA" baseline="0" dirty="0" smtClean="0"/>
              <a:t> We are going to be taking a detailed look at how costs are calculated and how to apply risks and uncertainties to your cost model for Monte Carlo risk analysis.</a:t>
            </a:r>
            <a:endParaRPr lang="en-CA" altLang="en-US"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CA" sz="1200" b="0" dirty="0" smtClean="0"/>
              <a:t>In</a:t>
            </a:r>
            <a:r>
              <a:rPr lang="en-CA" sz="1200" b="0" baseline="0" dirty="0" smtClean="0"/>
              <a:t> RiskyProject, costs can be divided in the two main categories. </a:t>
            </a:r>
            <a:endParaRPr lang="en-CA" sz="1200" b="0" baseline="0" dirty="0" smtClean="0"/>
          </a:p>
          <a:p>
            <a:pPr marL="171450" indent="-171450" algn="l">
              <a:buFont typeface="Arial" panose="020B0604020202020204" pitchFamily="34" charset="0"/>
              <a:buChar char="•"/>
            </a:pPr>
            <a:endParaRPr lang="en-CA" sz="1200" b="0" baseline="0" dirty="0" smtClean="0"/>
          </a:p>
          <a:p>
            <a:pPr marL="171450" indent="-171450" algn="l">
              <a:buFont typeface="Arial" panose="020B0604020202020204" pitchFamily="34" charset="0"/>
              <a:buChar char="•"/>
            </a:pPr>
            <a:r>
              <a:rPr lang="en-CA" sz="1200" b="0" baseline="0" dirty="0" smtClean="0"/>
              <a:t>Fixed Costs. Fixed costs can be used to represent any costs are not time related due to resource allocation. Typically, they will represent costs that are not related to specific  resources.</a:t>
            </a:r>
          </a:p>
          <a:p>
            <a:pPr marL="171450" indent="-171450" algn="l">
              <a:buFont typeface="Arial" panose="020B0604020202020204" pitchFamily="34" charset="0"/>
              <a:buChar char="•"/>
            </a:pPr>
            <a:endParaRPr lang="en-CA" sz="1200" b="0" baseline="0" dirty="0" smtClean="0"/>
          </a:p>
          <a:p>
            <a:pPr marL="171450" indent="-171450" algn="l">
              <a:buFont typeface="Arial" panose="020B0604020202020204" pitchFamily="34" charset="0"/>
              <a:buChar char="•"/>
            </a:pPr>
            <a:r>
              <a:rPr lang="en-CA" sz="1200" b="0" baseline="0" dirty="0" smtClean="0"/>
              <a:t>Resources </a:t>
            </a:r>
            <a:r>
              <a:rPr lang="en-CA" sz="1200" b="0" baseline="0" dirty="0" smtClean="0"/>
              <a:t>costs: Resource costs </a:t>
            </a:r>
            <a:r>
              <a:rPr lang="en-CA" sz="1200" b="0" baseline="0" dirty="0" smtClean="0"/>
              <a:t>are based on the hourly </a:t>
            </a:r>
            <a:r>
              <a:rPr lang="en-CA" sz="1200" b="0" baseline="0" dirty="0" smtClean="0"/>
              <a:t>rates or cost </a:t>
            </a:r>
            <a:r>
              <a:rPr lang="en-CA" sz="1200" b="0" baseline="0" dirty="0" smtClean="0"/>
              <a:t>per use of resources assigned to activities. Resource costs can be used to calculate time dependent costs using resource rates.</a:t>
            </a:r>
          </a:p>
          <a:p>
            <a:pPr marL="0" indent="0" algn="l">
              <a:buFont typeface="Arial" panose="020B0604020202020204" pitchFamily="34" charset="0"/>
              <a:buNone/>
            </a:pPr>
            <a:endParaRPr lang="en-CA" sz="1200" b="0" baseline="0" dirty="0" smtClean="0"/>
          </a:p>
          <a:p>
            <a:pPr marL="0" indent="0" algn="l">
              <a:buFont typeface="Arial" panose="020B0604020202020204" pitchFamily="34" charset="0"/>
              <a:buNone/>
            </a:pPr>
            <a:r>
              <a:rPr lang="en-CA" sz="1200" b="1" dirty="0" smtClean="0"/>
              <a:t>*</a:t>
            </a:r>
            <a:r>
              <a:rPr lang="en-CA" sz="1200" dirty="0" smtClean="0"/>
              <a:t> Cost</a:t>
            </a:r>
            <a:r>
              <a:rPr lang="en-CA" sz="1200" baseline="0" dirty="0" smtClean="0"/>
              <a:t> Type resources are  a special case as they are a way of allocating cost to a specific activity and are a hybrid method that shares characteristics of both fixed costs and resource costs.</a:t>
            </a:r>
            <a:endParaRPr lang="en-CA" sz="120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2</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When creating a </a:t>
            </a:r>
            <a:r>
              <a:rPr lang="en-CA" baseline="0" dirty="0" smtClean="0"/>
              <a:t>cost risk model, we can apply two types of risk to our costs: Uncertainty and Risk Events</a:t>
            </a:r>
          </a:p>
          <a:p>
            <a:endParaRPr lang="en-CA" baseline="0" dirty="0" smtClean="0"/>
          </a:p>
          <a:p>
            <a:r>
              <a:rPr lang="en-CA" baseline="0" dirty="0" smtClean="0"/>
              <a:t>Uncertainty </a:t>
            </a:r>
            <a:r>
              <a:rPr lang="en-CA" baseline="0" dirty="0" smtClean="0"/>
              <a:t>is characterized </a:t>
            </a:r>
            <a:r>
              <a:rPr lang="en-CA" baseline="0" dirty="0" smtClean="0"/>
              <a:t>by 3 point estimates (low, most likely, and high) combined with a statistical distribution. Uncertainty can be applied to both duration and costs for the purpose of cost analysis.</a:t>
            </a:r>
          </a:p>
          <a:p>
            <a:endParaRPr lang="en-CA" baseline="0" dirty="0" smtClean="0"/>
          </a:p>
          <a:p>
            <a:r>
              <a:rPr lang="en-CA" baseline="0" dirty="0" smtClean="0"/>
              <a:t>Risk events are also sometime referred to as “risk drivers” and are characterized by a probability of occurrence and impacts. For cost risk analysis, both fixed cost and schedule impacts can be used.</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3</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Here we</a:t>
            </a:r>
            <a:r>
              <a:rPr lang="en-CA" baseline="0" dirty="0" smtClean="0"/>
              <a:t> show how we can apply uncertainty to a fixed cost. </a:t>
            </a:r>
          </a:p>
          <a:p>
            <a:r>
              <a:rPr lang="en-CA" baseline="0" dirty="0" smtClean="0"/>
              <a:t>The Base or Most Likely cost is $1000. </a:t>
            </a:r>
          </a:p>
          <a:p>
            <a:r>
              <a:rPr lang="en-CA" baseline="0" dirty="0" smtClean="0"/>
              <a:t>The low or optimistic is $950 and the High or pessimistic is $1100. </a:t>
            </a:r>
          </a:p>
          <a:p>
            <a:r>
              <a:rPr lang="en-CA" baseline="0" dirty="0" smtClean="0"/>
              <a:t>A visual representation of the these estimates with a triangular statistical distribution is shown on the </a:t>
            </a:r>
            <a:r>
              <a:rPr lang="en-CA" baseline="0" dirty="0" smtClean="0"/>
              <a:t>left. </a:t>
            </a:r>
            <a:endParaRPr lang="en-CA" baseline="0" dirty="0" smtClean="0"/>
          </a:p>
          <a:p>
            <a:r>
              <a:rPr lang="en-CA" baseline="0" dirty="0" smtClean="0"/>
              <a:t>On the right, we can see can see the results of an analysis using two different types of statistical distributions. Different </a:t>
            </a:r>
            <a:r>
              <a:rPr lang="en-CA" baseline="0" dirty="0" smtClean="0"/>
              <a:t>distributions </a:t>
            </a:r>
            <a:r>
              <a:rPr lang="en-CA" baseline="0" dirty="0" smtClean="0"/>
              <a:t>can affect statistical measures like standard deviation. On the top </a:t>
            </a:r>
            <a:r>
              <a:rPr lang="en-CA" baseline="0" dirty="0" smtClean="0"/>
              <a:t>example, </a:t>
            </a:r>
            <a:r>
              <a:rPr lang="en-CA" baseline="0" dirty="0" smtClean="0"/>
              <a:t>we can see that the triangular distribution has “fatter” tails or results have a higher probability of landing farther from the Most Likely value than in the Lognormal distribution.</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4</a:t>
            </a:fld>
            <a:endParaRPr lang="en-US" dirty="0"/>
          </a:p>
        </p:txBody>
      </p:sp>
    </p:spTree>
    <p:extLst>
      <p:ext uri="{BB962C8B-B14F-4D97-AF65-F5344CB8AC3E}">
        <p14:creationId xmlns:p14="http://schemas.microsoft.com/office/powerpoint/2010/main" val="367208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Risk</a:t>
            </a:r>
            <a:r>
              <a:rPr lang="en-CA" baseline="0" dirty="0" smtClean="0"/>
              <a:t> events are risks that are found in the risk register. The have a probability of occurring and an impact.</a:t>
            </a:r>
          </a:p>
          <a:p>
            <a:r>
              <a:rPr lang="en-CA" baseline="0" dirty="0" smtClean="0"/>
              <a:t>Probabilities are between 0 and 100%.</a:t>
            </a:r>
          </a:p>
          <a:p>
            <a:r>
              <a:rPr lang="en-CA" baseline="0" dirty="0" smtClean="0"/>
              <a:t>Impacts can be fixed or relative (a % of the base cost)</a:t>
            </a:r>
          </a:p>
          <a:p>
            <a:r>
              <a:rPr lang="en-CA" baseline="0" dirty="0" smtClean="0"/>
              <a:t>Impacts can be a discrete </a:t>
            </a:r>
            <a:r>
              <a:rPr lang="en-CA" baseline="0" dirty="0" smtClean="0"/>
              <a:t>value </a:t>
            </a:r>
            <a:r>
              <a:rPr lang="en-CA" baseline="0" dirty="0" smtClean="0"/>
              <a:t>or can be modeled as an uncertainty with a range of values defined by a statistical distribution.</a:t>
            </a:r>
          </a:p>
          <a:p>
            <a:r>
              <a:rPr lang="en-CA" baseline="0" dirty="0" smtClean="0"/>
              <a:t>In the first </a:t>
            </a:r>
            <a:r>
              <a:rPr lang="en-CA" baseline="0" dirty="0" smtClean="0"/>
              <a:t>example with </a:t>
            </a:r>
            <a:r>
              <a:rPr lang="en-CA" baseline="0" dirty="0" smtClean="0"/>
              <a:t>a discrete </a:t>
            </a:r>
            <a:r>
              <a:rPr lang="en-CA" baseline="0" dirty="0" smtClean="0"/>
              <a:t>impact, </a:t>
            </a:r>
            <a:r>
              <a:rPr lang="en-CA" baseline="0" dirty="0" smtClean="0"/>
              <a:t>the risk appears as a single bar in the histogram.</a:t>
            </a:r>
          </a:p>
          <a:p>
            <a:r>
              <a:rPr lang="en-CA" baseline="0" dirty="0" smtClean="0"/>
              <a:t>In the second example, with a ranged impact, the risk appears as a small distribution to the right of the base estimate. </a:t>
            </a:r>
          </a:p>
          <a:p>
            <a:r>
              <a:rPr lang="en-CA" baseline="0" dirty="0" smtClean="0"/>
              <a:t>As we can see, the way we choose to model the risks can have a significant impact on the results.</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5</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Work</a:t>
            </a:r>
            <a:r>
              <a:rPr lang="en-CA" baseline="0" dirty="0" smtClean="0"/>
              <a:t> is the fundamental unit of the time dependent cost calculation. </a:t>
            </a:r>
          </a:p>
          <a:p>
            <a:pPr marL="0" marR="0" indent="0" algn="l" defTabSz="914400" rtl="0" eaLnBrk="0" fontAlgn="base" latinLnBrk="0" hangingPunct="0">
              <a:lnSpc>
                <a:spcPct val="100000"/>
              </a:lnSpc>
              <a:spcBef>
                <a:spcPct val="30000"/>
              </a:spcBef>
              <a:spcAft>
                <a:spcPct val="0"/>
              </a:spcAft>
              <a:buClrTx/>
              <a:buSzTx/>
              <a:buFontTx/>
              <a:buNone/>
              <a:tabLst/>
              <a:defRPr/>
            </a:pPr>
            <a:r>
              <a:rPr lang="en-CA" baseline="0" dirty="0" smtClean="0"/>
              <a:t>Work is a function of the resource allocation. Resource units indicates the level of allocation or % of the activity duration that the resource will be working on an activity. </a:t>
            </a:r>
          </a:p>
          <a:p>
            <a:r>
              <a:rPr lang="en-CA" baseline="0" dirty="0" smtClean="0"/>
              <a:t>For the purposes of this discussion, we are using the commonly used “fixed unit” task type, which keeps resource allocations (units</a:t>
            </a:r>
            <a:r>
              <a:rPr lang="en-CA" baseline="0" dirty="0" smtClean="0"/>
              <a:t>) fixed  </a:t>
            </a:r>
            <a:r>
              <a:rPr lang="en-CA" baseline="0" dirty="0" smtClean="0"/>
              <a:t>and recalculates work if duration is modified. We will discuss the appropriate use of other task types in </a:t>
            </a:r>
            <a:r>
              <a:rPr lang="en-CA" baseline="0" dirty="0" smtClean="0"/>
              <a:t>a future video.</a:t>
            </a:r>
            <a:endParaRPr lang="en-CA" baseline="0" dirty="0" smtClean="0"/>
          </a:p>
          <a:p>
            <a:endParaRPr lang="en-CA" baseline="0" dirty="0" smtClean="0"/>
          </a:p>
          <a:p>
            <a:r>
              <a:rPr lang="en-CA" baseline="0" dirty="0" smtClean="0"/>
              <a:t>In this example we can see how the base costs for a resource assigned to a task is calculated. </a:t>
            </a:r>
          </a:p>
          <a:p>
            <a:r>
              <a:rPr lang="en-CA" baseline="0" dirty="0" smtClean="0"/>
              <a:t>If we lowered the Max units to 50%, the Work performed by the resource over the same period would be reduced to 20 hours at a cost of $2000.</a:t>
            </a:r>
          </a:p>
          <a:p>
            <a:r>
              <a:rPr lang="en-CA" baseline="0" dirty="0" smtClean="0"/>
              <a:t>The other thing to take note is that if the duration changes, work </a:t>
            </a:r>
            <a:r>
              <a:rPr lang="en-CA" baseline="0" dirty="0" smtClean="0"/>
              <a:t>and therefore </a:t>
            </a:r>
            <a:r>
              <a:rPr lang="en-CA" baseline="0" dirty="0" smtClean="0"/>
              <a:t>resource costs are adjusted accordingly</a:t>
            </a:r>
            <a:r>
              <a:rPr lang="en-CA" baseline="0" dirty="0" smtClean="0"/>
              <a:t>. In this way resources can be used to model time dependent costs.</a:t>
            </a:r>
            <a:endParaRPr lang="en-CA" baseline="0" dirty="0" smtClean="0"/>
          </a:p>
          <a:p>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6</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Work</a:t>
            </a:r>
            <a:r>
              <a:rPr lang="en-CA" baseline="0" dirty="0" smtClean="0"/>
              <a:t> based resource costs can be risked as part of integrated approach of cost and schedule risk analysis. </a:t>
            </a:r>
          </a:p>
          <a:p>
            <a:r>
              <a:rPr lang="en-CA" baseline="0" dirty="0" smtClean="0"/>
              <a:t>Both schedule uncertainty and risk events impact work based resource costs. </a:t>
            </a:r>
          </a:p>
          <a:p>
            <a:r>
              <a:rPr lang="en-CA" baseline="0" dirty="0" smtClean="0"/>
              <a:t>In these examples we show how schedule uncertainty and </a:t>
            </a:r>
            <a:r>
              <a:rPr lang="en-CA" baseline="0" dirty="0" err="1" smtClean="0"/>
              <a:t>riska</a:t>
            </a:r>
            <a:r>
              <a:rPr lang="en-CA" baseline="0" dirty="0" smtClean="0"/>
              <a:t> </a:t>
            </a:r>
            <a:r>
              <a:rPr lang="en-CA" baseline="0" dirty="0" smtClean="0"/>
              <a:t>are presented on a combined histogram and cumulative probability chart.</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7</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Work</a:t>
            </a:r>
            <a:r>
              <a:rPr lang="en-CA" baseline="0" dirty="0" smtClean="0"/>
              <a:t> based risks can also be affected by non schedule risks. These are called rate increase risks where we can apply either a relative or fixed impacts to the resource rate. </a:t>
            </a:r>
          </a:p>
          <a:p>
            <a:r>
              <a:rPr lang="en-CA" baseline="0" dirty="0" smtClean="0"/>
              <a:t>In this way, you can account for uncertainty in labour rate. </a:t>
            </a:r>
          </a:p>
          <a:p>
            <a:r>
              <a:rPr lang="en-CA" baseline="0" dirty="0" smtClean="0"/>
              <a:t>As with the previous examples, we can see the results of the rate uncertainty on the probable cost of the activity.</a:t>
            </a:r>
          </a:p>
          <a:p>
            <a:r>
              <a:rPr lang="en-CA" baseline="0" dirty="0" smtClean="0"/>
              <a:t>Rate </a:t>
            </a:r>
            <a:r>
              <a:rPr lang="en-CA" baseline="0" dirty="0" smtClean="0"/>
              <a:t>risks </a:t>
            </a:r>
            <a:r>
              <a:rPr lang="en-CA" baseline="0" dirty="0" smtClean="0"/>
              <a:t>are assigned in the Resource Information dialog box &gt; Risks tab. </a:t>
            </a:r>
          </a:p>
          <a:p>
            <a:r>
              <a:rPr lang="en-CA" baseline="0" dirty="0" smtClean="0"/>
              <a:t>Once the risk has been assigned to the resource, the risk is applied or “broadcasted” to all of the activities to which the resource is assigned.</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8</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Another type of resource are</a:t>
            </a:r>
            <a:r>
              <a:rPr lang="en-CA" baseline="0" dirty="0" smtClean="0"/>
              <a:t> material costs. </a:t>
            </a:r>
          </a:p>
          <a:p>
            <a:r>
              <a:rPr lang="en-CA" baseline="0" dirty="0" smtClean="0"/>
              <a:t>Material costs are not based on work, and therefore, not time dependent. </a:t>
            </a:r>
          </a:p>
          <a:p>
            <a:r>
              <a:rPr lang="en-CA" baseline="0" dirty="0" smtClean="0"/>
              <a:t>Material resource costs are calculated on a rate/unit. For example in a particular activity, you could have a materials costs of $X/ton. </a:t>
            </a:r>
          </a:p>
          <a:p>
            <a:r>
              <a:rPr lang="en-CA" baseline="0" dirty="0" smtClean="0"/>
              <a:t>The material resource is assigned to an activity with a Unit value. </a:t>
            </a:r>
          </a:p>
          <a:p>
            <a:r>
              <a:rPr lang="en-CA" baseline="0" dirty="0" smtClean="0"/>
              <a:t>The cost is then allocated to the activity based on the rate and units.</a:t>
            </a:r>
          </a:p>
          <a:p>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9</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Material</a:t>
            </a:r>
            <a:r>
              <a:rPr lang="en-CA" baseline="0" dirty="0" smtClean="0"/>
              <a:t> costs are treated similarly as a fixed costs when it comes to risk events. </a:t>
            </a:r>
          </a:p>
          <a:p>
            <a:r>
              <a:rPr lang="en-CA" baseline="0" dirty="0" smtClean="0"/>
              <a:t>Material cost can be risked using the Outcome type “Fixed Cost Increase”  Relative cost increase outcome type does not work in this case. </a:t>
            </a:r>
          </a:p>
          <a:p>
            <a:r>
              <a:rPr lang="en-CA" baseline="0" dirty="0" smtClean="0"/>
              <a:t>In this example, we can see </a:t>
            </a:r>
            <a:r>
              <a:rPr lang="en-CA" baseline="0" dirty="0" smtClean="0"/>
              <a:t>how we </a:t>
            </a:r>
            <a:r>
              <a:rPr lang="en-CA" baseline="0" dirty="0" smtClean="0"/>
              <a:t>can apply a range of possible rates for the material and its presentation on the chart. </a:t>
            </a:r>
          </a:p>
          <a:p>
            <a:endParaRPr lang="en-CA" baseline="0" dirty="0" smtClean="0"/>
          </a:p>
          <a:p>
            <a:r>
              <a:rPr lang="en-CA" baseline="0" dirty="0" smtClean="0"/>
              <a:t>In addition, if you are using Cost Type resources, which are similar to Material costs</a:t>
            </a:r>
            <a:r>
              <a:rPr lang="en-CA" baseline="0" dirty="0" smtClean="0"/>
              <a:t>, cost type resources can be risked for each specific activity using the same method.</a:t>
            </a:r>
            <a:endParaRPr lang="en-CA" baseline="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10</a:t>
            </a:fld>
            <a:endParaRPr lang="en-US" dirty="0"/>
          </a:p>
        </p:txBody>
      </p:sp>
    </p:spTree>
    <p:extLst>
      <p:ext uri="{BB962C8B-B14F-4D97-AF65-F5344CB8AC3E}">
        <p14:creationId xmlns:p14="http://schemas.microsoft.com/office/powerpoint/2010/main" val="1402510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03263"/>
            <a:ext cx="6245225" cy="3513137"/>
          </a:xfrm>
        </p:spPr>
      </p:sp>
      <p:sp>
        <p:nvSpPr>
          <p:cNvPr id="3" name="Notes Placeholder 2"/>
          <p:cNvSpPr>
            <a:spLocks noGrp="1"/>
          </p:cNvSpPr>
          <p:nvPr>
            <p:ph type="body" idx="1"/>
          </p:nvPr>
        </p:nvSpPr>
        <p:spPr/>
        <p:txBody>
          <a:bodyPr/>
          <a:lstStyle/>
          <a:p>
            <a:r>
              <a:rPr lang="en-CA" dirty="0" smtClean="0"/>
              <a:t>Thank you</a:t>
            </a:r>
            <a:r>
              <a:rPr lang="en-CA" baseline="0" dirty="0" smtClean="0"/>
              <a:t> for watching our video on Cost Modeling for Monte Carlo Risk Analysis. Please visit our site at intaver.com to learn more about risk analysis and our upcoming videos and webinars.</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11</a:t>
            </a:fld>
            <a:endParaRPr lang="en-US" dirty="0"/>
          </a:p>
        </p:txBody>
      </p:sp>
    </p:spTree>
    <p:extLst>
      <p:ext uri="{BB962C8B-B14F-4D97-AF65-F5344CB8AC3E}">
        <p14:creationId xmlns:p14="http://schemas.microsoft.com/office/powerpoint/2010/main" val="1543614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If</a:t>
            </a:r>
            <a:r>
              <a:rPr lang="en-CA" baseline="0" dirty="0" smtClean="0"/>
              <a:t> you are interested in finding out more about Decision Analysis  and Risk Management a list of our publications and a variety of resources can be found at our website </a:t>
            </a:r>
            <a:r>
              <a:rPr lang="en-CA" baseline="0" smtClean="0"/>
              <a:t>Project Decisions.org</a:t>
            </a:r>
            <a:endParaRPr lang="en-CA" dirty="0"/>
          </a:p>
        </p:txBody>
      </p:sp>
      <p:sp>
        <p:nvSpPr>
          <p:cNvPr id="4" name="Header Placeholder 3"/>
          <p:cNvSpPr>
            <a:spLocks noGrp="1"/>
          </p:cNvSpPr>
          <p:nvPr>
            <p:ph type="hdr" sz="quarter" idx="10"/>
          </p:nvPr>
        </p:nvSpPr>
        <p:spPr/>
        <p:txBody>
          <a:bodyPr/>
          <a:lstStyle/>
          <a:p>
            <a:r>
              <a:rPr lang="en-CA" dirty="0" smtClean="0"/>
              <a:t>Intaver Institute  2011</a:t>
            </a:r>
            <a:endParaRPr lang="en-CA" dirty="0"/>
          </a:p>
        </p:txBody>
      </p:sp>
      <p:sp>
        <p:nvSpPr>
          <p:cNvPr id="5" name="Slide Number Placeholder 4"/>
          <p:cNvSpPr>
            <a:spLocks noGrp="1"/>
          </p:cNvSpPr>
          <p:nvPr>
            <p:ph type="sldNum" sz="quarter" idx="11"/>
          </p:nvPr>
        </p:nvSpPr>
        <p:spPr/>
        <p:txBody>
          <a:bodyPr/>
          <a:lstStyle/>
          <a:p>
            <a:fld id="{236919C2-DA08-4D70-915C-BB232A80F116}" type="slidenum">
              <a:rPr lang="en-CA" smtClean="0"/>
              <a:t>12</a:t>
            </a:fld>
            <a:endParaRPr lang="en-CA" dirty="0"/>
          </a:p>
        </p:txBody>
      </p:sp>
    </p:spTree>
    <p:extLst>
      <p:ext uri="{BB962C8B-B14F-4D97-AF65-F5344CB8AC3E}">
        <p14:creationId xmlns:p14="http://schemas.microsoft.com/office/powerpoint/2010/main" val="110192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4"/>
            <a:ext cx="7772400" cy="646331"/>
          </a:xfrm>
        </p:spPr>
        <p:txBody>
          <a:bodyPr/>
          <a:lstStyle>
            <a:lvl1pPr>
              <a:defRPr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1007011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lvl1pPr>
              <a:defRPr sz="3600"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sz="20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a:defRPr sz="1800" b="1">
                <a:solidFill>
                  <a:srgbClr val="4D4D4D"/>
                </a:solidFill>
                <a:latin typeface="Tahoma" panose="020B0604030504040204" pitchFamily="34" charset="0"/>
                <a:ea typeface="Tahoma" panose="020B0604030504040204" pitchFamily="34" charset="0"/>
                <a:cs typeface="Tahoma" panose="020B0604030504040204" pitchFamily="34" charset="0"/>
              </a:defRPr>
            </a:lvl2pPr>
            <a:lvl3pPr>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3pPr>
            <a:lvl4pPr>
              <a:defRPr sz="1400" b="1">
                <a:solidFill>
                  <a:srgbClr val="4D4D4D"/>
                </a:solidFill>
                <a:latin typeface="Tahoma" panose="020B0604030504040204" pitchFamily="34" charset="0"/>
                <a:ea typeface="Tahoma" panose="020B0604030504040204" pitchFamily="34" charset="0"/>
                <a:cs typeface="Tahoma" panose="020B0604030504040204" pitchFamily="34" charset="0"/>
              </a:defRPr>
            </a:lvl4pPr>
            <a:lvl5pPr>
              <a:defRPr sz="1200" b="1">
                <a:solidFill>
                  <a:srgbClr val="4D4D4D"/>
                </a:solidFill>
                <a:latin typeface="Tahoma" panose="020B0604030504040204" pitchFamily="34" charset="0"/>
                <a:ea typeface="Tahoma" panose="020B0604030504040204" pitchFamily="34" charset="0"/>
                <a:cs typeface="Tahom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89036183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400110"/>
          </a:xfrm>
        </p:spPr>
        <p:txBody>
          <a:bodyPr/>
          <a:lstStyle>
            <a:lvl1pPr algn="l">
              <a:defRPr sz="2000" b="1" cap="all"/>
            </a:lvl1pPr>
          </a:lstStyle>
          <a:p>
            <a:r>
              <a:rPr lang="en-US" smtClean="0"/>
              <a:t>Click to edit Master title style</a:t>
            </a:r>
            <a:endParaRPr lang="en-CA"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59151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sz="half" idx="1"/>
          </p:nvPr>
        </p:nvSpPr>
        <p:spPr>
          <a:xfrm>
            <a:off x="457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extLst>
      <p:ext uri="{BB962C8B-B14F-4D97-AF65-F5344CB8AC3E}">
        <p14:creationId xmlns:p14="http://schemas.microsoft.com/office/powerpoint/2010/main" val="383790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75898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Tree>
    <p:extLst>
      <p:ext uri="{BB962C8B-B14F-4D97-AF65-F5344CB8AC3E}">
        <p14:creationId xmlns:p14="http://schemas.microsoft.com/office/powerpoint/2010/main" val="301306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8229600" cy="555526"/>
          </a:xfrm>
        </p:spPr>
        <p:txBody>
          <a:bodyPr>
            <a:normAutofit/>
          </a:bodyPr>
          <a:lstStyle>
            <a:lvl1pPr algn="l">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16882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571502"/>
            <a:ext cx="9144000" cy="4160490"/>
          </a:xfrm>
          <a:prstGeom prst="rect">
            <a:avLst/>
          </a:prstGeom>
          <a:gradFill>
            <a:gsLst>
              <a:gs pos="0">
                <a:srgbClr val="00B0F0">
                  <a:lumMod val="97000"/>
                  <a:alpha val="65000"/>
                </a:srgbClr>
              </a:gs>
              <a:gs pos="50000">
                <a:schemeClr val="accent1">
                  <a:tint val="44500"/>
                  <a:satMod val="160000"/>
                </a:schemeClr>
              </a:gs>
              <a:gs pos="100000">
                <a:srgbClr val="DCF3FA"/>
              </a:gs>
            </a:gsLst>
            <a:lin ang="5400000" scaled="1"/>
          </a:gra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prstClr val="white"/>
              </a:solidFill>
            </a:endParaRPr>
          </a:p>
        </p:txBody>
      </p:sp>
      <p:sp>
        <p:nvSpPr>
          <p:cNvPr id="1029" name="Title Placeholder 1"/>
          <p:cNvSpPr>
            <a:spLocks noGrp="1"/>
          </p:cNvSpPr>
          <p:nvPr>
            <p:ph type="title"/>
          </p:nvPr>
        </p:nvSpPr>
        <p:spPr bwMode="auto">
          <a:xfrm>
            <a:off x="0" y="-25714"/>
            <a:ext cx="899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smtClean="0"/>
              <a:t>Click to edit Master title style</a:t>
            </a:r>
            <a:endParaRPr lang="en-CA" altLang="en-US" dirty="0" smtClean="0"/>
          </a:p>
        </p:txBody>
      </p:sp>
      <p:sp>
        <p:nvSpPr>
          <p:cNvPr id="1030" name="Text Placeholder 2"/>
          <p:cNvSpPr>
            <a:spLocks noGrp="1"/>
          </p:cNvSpPr>
          <p:nvPr>
            <p:ph type="body" idx="1"/>
          </p:nvPr>
        </p:nvSpPr>
        <p:spPr bwMode="auto">
          <a:xfrm>
            <a:off x="457200" y="1200150"/>
            <a:ext cx="8229600" cy="339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endParaRPr lang="en-CA" altLang="en-US" dirty="0" smtClean="0"/>
          </a:p>
        </p:txBody>
      </p:sp>
    </p:spTree>
    <p:extLst>
      <p:ext uri="{BB962C8B-B14F-4D97-AF65-F5344CB8AC3E}">
        <p14:creationId xmlns:p14="http://schemas.microsoft.com/office/powerpoint/2010/main" val="254061197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Lst>
  <p:timing>
    <p:tnLst>
      <p:par>
        <p:cTn id="1" dur="indefinite" restart="never" nodeType="tmRoot"/>
      </p:par>
    </p:tnLst>
  </p:timing>
  <p:txStyles>
    <p:titleStyle>
      <a:lvl1pPr algn="l" rtl="0" eaLnBrk="0" fontAlgn="base" hangingPunct="0">
        <a:spcBef>
          <a:spcPct val="0"/>
        </a:spcBef>
        <a:spcAft>
          <a:spcPct val="0"/>
        </a:spcAft>
        <a:defRPr sz="36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3600" b="1">
          <a:solidFill>
            <a:schemeClr val="tx1"/>
          </a:solidFill>
          <a:latin typeface="Calibri" pitchFamily="34" charset="0"/>
          <a:cs typeface="Arial" charset="0"/>
        </a:defRPr>
      </a:lvl2pPr>
      <a:lvl3pPr algn="l" rtl="0" eaLnBrk="0" fontAlgn="base" hangingPunct="0">
        <a:spcBef>
          <a:spcPct val="0"/>
        </a:spcBef>
        <a:spcAft>
          <a:spcPct val="0"/>
        </a:spcAft>
        <a:defRPr sz="3600" b="1">
          <a:solidFill>
            <a:schemeClr val="tx1"/>
          </a:solidFill>
          <a:latin typeface="Calibri" pitchFamily="34" charset="0"/>
          <a:cs typeface="Arial" charset="0"/>
        </a:defRPr>
      </a:lvl3pPr>
      <a:lvl4pPr algn="l" rtl="0" eaLnBrk="0" fontAlgn="base" hangingPunct="0">
        <a:spcBef>
          <a:spcPct val="0"/>
        </a:spcBef>
        <a:spcAft>
          <a:spcPct val="0"/>
        </a:spcAft>
        <a:defRPr sz="3600" b="1">
          <a:solidFill>
            <a:schemeClr val="tx1"/>
          </a:solidFill>
          <a:latin typeface="Calibri" pitchFamily="34" charset="0"/>
          <a:cs typeface="Arial" charset="0"/>
        </a:defRPr>
      </a:lvl4pPr>
      <a:lvl5pPr algn="l" rtl="0" eaLnBrk="0" fontAlgn="base" hangingPunct="0">
        <a:spcBef>
          <a:spcPct val="0"/>
        </a:spcBef>
        <a:spcAft>
          <a:spcPct val="0"/>
        </a:spcAft>
        <a:defRPr sz="3600" b="1">
          <a:solidFill>
            <a:schemeClr val="tx1"/>
          </a:solidFill>
          <a:latin typeface="Calibri" pitchFamily="34" charset="0"/>
          <a:cs typeface="Arial" charset="0"/>
        </a:defRPr>
      </a:lvl5pPr>
      <a:lvl6pPr marL="457200" algn="ctr" rtl="0" eaLnBrk="1" fontAlgn="base" hangingPunct="1">
        <a:spcBef>
          <a:spcPct val="0"/>
        </a:spcBef>
        <a:spcAft>
          <a:spcPct val="0"/>
        </a:spcAft>
        <a:defRPr sz="2000" b="1">
          <a:solidFill>
            <a:schemeClr val="tx1"/>
          </a:solidFill>
          <a:latin typeface="Arial" charset="0"/>
          <a:cs typeface="Arial" charset="0"/>
        </a:defRPr>
      </a:lvl6pPr>
      <a:lvl7pPr marL="914400" algn="ctr" rtl="0" eaLnBrk="1" fontAlgn="base" hangingPunct="1">
        <a:spcBef>
          <a:spcPct val="0"/>
        </a:spcBef>
        <a:spcAft>
          <a:spcPct val="0"/>
        </a:spcAft>
        <a:defRPr sz="2000" b="1">
          <a:solidFill>
            <a:schemeClr val="tx1"/>
          </a:solidFill>
          <a:latin typeface="Arial" charset="0"/>
          <a:cs typeface="Arial" charset="0"/>
        </a:defRPr>
      </a:lvl7pPr>
      <a:lvl8pPr marL="1371600" algn="ctr" rtl="0" eaLnBrk="1" fontAlgn="base" hangingPunct="1">
        <a:spcBef>
          <a:spcPct val="0"/>
        </a:spcBef>
        <a:spcAft>
          <a:spcPct val="0"/>
        </a:spcAft>
        <a:defRPr sz="2000" b="1">
          <a:solidFill>
            <a:schemeClr val="tx1"/>
          </a:solidFill>
          <a:latin typeface="Arial" charset="0"/>
          <a:cs typeface="Arial" charset="0"/>
        </a:defRPr>
      </a:lvl8pPr>
      <a:lvl9pPr marL="1828800" algn="ctr" rtl="0" eaLnBrk="1" fontAlgn="base" hangingPunct="1">
        <a:spcBef>
          <a:spcPct val="0"/>
        </a:spcBef>
        <a:spcAft>
          <a:spcPct val="0"/>
        </a:spcAft>
        <a:defRPr sz="20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hyperlink" Target="http://intaver.com/technology/articles-and-white-paper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mailto:mtrumper@intaver.com" TargetMode="External"/><Relationship Id="rId5" Type="http://schemas.openxmlformats.org/officeDocument/2006/relationships/hyperlink" Target="http://www.projectdecisions.org/" TargetMode="External"/><Relationship Id="rId4" Type="http://schemas.openxmlformats.org/officeDocument/2006/relationships/hyperlink" Target="http://intaver.com/RiskyProjectTutoria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5575" y="740693"/>
            <a:ext cx="7632850" cy="1754326"/>
          </a:xfrm>
        </p:spPr>
        <p:txBody>
          <a:bodyPr/>
          <a:lstStyle/>
          <a:p>
            <a:pPr algn="ctr" eaLnBrk="1" hangingPunct="1"/>
            <a:r>
              <a:rPr lang="en-CA" dirty="0" smtClean="0"/>
              <a:t>How to Model Cost Risk for Monte Carlo </a:t>
            </a:r>
            <a:r>
              <a:rPr lang="en-CA" dirty="0"/>
              <a:t>Analysis</a:t>
            </a:r>
            <a:r>
              <a:rPr lang="en-CA" altLang="en-US" sz="2800" dirty="0" smtClean="0"/>
              <a:t/>
            </a:r>
            <a:br>
              <a:rPr lang="en-CA" altLang="en-US" sz="2800" dirty="0" smtClean="0"/>
            </a:br>
            <a:endParaRPr lang="en-US" altLang="en-US" dirty="0" smtClean="0"/>
          </a:p>
        </p:txBody>
      </p:sp>
      <p:sp>
        <p:nvSpPr>
          <p:cNvPr id="3075" name="Rectangle 4"/>
          <p:cNvSpPr>
            <a:spLocks noChangeArrowheads="1"/>
          </p:cNvSpPr>
          <p:nvPr/>
        </p:nvSpPr>
        <p:spPr bwMode="auto">
          <a:xfrm>
            <a:off x="1371600" y="2171700"/>
            <a:ext cx="64008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algn="ctr" eaLnBrk="1" hangingPunct="1">
              <a:buFontTx/>
              <a:buNone/>
            </a:pPr>
            <a:endParaRPr lang="en-US" altLang="en-US" sz="3200" dirty="0">
              <a:latin typeface="Arial" charset="0"/>
            </a:endParaRPr>
          </a:p>
        </p:txBody>
      </p:sp>
      <p:sp>
        <p:nvSpPr>
          <p:cNvPr id="3076" name="Text Box 10"/>
          <p:cNvSpPr txBox="1">
            <a:spLocks noChangeArrowheads="1"/>
          </p:cNvSpPr>
          <p:nvPr/>
        </p:nvSpPr>
        <p:spPr bwMode="auto">
          <a:xfrm>
            <a:off x="467544" y="3147814"/>
            <a:ext cx="42839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Intaver Institute Inc.</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400, 7015, Macleod Trail, </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Calgary</a:t>
            </a: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 AB, Canada</a:t>
            </a:r>
          </a:p>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Tel: +1 (</a:t>
            </a: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403.) </a:t>
            </a: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692-2252</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www.intaver.com</a:t>
            </a:r>
            <a:endPar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endParaRPr>
          </a:p>
        </p:txBody>
      </p:sp>
    </p:spTree>
  </p:cSld>
  <p:clrMapOvr>
    <a:overrideClrMapping bg1="lt1" tx1="dk1" bg2="lt2" tx2="dk2" accent1="accent1" accent2="accent2" accent3="accent3" accent4="accent4" accent5="accent5" accent6="accent6" hlink="hlink" folHlink="folHlink"/>
  </p:clrMapOvr>
  <p:transition spd="slow" advTm="1158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Two Sources of Cost</a:t>
            </a:r>
            <a:endParaRPr lang="en-CA" dirty="0"/>
          </a:p>
        </p:txBody>
      </p:sp>
      <p:sp>
        <p:nvSpPr>
          <p:cNvPr id="5" name="Content Placeholder 2"/>
          <p:cNvSpPr txBox="1">
            <a:spLocks/>
          </p:cNvSpPr>
          <p:nvPr/>
        </p:nvSpPr>
        <p:spPr bwMode="auto">
          <a:xfrm>
            <a:off x="251520" y="1275606"/>
            <a:ext cx="4114800" cy="1728192"/>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l"/>
            <a:r>
              <a:rPr lang="en-CA" sz="2400" u="sng" dirty="0"/>
              <a:t>Fixed </a:t>
            </a:r>
            <a:r>
              <a:rPr lang="en-CA" sz="2400" u="sng" dirty="0" smtClean="0"/>
              <a:t>Costs</a:t>
            </a:r>
          </a:p>
          <a:p>
            <a:pPr marL="342900" indent="-342900" algn="l">
              <a:buFont typeface="Arial" panose="020B0604020202020204" pitchFamily="34" charset="0"/>
              <a:buChar char="•"/>
            </a:pPr>
            <a:r>
              <a:rPr lang="en-CA" sz="2000" dirty="0" smtClean="0"/>
              <a:t>Not time dependent</a:t>
            </a:r>
          </a:p>
          <a:p>
            <a:pPr marL="342900" indent="-342900" algn="l">
              <a:buFont typeface="Arial" panose="020B0604020202020204" pitchFamily="34" charset="0"/>
              <a:buChar char="•"/>
            </a:pPr>
            <a:r>
              <a:rPr lang="en-CA" sz="2000" dirty="0" smtClean="0"/>
              <a:t>Can represent any costs</a:t>
            </a:r>
          </a:p>
          <a:p>
            <a:pPr marL="342900" indent="-342900" algn="l">
              <a:buFont typeface="Arial" panose="020B0604020202020204" pitchFamily="34" charset="0"/>
              <a:buChar char="•"/>
            </a:pPr>
            <a:r>
              <a:rPr lang="en-CA" sz="2000" dirty="0" smtClean="0"/>
              <a:t>Are not calculated based on Work</a:t>
            </a:r>
            <a:endParaRPr lang="en-CA" sz="2400" u="sng" dirty="0" smtClean="0"/>
          </a:p>
          <a:p>
            <a:pPr algn="l"/>
            <a:endParaRPr lang="en-CA" sz="2400" dirty="0"/>
          </a:p>
          <a:p>
            <a:pPr algn="l"/>
            <a:endParaRPr lang="en-CA" sz="2400" dirty="0"/>
          </a:p>
        </p:txBody>
      </p:sp>
      <p:sp>
        <p:nvSpPr>
          <p:cNvPr id="8" name="Content Placeholder 2"/>
          <p:cNvSpPr txBox="1">
            <a:spLocks/>
          </p:cNvSpPr>
          <p:nvPr/>
        </p:nvSpPr>
        <p:spPr bwMode="auto">
          <a:xfrm>
            <a:off x="4788024" y="1275606"/>
            <a:ext cx="4114800" cy="1728192"/>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lstStyle>
          <a:p>
            <a:pPr algn="l"/>
            <a:r>
              <a:rPr lang="en-CA" sz="2000" u="sng" dirty="0">
                <a:latin typeface="Arial" panose="020B0604020202020204" pitchFamily="34" charset="0"/>
                <a:cs typeface="Arial" panose="020B0604020202020204" pitchFamily="34" charset="0"/>
              </a:rPr>
              <a:t>Resource Costs</a:t>
            </a:r>
          </a:p>
          <a:p>
            <a:pPr marL="342900" indent="-342900" algn="l">
              <a:buFont typeface="Arial" panose="020B0604020202020204" pitchFamily="34" charset="0"/>
              <a:buChar char="•"/>
            </a:pPr>
            <a:r>
              <a:rPr lang="en-CA" sz="2000" dirty="0">
                <a:latin typeface="Arial" panose="020B0604020202020204" pitchFamily="34" charset="0"/>
                <a:cs typeface="Arial" panose="020B0604020202020204" pitchFamily="34" charset="0"/>
              </a:rPr>
              <a:t>Associated with work, material and cost resources</a:t>
            </a:r>
          </a:p>
          <a:p>
            <a:pPr marL="342900" indent="-342900" algn="l">
              <a:buFont typeface="Arial" panose="020B0604020202020204" pitchFamily="34" charset="0"/>
              <a:buChar char="•"/>
            </a:pPr>
            <a:r>
              <a:rPr lang="en-CA" sz="2000" dirty="0">
                <a:latin typeface="Arial" panose="020B0604020202020204" pitchFamily="34" charset="0"/>
                <a:cs typeface="Arial" panose="020B0604020202020204" pitchFamily="34" charset="0"/>
              </a:rPr>
              <a:t>Can be time dependent and calculated based on Work</a:t>
            </a:r>
          </a:p>
        </p:txBody>
      </p:sp>
    </p:spTree>
    <p:extLst>
      <p:ext uri="{BB962C8B-B14F-4D97-AF65-F5344CB8AC3E}">
        <p14:creationId xmlns:p14="http://schemas.microsoft.com/office/powerpoint/2010/main" val="6489897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Two Sources of Risk</a:t>
            </a:r>
            <a:endParaRPr lang="en-CA" dirty="0"/>
          </a:p>
        </p:txBody>
      </p:sp>
      <p:sp>
        <p:nvSpPr>
          <p:cNvPr id="5" name="Content Placeholder 2"/>
          <p:cNvSpPr txBox="1">
            <a:spLocks/>
          </p:cNvSpPr>
          <p:nvPr/>
        </p:nvSpPr>
        <p:spPr bwMode="auto">
          <a:xfrm>
            <a:off x="251520" y="1059582"/>
            <a:ext cx="4114800" cy="2016224"/>
          </a:xfrm>
          <a:prstGeom prst="rect">
            <a:avLst/>
          </a:prstGeom>
          <a:ln>
            <a:solidFill>
              <a:schemeClr val="accent1"/>
            </a:solidFill>
          </a:ln>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l"/>
            <a:r>
              <a:rPr lang="en-CA" sz="2400" u="sng" dirty="0" smtClean="0"/>
              <a:t>Uncertainty </a:t>
            </a:r>
          </a:p>
          <a:p>
            <a:pPr marL="342900" indent="-342900" algn="l">
              <a:buFont typeface="Arial" panose="020B0604020202020204" pitchFamily="34" charset="0"/>
              <a:buChar char="•"/>
            </a:pPr>
            <a:r>
              <a:rPr lang="en-CA" sz="2000" dirty="0" smtClean="0"/>
              <a:t>3 point estimate (low, most likely, high)</a:t>
            </a:r>
          </a:p>
          <a:p>
            <a:pPr marL="342900" indent="-342900" algn="l">
              <a:buFont typeface="Arial" panose="020B0604020202020204" pitchFamily="34" charset="0"/>
              <a:buChar char="•"/>
            </a:pPr>
            <a:r>
              <a:rPr lang="en-CA" sz="2000" dirty="0" smtClean="0"/>
              <a:t>Statistical Distribution (triangular, lognormal, BetaPert, </a:t>
            </a:r>
            <a:r>
              <a:rPr lang="en-CA" sz="2000" dirty="0" err="1" smtClean="0"/>
              <a:t>etc</a:t>
            </a:r>
            <a:r>
              <a:rPr lang="en-CA" sz="2000" dirty="0" smtClean="0"/>
              <a:t>)</a:t>
            </a:r>
          </a:p>
          <a:p>
            <a:pPr algn="l"/>
            <a:endParaRPr lang="en-CA" sz="2400" u="sng" dirty="0" smtClean="0"/>
          </a:p>
          <a:p>
            <a:pPr algn="l"/>
            <a:endParaRPr lang="en-CA" sz="2400" dirty="0"/>
          </a:p>
          <a:p>
            <a:pPr algn="l"/>
            <a:endParaRPr lang="en-CA" sz="2400" dirty="0"/>
          </a:p>
        </p:txBody>
      </p:sp>
      <p:sp>
        <p:nvSpPr>
          <p:cNvPr id="8" name="Content Placeholder 2"/>
          <p:cNvSpPr txBox="1">
            <a:spLocks/>
          </p:cNvSpPr>
          <p:nvPr/>
        </p:nvSpPr>
        <p:spPr bwMode="auto">
          <a:xfrm>
            <a:off x="4788024" y="1059582"/>
            <a:ext cx="4114800" cy="2016224"/>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2000" u="sng">
                <a:latin typeface="Arial" panose="020B0604020202020204" pitchFamily="34" charset="0"/>
                <a:cs typeface="Arial" panose="020B0604020202020204" pitchFamily="34" charset="0"/>
              </a:defRPr>
            </a:lvl1pPr>
          </a:lstStyle>
          <a:p>
            <a:endParaRPr lang="en-CA" dirty="0" smtClean="0"/>
          </a:p>
          <a:p>
            <a:r>
              <a:rPr lang="en-CA" sz="2400" dirty="0" smtClean="0"/>
              <a:t>Risk </a:t>
            </a:r>
            <a:r>
              <a:rPr lang="en-CA" sz="2400" dirty="0"/>
              <a:t>events </a:t>
            </a:r>
          </a:p>
          <a:p>
            <a:pPr marL="342900" indent="-342900">
              <a:buFont typeface="Arial" panose="020B0604020202020204" pitchFamily="34" charset="0"/>
              <a:buChar char="•"/>
            </a:pPr>
            <a:r>
              <a:rPr lang="en-CA" u="none" dirty="0"/>
              <a:t>Probability </a:t>
            </a:r>
          </a:p>
          <a:p>
            <a:pPr marL="342900" indent="-342900">
              <a:buFont typeface="Arial" panose="020B0604020202020204" pitchFamily="34" charset="0"/>
              <a:buChar char="•"/>
            </a:pPr>
            <a:r>
              <a:rPr lang="en-CA" u="none" dirty="0"/>
              <a:t>Impact (Fixed or Relative)</a:t>
            </a:r>
          </a:p>
          <a:p>
            <a:pPr marL="342900" indent="-342900">
              <a:buFont typeface="Arial" panose="020B0604020202020204" pitchFamily="34" charset="0"/>
              <a:buChar char="•"/>
            </a:pPr>
            <a:r>
              <a:rPr lang="en-CA" u="none" dirty="0" smtClean="0"/>
              <a:t>Defined in Risk </a:t>
            </a:r>
            <a:r>
              <a:rPr lang="en-CA" u="none" dirty="0"/>
              <a:t>Register</a:t>
            </a:r>
          </a:p>
          <a:p>
            <a:endParaRPr lang="en-CA" dirty="0"/>
          </a:p>
          <a:p>
            <a:endParaRPr lang="en-CA" dirty="0"/>
          </a:p>
          <a:p>
            <a:endParaRPr lang="en-CA" dirty="0"/>
          </a:p>
        </p:txBody>
      </p:sp>
    </p:spTree>
    <p:extLst>
      <p:ext uri="{BB962C8B-B14F-4D97-AF65-F5344CB8AC3E}">
        <p14:creationId xmlns:p14="http://schemas.microsoft.com/office/powerpoint/2010/main" val="3811568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Uncertainties in Fixed Costs</a:t>
            </a:r>
            <a:endParaRPr lang="en-CA" dirty="0"/>
          </a:p>
        </p:txBody>
      </p:sp>
      <p:sp>
        <p:nvSpPr>
          <p:cNvPr id="6" name="Content Placeholder 2"/>
          <p:cNvSpPr txBox="1">
            <a:spLocks/>
          </p:cNvSpPr>
          <p:nvPr/>
        </p:nvSpPr>
        <p:spPr bwMode="auto">
          <a:xfrm>
            <a:off x="107504" y="627534"/>
            <a:ext cx="4248472" cy="3960440"/>
          </a:xfrm>
          <a:prstGeom prst="rect">
            <a:avLst/>
          </a:prstGeom>
          <a:noFill/>
          <a:ln w="19050">
            <a:solidFill>
              <a:srgbClr val="4D4D4D"/>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dirty="0" smtClean="0"/>
              <a:t>Inputs</a:t>
            </a:r>
            <a:endParaRPr lang="en-CA" sz="2400" dirty="0"/>
          </a:p>
        </p:txBody>
      </p:sp>
      <p:sp>
        <p:nvSpPr>
          <p:cNvPr id="19" name="Rectangle 18"/>
          <p:cNvSpPr/>
          <p:nvPr/>
        </p:nvSpPr>
        <p:spPr>
          <a:xfrm>
            <a:off x="179511" y="1131589"/>
            <a:ext cx="1008113" cy="30174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r>
              <a:rPr lang="en-CA" sz="1400" dirty="0" smtClean="0">
                <a:solidFill>
                  <a:schemeClr val="dk1"/>
                </a:solidFill>
                <a:latin typeface="Arial" panose="020B0604020202020204" pitchFamily="34" charset="0"/>
                <a:cs typeface="Arial" panose="020B0604020202020204" pitchFamily="34" charset="0"/>
              </a:rPr>
              <a:t>Low:$950</a:t>
            </a:r>
            <a:endParaRPr lang="en-CA" sz="1400" dirty="0">
              <a:solidFill>
                <a:schemeClr val="dk1"/>
              </a:solidFill>
              <a:latin typeface="Arial" panose="020B0604020202020204" pitchFamily="34" charset="0"/>
              <a:cs typeface="Arial" panose="020B0604020202020204" pitchFamily="34" charset="0"/>
            </a:endParaRPr>
          </a:p>
        </p:txBody>
      </p:sp>
      <p:sp>
        <p:nvSpPr>
          <p:cNvPr id="23" name="Rectangle 22"/>
          <p:cNvSpPr/>
          <p:nvPr/>
        </p:nvSpPr>
        <p:spPr>
          <a:xfrm>
            <a:off x="1331491" y="1133128"/>
            <a:ext cx="1728342" cy="30174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r>
              <a:rPr lang="en-CA" sz="1400" dirty="0" smtClean="0">
                <a:solidFill>
                  <a:schemeClr val="dk1"/>
                </a:solidFill>
                <a:latin typeface="Arial" panose="020B0604020202020204" pitchFamily="34" charset="0"/>
                <a:cs typeface="Arial" panose="020B0604020202020204" pitchFamily="34" charset="0"/>
              </a:rPr>
              <a:t>Most Likely:$1000</a:t>
            </a:r>
            <a:endParaRPr lang="en-CA" sz="1400" dirty="0">
              <a:solidFill>
                <a:schemeClr val="dk1"/>
              </a:solidFill>
              <a:latin typeface="Arial" panose="020B0604020202020204" pitchFamily="34" charset="0"/>
              <a:cs typeface="Arial" panose="020B0604020202020204" pitchFamily="34" charset="0"/>
            </a:endParaRPr>
          </a:p>
        </p:txBody>
      </p:sp>
      <p:sp>
        <p:nvSpPr>
          <p:cNvPr id="24" name="Rectangle 23"/>
          <p:cNvSpPr/>
          <p:nvPr/>
        </p:nvSpPr>
        <p:spPr>
          <a:xfrm>
            <a:off x="3131841" y="1133128"/>
            <a:ext cx="1080119" cy="30174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r>
              <a:rPr lang="en-CA" sz="1400" dirty="0" smtClean="0">
                <a:solidFill>
                  <a:schemeClr val="dk1"/>
                </a:solidFill>
                <a:latin typeface="Arial" panose="020B0604020202020204" pitchFamily="34" charset="0"/>
                <a:cs typeface="Arial" panose="020B0604020202020204" pitchFamily="34" charset="0"/>
              </a:rPr>
              <a:t>High:$1110</a:t>
            </a:r>
            <a:endParaRPr lang="en-CA" sz="1400" dirty="0">
              <a:solidFill>
                <a:schemeClr val="dk1"/>
              </a:solidFill>
              <a:latin typeface="Arial" panose="020B0604020202020204" pitchFamily="34" charset="0"/>
              <a:cs typeface="Arial" panose="020B0604020202020204" pitchFamily="34" charset="0"/>
            </a:endParaRPr>
          </a:p>
        </p:txBody>
      </p:sp>
      <p:sp>
        <p:nvSpPr>
          <p:cNvPr id="30" name="Rectangle 29"/>
          <p:cNvSpPr/>
          <p:nvPr/>
        </p:nvSpPr>
        <p:spPr>
          <a:xfrm>
            <a:off x="251519" y="3507854"/>
            <a:ext cx="3888432" cy="79208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600" dirty="0" smtClean="0">
                <a:solidFill>
                  <a:srgbClr val="000000"/>
                </a:solidFill>
                <a:latin typeface="Arial" panose="020B0604020202020204" pitchFamily="34" charset="0"/>
                <a:cs typeface="Arial" panose="020B0604020202020204" pitchFamily="34" charset="0"/>
              </a:rPr>
              <a:t>Add cost uncertainty by adding Low, Most Likely, and High estimates with a statistical distribution</a:t>
            </a:r>
            <a:endParaRPr lang="en-CA" sz="1600" dirty="0">
              <a:solidFill>
                <a:srgbClr val="000000"/>
              </a:solidFill>
              <a:latin typeface="Arial" panose="020B0604020202020204" pitchFamily="34" charset="0"/>
              <a:cs typeface="Arial" panose="020B0604020202020204" pitchFamily="34" charset="0"/>
            </a:endParaRPr>
          </a:p>
        </p:txBody>
      </p:sp>
      <p:sp>
        <p:nvSpPr>
          <p:cNvPr id="34" name="Content Placeholder 2"/>
          <p:cNvSpPr txBox="1">
            <a:spLocks/>
          </p:cNvSpPr>
          <p:nvPr/>
        </p:nvSpPr>
        <p:spPr bwMode="auto">
          <a:xfrm>
            <a:off x="4781550" y="627534"/>
            <a:ext cx="4199929" cy="3960440"/>
          </a:xfrm>
          <a:prstGeom prst="rect">
            <a:avLst/>
          </a:prstGeom>
          <a:noFill/>
          <a:ln w="19050">
            <a:solidFill>
              <a:srgbClr val="4D4D4D"/>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dirty="0" smtClean="0"/>
              <a:t>Results</a:t>
            </a:r>
            <a:endParaRPr lang="en-CA" sz="2400" dirty="0"/>
          </a:p>
        </p:txBody>
      </p:sp>
      <p:sp>
        <p:nvSpPr>
          <p:cNvPr id="45" name="Rectangle 44"/>
          <p:cNvSpPr/>
          <p:nvPr/>
        </p:nvSpPr>
        <p:spPr>
          <a:xfrm>
            <a:off x="5033070" y="3877241"/>
            <a:ext cx="3888432" cy="566717"/>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600" dirty="0" smtClean="0">
                <a:solidFill>
                  <a:srgbClr val="000000"/>
                </a:solidFill>
                <a:latin typeface="Arial" panose="020B0604020202020204" pitchFamily="34" charset="0"/>
                <a:cs typeface="Arial" panose="020B0604020202020204" pitchFamily="34" charset="0"/>
              </a:rPr>
              <a:t>The result on a single cost item with different distributions</a:t>
            </a:r>
            <a:endParaRPr lang="en-CA" sz="1600" dirty="0">
              <a:solidFill>
                <a:srgbClr val="000000"/>
              </a:solidFill>
              <a:latin typeface="Arial" panose="020B0604020202020204" pitchFamily="34" charset="0"/>
              <a:cs typeface="Arial" panose="020B0604020202020204" pitchFamily="34" charset="0"/>
            </a:endParaRPr>
          </a:p>
        </p:txBody>
      </p:sp>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5282" y="1059582"/>
            <a:ext cx="2172404" cy="129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3111" y="2502907"/>
            <a:ext cx="2167716" cy="1292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7507323" y="1092745"/>
            <a:ext cx="1388417"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1600">
                <a:latin typeface="Arial" panose="020B0604020202020204" pitchFamily="34" charset="0"/>
                <a:cs typeface="Arial" panose="020B0604020202020204" pitchFamily="34" charset="0"/>
              </a:defRPr>
            </a:lvl1pPr>
          </a:lstStyle>
          <a:p>
            <a:r>
              <a:rPr lang="en-CA" dirty="0"/>
              <a:t>Triangular</a:t>
            </a:r>
          </a:p>
        </p:txBody>
      </p:sp>
      <p:sp>
        <p:nvSpPr>
          <p:cNvPr id="50" name="TextBox 49"/>
          <p:cNvSpPr txBox="1"/>
          <p:nvPr/>
        </p:nvSpPr>
        <p:spPr>
          <a:xfrm>
            <a:off x="7507324" y="2571750"/>
            <a:ext cx="1388417"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1600">
                <a:latin typeface="Arial" panose="020B0604020202020204" pitchFamily="34" charset="0"/>
                <a:cs typeface="Arial" panose="020B0604020202020204" pitchFamily="34" charset="0"/>
              </a:defRPr>
            </a:lvl1pPr>
          </a:lstStyle>
          <a:p>
            <a:r>
              <a:rPr lang="en-CA" dirty="0"/>
              <a:t>Lognormal</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582" y="1563638"/>
            <a:ext cx="2571552" cy="158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438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txBox="1">
            <a:spLocks/>
          </p:cNvSpPr>
          <p:nvPr/>
        </p:nvSpPr>
        <p:spPr bwMode="auto">
          <a:xfrm>
            <a:off x="4632275" y="620397"/>
            <a:ext cx="4199929" cy="3960440"/>
          </a:xfrm>
          <a:prstGeom prst="rect">
            <a:avLst/>
          </a:prstGeom>
          <a:noFill/>
          <a:ln w="19050">
            <a:solidFill>
              <a:srgbClr val="4D4D4D"/>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dirty="0" smtClean="0"/>
              <a:t>Results</a:t>
            </a:r>
            <a:endParaRPr lang="en-CA" sz="2400" dirty="0"/>
          </a:p>
        </p:txBody>
      </p:sp>
      <p:sp>
        <p:nvSpPr>
          <p:cNvPr id="19" name="Content Placeholder 2"/>
          <p:cNvSpPr txBox="1">
            <a:spLocks/>
          </p:cNvSpPr>
          <p:nvPr/>
        </p:nvSpPr>
        <p:spPr bwMode="auto">
          <a:xfrm>
            <a:off x="107504" y="620397"/>
            <a:ext cx="4248472" cy="3960440"/>
          </a:xfrm>
          <a:prstGeom prst="rect">
            <a:avLst/>
          </a:prstGeom>
          <a:noFill/>
          <a:ln w="19050">
            <a:solidFill>
              <a:srgbClr val="4D4D4D"/>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dirty="0" smtClean="0"/>
              <a:t>Inputs</a:t>
            </a:r>
            <a:endParaRPr lang="en-CA" sz="2400" dirty="0"/>
          </a:p>
        </p:txBody>
      </p:sp>
      <p:pic>
        <p:nvPicPr>
          <p:cNvPr id="205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727" y="2753715"/>
            <a:ext cx="2737260" cy="16326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3727" y="1091646"/>
            <a:ext cx="2694657" cy="16072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CA" dirty="0" smtClean="0"/>
              <a:t>Risk Events and Fixed Costs</a:t>
            </a:r>
            <a:endParaRPr lang="en-CA" dirty="0"/>
          </a:p>
        </p:txBody>
      </p:sp>
      <p:sp>
        <p:nvSpPr>
          <p:cNvPr id="30" name="Rectangle 29"/>
          <p:cNvSpPr/>
          <p:nvPr/>
        </p:nvSpPr>
        <p:spPr>
          <a:xfrm>
            <a:off x="287524" y="3646576"/>
            <a:ext cx="3888432" cy="79208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600" dirty="0" smtClean="0">
                <a:solidFill>
                  <a:srgbClr val="000000"/>
                </a:solidFill>
                <a:latin typeface="Arial" panose="020B0604020202020204" pitchFamily="34" charset="0"/>
                <a:cs typeface="Arial" panose="020B0604020202020204" pitchFamily="34" charset="0"/>
              </a:rPr>
              <a:t>Add risk events with Probability, Impact Type (fixed or relative), and Statistical Distribution (if required)</a:t>
            </a:r>
            <a:endParaRPr lang="en-CA" sz="1600" dirty="0">
              <a:solidFill>
                <a:srgbClr val="000000"/>
              </a:solidFill>
              <a:latin typeface="Arial" panose="020B0604020202020204" pitchFamily="34" charset="0"/>
              <a:cs typeface="Arial" panose="020B0604020202020204" pitchFamily="34" charset="0"/>
            </a:endParaRPr>
          </a:p>
        </p:txBody>
      </p:sp>
      <p:sp>
        <p:nvSpPr>
          <p:cNvPr id="31" name="TextBox 30"/>
          <p:cNvSpPr txBox="1"/>
          <p:nvPr/>
        </p:nvSpPr>
        <p:spPr>
          <a:xfrm>
            <a:off x="287524" y="1147752"/>
            <a:ext cx="1593751"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1600">
                <a:latin typeface="Arial" panose="020B0604020202020204" pitchFamily="34" charset="0"/>
                <a:cs typeface="Arial" panose="020B0604020202020204" pitchFamily="34" charset="0"/>
              </a:defRPr>
            </a:lvl1pPr>
          </a:lstStyle>
          <a:p>
            <a:r>
              <a:rPr lang="en-CA" dirty="0"/>
              <a:t>Single Impact</a:t>
            </a:r>
          </a:p>
        </p:txBody>
      </p:sp>
      <p:sp>
        <p:nvSpPr>
          <p:cNvPr id="50" name="TextBox 49"/>
          <p:cNvSpPr txBox="1"/>
          <p:nvPr/>
        </p:nvSpPr>
        <p:spPr>
          <a:xfrm>
            <a:off x="296689" y="2494425"/>
            <a:ext cx="1575420"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1600">
                <a:latin typeface="Arial" panose="020B0604020202020204" pitchFamily="34" charset="0"/>
                <a:cs typeface="Arial" panose="020B0604020202020204" pitchFamily="34" charset="0"/>
              </a:defRPr>
            </a:lvl1pPr>
          </a:lstStyle>
          <a:p>
            <a:r>
              <a:rPr lang="en-CA" dirty="0"/>
              <a:t>Ranged Impact </a:t>
            </a:r>
          </a:p>
        </p:txBody>
      </p:sp>
      <p:cxnSp>
        <p:nvCxnSpPr>
          <p:cNvPr id="37" name="Straight Arrow Connector 36"/>
          <p:cNvCxnSpPr/>
          <p:nvPr/>
        </p:nvCxnSpPr>
        <p:spPr>
          <a:xfrm>
            <a:off x="2722898" y="1321585"/>
            <a:ext cx="2353158"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722897" y="2844329"/>
            <a:ext cx="2243497"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15516" y="1620056"/>
            <a:ext cx="3852428" cy="584775"/>
          </a:xfrm>
          <a:prstGeom prst="rect">
            <a:avLst/>
          </a:prstGeom>
          <a:noFill/>
        </p:spPr>
        <p:txBody>
          <a:bodyPr wrap="square" rtlCol="0">
            <a:spAutoFit/>
          </a:bodyPr>
          <a:lstStyle/>
          <a:p>
            <a:r>
              <a:rPr lang="en-CA" sz="1600" dirty="0" smtClean="0">
                <a:latin typeface="Arial" panose="020B0604020202020204" pitchFamily="34" charset="0"/>
                <a:cs typeface="Arial" panose="020B0604020202020204" pitchFamily="34" charset="0"/>
              </a:rPr>
              <a:t>Fixed cost increase of $1,500</a:t>
            </a:r>
          </a:p>
          <a:p>
            <a:r>
              <a:rPr lang="en-CA" sz="1600" dirty="0" smtClean="0">
                <a:latin typeface="Arial" panose="020B0604020202020204" pitchFamily="34" charset="0"/>
                <a:cs typeface="Arial" panose="020B0604020202020204" pitchFamily="34" charset="0"/>
              </a:rPr>
              <a:t>Chance 35%</a:t>
            </a:r>
            <a:endParaRPr lang="en-CA" sz="1600" dirty="0">
              <a:latin typeface="Arial" panose="020B0604020202020204" pitchFamily="34" charset="0"/>
              <a:cs typeface="Arial" panose="020B0604020202020204" pitchFamily="34" charset="0"/>
            </a:endParaRPr>
          </a:p>
        </p:txBody>
      </p:sp>
      <p:sp>
        <p:nvSpPr>
          <p:cNvPr id="22" name="TextBox 21"/>
          <p:cNvSpPr txBox="1"/>
          <p:nvPr/>
        </p:nvSpPr>
        <p:spPr>
          <a:xfrm>
            <a:off x="274626" y="2844329"/>
            <a:ext cx="3852428" cy="830997"/>
          </a:xfrm>
          <a:prstGeom prst="rect">
            <a:avLst/>
          </a:prstGeom>
          <a:noFill/>
        </p:spPr>
        <p:txBody>
          <a:bodyPr wrap="square" rtlCol="0">
            <a:spAutoFit/>
          </a:bodyPr>
          <a:lstStyle/>
          <a:p>
            <a:r>
              <a:rPr lang="en-CA" sz="1600" dirty="0" smtClean="0">
                <a:latin typeface="Arial" panose="020B0604020202020204" pitchFamily="34" charset="0"/>
                <a:cs typeface="Arial" panose="020B0604020202020204" pitchFamily="34" charset="0"/>
              </a:rPr>
              <a:t>Fixed cost increase </a:t>
            </a:r>
          </a:p>
          <a:p>
            <a:r>
              <a:rPr lang="en-CA" sz="1600" dirty="0">
                <a:latin typeface="Arial" panose="020B0604020202020204" pitchFamily="34" charset="0"/>
                <a:cs typeface="Arial" panose="020B0604020202020204" pitchFamily="34" charset="0"/>
              </a:rPr>
              <a:t>between </a:t>
            </a:r>
            <a:r>
              <a:rPr lang="en-CA" sz="1600" dirty="0" smtClean="0">
                <a:latin typeface="Arial" panose="020B0604020202020204" pitchFamily="34" charset="0"/>
                <a:cs typeface="Arial" panose="020B0604020202020204" pitchFamily="34" charset="0"/>
              </a:rPr>
              <a:t>$1,200 and $1,900</a:t>
            </a:r>
          </a:p>
          <a:p>
            <a:r>
              <a:rPr lang="en-CA" sz="1600" dirty="0" smtClean="0">
                <a:latin typeface="Arial" panose="020B0604020202020204" pitchFamily="34" charset="0"/>
                <a:cs typeface="Arial" panose="020B0604020202020204" pitchFamily="34" charset="0"/>
              </a:rPr>
              <a:t>Chance 35%</a:t>
            </a:r>
            <a:endParaRPr lang="en-C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388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324528" cy="646331"/>
          </a:xfrm>
        </p:spPr>
        <p:txBody>
          <a:bodyPr/>
          <a:lstStyle/>
          <a:p>
            <a:r>
              <a:rPr lang="en-CA" dirty="0" smtClean="0"/>
              <a:t>Work Cost Calculation</a:t>
            </a:r>
            <a:endParaRPr lang="en-CA" dirty="0"/>
          </a:p>
        </p:txBody>
      </p:sp>
      <p:sp>
        <p:nvSpPr>
          <p:cNvPr id="30" name="Rectangle 29"/>
          <p:cNvSpPr/>
          <p:nvPr/>
        </p:nvSpPr>
        <p:spPr>
          <a:xfrm>
            <a:off x="4788024" y="915566"/>
            <a:ext cx="4104456" cy="396044"/>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This resource has a rate of $100/hr </a:t>
            </a:r>
            <a:endParaRPr lang="en-CA" sz="1400" dirty="0">
              <a:solidFill>
                <a:srgbClr val="000000"/>
              </a:solidFill>
              <a:latin typeface="Arial" panose="020B0604020202020204" pitchFamily="34" charset="0"/>
              <a:cs typeface="Arial" panose="020B0604020202020204" pitchFamily="34" charset="0"/>
            </a:endParaRPr>
          </a:p>
        </p:txBody>
      </p:sp>
      <p:sp>
        <p:nvSpPr>
          <p:cNvPr id="22" name="Rectangle 21"/>
          <p:cNvSpPr/>
          <p:nvPr/>
        </p:nvSpPr>
        <p:spPr>
          <a:xfrm>
            <a:off x="4788024" y="1779662"/>
            <a:ext cx="4104456" cy="396044"/>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The resource has been assigned to a 5 day task</a:t>
            </a:r>
            <a:endParaRPr lang="en-CA" sz="1400" dirty="0">
              <a:solidFill>
                <a:srgbClr val="000000"/>
              </a:solidFill>
              <a:latin typeface="Arial" panose="020B0604020202020204" pitchFamily="34" charset="0"/>
              <a:cs typeface="Arial" panose="020B0604020202020204" pitchFamily="34" charset="0"/>
            </a:endParaRPr>
          </a:p>
        </p:txBody>
      </p:sp>
      <p:sp>
        <p:nvSpPr>
          <p:cNvPr id="24" name="Rectangle 23"/>
          <p:cNvSpPr/>
          <p:nvPr/>
        </p:nvSpPr>
        <p:spPr>
          <a:xfrm>
            <a:off x="4788024" y="2415330"/>
            <a:ext cx="4104456" cy="581025"/>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The resource allocation of 100% generates 40 </a:t>
            </a:r>
            <a:r>
              <a:rPr lang="en-CA" sz="1400" dirty="0" err="1" smtClean="0">
                <a:solidFill>
                  <a:srgbClr val="000000"/>
                </a:solidFill>
                <a:latin typeface="Arial" panose="020B0604020202020204" pitchFamily="34" charset="0"/>
                <a:cs typeface="Arial" panose="020B0604020202020204" pitchFamily="34" charset="0"/>
              </a:rPr>
              <a:t>hrs</a:t>
            </a:r>
            <a:r>
              <a:rPr lang="en-CA" sz="1400" dirty="0" smtClean="0">
                <a:solidFill>
                  <a:srgbClr val="000000"/>
                </a:solidFill>
                <a:latin typeface="Arial" panose="020B0604020202020204" pitchFamily="34" charset="0"/>
                <a:cs typeface="Arial" panose="020B0604020202020204" pitchFamily="34" charset="0"/>
              </a:rPr>
              <a:t> of work</a:t>
            </a:r>
            <a:endParaRPr lang="en-CA" sz="1400" dirty="0">
              <a:solidFill>
                <a:srgbClr val="000000"/>
              </a:solidFill>
              <a:latin typeface="Arial" panose="020B0604020202020204" pitchFamily="34" charset="0"/>
              <a:cs typeface="Arial" panose="020B0604020202020204" pitchFamily="34" charset="0"/>
            </a:endParaRPr>
          </a:p>
        </p:txBody>
      </p:sp>
      <p:sp>
        <p:nvSpPr>
          <p:cNvPr id="26" name="Rectangle 25"/>
          <p:cNvSpPr/>
          <p:nvPr/>
        </p:nvSpPr>
        <p:spPr>
          <a:xfrm>
            <a:off x="4788024" y="3185914"/>
            <a:ext cx="4104456" cy="694727"/>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The cost of the resource  = (Hours Work x Rate)</a:t>
            </a:r>
          </a:p>
          <a:p>
            <a:r>
              <a:rPr lang="en-CA" sz="1400" dirty="0" smtClean="0">
                <a:solidFill>
                  <a:srgbClr val="000000"/>
                </a:solidFill>
                <a:latin typeface="Arial" panose="020B0604020202020204" pitchFamily="34" charset="0"/>
                <a:cs typeface="Arial" panose="020B0604020202020204" pitchFamily="34" charset="0"/>
              </a:rPr>
              <a:t>40 hours x $100/hr = $4000</a:t>
            </a:r>
            <a:endParaRPr lang="en-CA" sz="1400" dirty="0">
              <a:solidFill>
                <a:srgbClr val="000000"/>
              </a:solidFill>
              <a:latin typeface="Arial" panose="020B0604020202020204" pitchFamily="34" charset="0"/>
              <a:cs typeface="Arial" panose="020B0604020202020204" pitchFamily="34" charset="0"/>
            </a:endParaRPr>
          </a:p>
        </p:txBody>
      </p:sp>
      <p:sp>
        <p:nvSpPr>
          <p:cNvPr id="27" name="Rectangle 26"/>
          <p:cNvSpPr/>
          <p:nvPr/>
        </p:nvSpPr>
        <p:spPr>
          <a:xfrm>
            <a:off x="251520" y="4068142"/>
            <a:ext cx="8640960" cy="4362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CA" sz="1600" dirty="0">
                <a:latin typeface="Arial" panose="020B0604020202020204" pitchFamily="34" charset="0"/>
                <a:cs typeface="Arial" panose="020B0604020202020204" pitchFamily="34" charset="0"/>
              </a:rPr>
              <a:t>Work rate based resources are time dependent!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861095"/>
            <a:ext cx="3686175" cy="514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828800"/>
            <a:ext cx="4286250" cy="495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19" y="3280865"/>
            <a:ext cx="2333625" cy="5048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165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ontent Placeholder 2"/>
          <p:cNvSpPr txBox="1">
            <a:spLocks/>
          </p:cNvSpPr>
          <p:nvPr/>
        </p:nvSpPr>
        <p:spPr bwMode="auto">
          <a:xfrm>
            <a:off x="5580112" y="627534"/>
            <a:ext cx="3312368" cy="3888432"/>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Results</a:t>
            </a:r>
            <a:endParaRPr lang="en-CA" sz="2400" u="sng" dirty="0"/>
          </a:p>
        </p:txBody>
      </p:sp>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2630" y="1127150"/>
            <a:ext cx="2304256" cy="13744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6" name="Content Placeholder 2"/>
          <p:cNvSpPr txBox="1">
            <a:spLocks/>
          </p:cNvSpPr>
          <p:nvPr/>
        </p:nvSpPr>
        <p:spPr bwMode="auto">
          <a:xfrm>
            <a:off x="19260" y="626765"/>
            <a:ext cx="4355976" cy="4176464"/>
          </a:xfrm>
          <a:prstGeom prst="rect">
            <a:avLst/>
          </a:prstGeom>
          <a:noFill/>
          <a:ln w="19050">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CA" sz="2400" u="sng" dirty="0"/>
          </a:p>
        </p:txBody>
      </p:sp>
      <p:sp>
        <p:nvSpPr>
          <p:cNvPr id="2" name="Title 1"/>
          <p:cNvSpPr>
            <a:spLocks noGrp="1"/>
          </p:cNvSpPr>
          <p:nvPr>
            <p:ph type="title"/>
          </p:nvPr>
        </p:nvSpPr>
        <p:spPr>
          <a:xfrm>
            <a:off x="0" y="1"/>
            <a:ext cx="9324528" cy="646331"/>
          </a:xfrm>
        </p:spPr>
        <p:txBody>
          <a:bodyPr/>
          <a:lstStyle/>
          <a:p>
            <a:r>
              <a:rPr lang="en-CA" dirty="0" smtClean="0"/>
              <a:t>Time Dependent Resource Costs</a:t>
            </a:r>
            <a:endParaRPr lang="en-CA" dirty="0"/>
          </a:p>
        </p:txBody>
      </p:sp>
      <p:sp>
        <p:nvSpPr>
          <p:cNvPr id="37" name="Content Placeholder 2"/>
          <p:cNvSpPr txBox="1">
            <a:spLocks/>
          </p:cNvSpPr>
          <p:nvPr/>
        </p:nvSpPr>
        <p:spPr bwMode="auto">
          <a:xfrm>
            <a:off x="72008" y="626765"/>
            <a:ext cx="4860032" cy="388920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Inputs</a:t>
            </a:r>
            <a:endParaRPr lang="en-CA" sz="2400" u="sng" dirty="0"/>
          </a:p>
        </p:txBody>
      </p:sp>
      <p:sp>
        <p:nvSpPr>
          <p:cNvPr id="44" name="TextBox 43"/>
          <p:cNvSpPr txBox="1"/>
          <p:nvPr/>
        </p:nvSpPr>
        <p:spPr>
          <a:xfrm>
            <a:off x="265558" y="2705844"/>
            <a:ext cx="2236465"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600">
                <a:latin typeface="Arial" panose="020B0604020202020204" pitchFamily="34" charset="0"/>
                <a:cs typeface="Arial" panose="020B0604020202020204" pitchFamily="34" charset="0"/>
              </a:defRPr>
            </a:lvl1pPr>
          </a:lstStyle>
          <a:p>
            <a:r>
              <a:rPr lang="en-CA" dirty="0"/>
              <a:t>Schedule </a:t>
            </a:r>
            <a:r>
              <a:rPr lang="en-CA" dirty="0" smtClean="0"/>
              <a:t>Risk Event</a:t>
            </a:r>
            <a:endParaRPr lang="en-CA" dirty="0"/>
          </a:p>
        </p:txBody>
      </p:sp>
      <p:sp>
        <p:nvSpPr>
          <p:cNvPr id="45" name="TextBox 44"/>
          <p:cNvSpPr txBox="1"/>
          <p:nvPr/>
        </p:nvSpPr>
        <p:spPr>
          <a:xfrm>
            <a:off x="265559" y="1185580"/>
            <a:ext cx="2386397"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600">
                <a:latin typeface="Arial" panose="020B0604020202020204" pitchFamily="34" charset="0"/>
                <a:cs typeface="Arial" panose="020B0604020202020204" pitchFamily="34" charset="0"/>
              </a:defRPr>
            </a:lvl1pPr>
          </a:lstStyle>
          <a:p>
            <a:r>
              <a:rPr lang="en-CA" dirty="0"/>
              <a:t>Schedule Uncertainty</a:t>
            </a:r>
          </a:p>
        </p:txBody>
      </p:sp>
      <p:cxnSp>
        <p:nvCxnSpPr>
          <p:cNvPr id="48" name="Straight Arrow Connector 47"/>
          <p:cNvCxnSpPr/>
          <p:nvPr/>
        </p:nvCxnSpPr>
        <p:spPr>
          <a:xfrm>
            <a:off x="4618641" y="1863523"/>
            <a:ext cx="1465527"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4833658" y="3359943"/>
            <a:ext cx="1250510"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192" y="2758563"/>
            <a:ext cx="2292797" cy="136758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559" y="1707654"/>
            <a:ext cx="4162425" cy="5048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559" y="3169443"/>
            <a:ext cx="447675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083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ontent Placeholder 2"/>
          <p:cNvSpPr txBox="1">
            <a:spLocks/>
          </p:cNvSpPr>
          <p:nvPr/>
        </p:nvSpPr>
        <p:spPr bwMode="auto">
          <a:xfrm>
            <a:off x="5292080" y="627534"/>
            <a:ext cx="3700772" cy="338437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Results</a:t>
            </a:r>
            <a:endParaRPr lang="en-CA" sz="2400" u="sng" dirty="0"/>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0852" y="1326700"/>
            <a:ext cx="3203227" cy="19106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0" y="1"/>
            <a:ext cx="9324528" cy="646331"/>
          </a:xfrm>
        </p:spPr>
        <p:txBody>
          <a:bodyPr/>
          <a:lstStyle/>
          <a:p>
            <a:r>
              <a:rPr lang="en-CA" dirty="0" smtClean="0"/>
              <a:t>Rate Risks</a:t>
            </a:r>
            <a:endParaRPr lang="en-CA" dirty="0"/>
          </a:p>
        </p:txBody>
      </p:sp>
      <p:sp>
        <p:nvSpPr>
          <p:cNvPr id="37" name="Content Placeholder 2"/>
          <p:cNvSpPr txBox="1">
            <a:spLocks/>
          </p:cNvSpPr>
          <p:nvPr/>
        </p:nvSpPr>
        <p:spPr bwMode="auto">
          <a:xfrm>
            <a:off x="251520" y="626765"/>
            <a:ext cx="4896544" cy="3385145"/>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Input</a:t>
            </a:r>
          </a:p>
          <a:p>
            <a:pPr marL="0" indent="0">
              <a:buNone/>
            </a:pPr>
            <a:r>
              <a:rPr lang="en-CA" sz="2400" u="sng" dirty="0"/>
              <a:t/>
            </a:r>
            <a:br>
              <a:rPr lang="en-CA" sz="2400" u="sng" dirty="0"/>
            </a:br>
            <a:r>
              <a:rPr lang="en-CA" sz="2400" u="sng" dirty="0" smtClean="0"/>
              <a:t/>
            </a:r>
            <a:br>
              <a:rPr lang="en-CA" sz="2400" u="sng" dirty="0" smtClean="0"/>
            </a:br>
            <a:r>
              <a:rPr lang="en-CA" sz="2400" u="sng" dirty="0" smtClean="0"/>
              <a:t/>
            </a:r>
            <a:br>
              <a:rPr lang="en-CA" sz="2400" u="sng" dirty="0" smtClean="0"/>
            </a:br>
            <a:r>
              <a:rPr lang="en-CA" sz="2400" u="sng" dirty="0" smtClean="0"/>
              <a:t/>
            </a:r>
            <a:br>
              <a:rPr lang="en-CA" sz="2400" u="sng" dirty="0" smtClean="0"/>
            </a:br>
            <a:r>
              <a:rPr lang="en-CA" sz="2400" u="sng" dirty="0" smtClean="0"/>
              <a:t/>
            </a:r>
            <a:br>
              <a:rPr lang="en-CA" sz="2400" u="sng" dirty="0" smtClean="0"/>
            </a:br>
            <a:endParaRPr lang="en-CA" sz="2400" u="sng" dirty="0"/>
          </a:p>
        </p:txBody>
      </p:sp>
      <p:sp>
        <p:nvSpPr>
          <p:cNvPr id="45" name="TextBox 44"/>
          <p:cNvSpPr txBox="1"/>
          <p:nvPr/>
        </p:nvSpPr>
        <p:spPr>
          <a:xfrm>
            <a:off x="375965" y="1185580"/>
            <a:ext cx="4671176" cy="33855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600">
                <a:latin typeface="Arial" panose="020B0604020202020204" pitchFamily="34" charset="0"/>
                <a:cs typeface="Arial" panose="020B0604020202020204" pitchFamily="34" charset="0"/>
              </a:defRPr>
            </a:lvl1pPr>
          </a:lstStyle>
          <a:p>
            <a:r>
              <a:rPr lang="en-CA" dirty="0"/>
              <a:t>Rate increase risk (work type resource only) </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416" y="2095918"/>
            <a:ext cx="4657725" cy="400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8517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324528" cy="646331"/>
          </a:xfrm>
        </p:spPr>
        <p:txBody>
          <a:bodyPr/>
          <a:lstStyle/>
          <a:p>
            <a:r>
              <a:rPr lang="en-CA" dirty="0" smtClean="0"/>
              <a:t>Material Costs Calculation</a:t>
            </a:r>
            <a:endParaRPr lang="en-CA" dirty="0"/>
          </a:p>
        </p:txBody>
      </p:sp>
      <p:sp>
        <p:nvSpPr>
          <p:cNvPr id="30" name="Rectangle 29"/>
          <p:cNvSpPr/>
          <p:nvPr/>
        </p:nvSpPr>
        <p:spPr>
          <a:xfrm>
            <a:off x="5292079" y="771550"/>
            <a:ext cx="3338661" cy="558062"/>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This material resource has a rate of $750</a:t>
            </a:r>
            <a:endParaRPr lang="en-CA" sz="1400" dirty="0">
              <a:solidFill>
                <a:srgbClr val="000000"/>
              </a:solidFill>
              <a:latin typeface="Arial" panose="020B0604020202020204" pitchFamily="34" charset="0"/>
              <a:cs typeface="Arial" panose="020B0604020202020204" pitchFamily="34" charset="0"/>
            </a:endParaRPr>
          </a:p>
        </p:txBody>
      </p:sp>
      <p:sp>
        <p:nvSpPr>
          <p:cNvPr id="22" name="Rectangle 21"/>
          <p:cNvSpPr/>
          <p:nvPr/>
        </p:nvSpPr>
        <p:spPr>
          <a:xfrm>
            <a:off x="5292079" y="1620441"/>
            <a:ext cx="3338661" cy="544810"/>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The material resource does not generate Work hrs</a:t>
            </a:r>
            <a:endParaRPr lang="en-CA" sz="1400" dirty="0">
              <a:solidFill>
                <a:srgbClr val="000000"/>
              </a:solidFill>
              <a:latin typeface="Arial" panose="020B0604020202020204" pitchFamily="34" charset="0"/>
              <a:cs typeface="Arial" panose="020B0604020202020204" pitchFamily="34" charset="0"/>
            </a:endParaRPr>
          </a:p>
        </p:txBody>
      </p:sp>
      <p:sp>
        <p:nvSpPr>
          <p:cNvPr id="24" name="Rectangle 23"/>
          <p:cNvSpPr/>
          <p:nvPr/>
        </p:nvSpPr>
        <p:spPr>
          <a:xfrm>
            <a:off x="5292450" y="2353245"/>
            <a:ext cx="3239989" cy="581025"/>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Materials costs are calculated using Units, e.g. 1.5 tons</a:t>
            </a:r>
            <a:endParaRPr lang="en-CA" sz="1400" dirty="0">
              <a:solidFill>
                <a:srgbClr val="000000"/>
              </a:solidFill>
              <a:latin typeface="Arial" panose="020B0604020202020204" pitchFamily="34" charset="0"/>
              <a:cs typeface="Arial" panose="020B0604020202020204" pitchFamily="34" charset="0"/>
            </a:endParaRPr>
          </a:p>
        </p:txBody>
      </p:sp>
      <p:sp>
        <p:nvSpPr>
          <p:cNvPr id="26" name="Rectangle 25"/>
          <p:cNvSpPr/>
          <p:nvPr/>
        </p:nvSpPr>
        <p:spPr>
          <a:xfrm>
            <a:off x="5292449" y="3118867"/>
            <a:ext cx="3239989" cy="841225"/>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anchor="t"/>
          <a:lstStyle/>
          <a:p>
            <a:r>
              <a:rPr lang="en-CA" sz="1400" dirty="0" smtClean="0">
                <a:solidFill>
                  <a:srgbClr val="000000"/>
                </a:solidFill>
                <a:latin typeface="Arial" panose="020B0604020202020204" pitchFamily="34" charset="0"/>
                <a:cs typeface="Arial" panose="020B0604020202020204" pitchFamily="34" charset="0"/>
              </a:rPr>
              <a:t>The cost of the resource  = </a:t>
            </a:r>
          </a:p>
          <a:p>
            <a:r>
              <a:rPr lang="en-CA" sz="1400" dirty="0" smtClean="0">
                <a:solidFill>
                  <a:srgbClr val="000000"/>
                </a:solidFill>
                <a:latin typeface="Arial" panose="020B0604020202020204" pitchFamily="34" charset="0"/>
                <a:cs typeface="Arial" panose="020B0604020202020204" pitchFamily="34" charset="0"/>
              </a:rPr>
              <a:t>Units allocated x Rate1.5 tons x $750  = $1,125</a:t>
            </a:r>
            <a:endParaRPr lang="en-CA" sz="1400" dirty="0">
              <a:solidFill>
                <a:srgbClr val="000000"/>
              </a:solidFill>
              <a:latin typeface="Arial" panose="020B0604020202020204" pitchFamily="34" charset="0"/>
              <a:cs typeface="Arial" panose="020B0604020202020204" pitchFamily="34" charset="0"/>
            </a:endParaRPr>
          </a:p>
        </p:txBody>
      </p:sp>
      <p:sp>
        <p:nvSpPr>
          <p:cNvPr id="12" name="Rectangle 11"/>
          <p:cNvSpPr/>
          <p:nvPr/>
        </p:nvSpPr>
        <p:spPr>
          <a:xfrm>
            <a:off x="301772" y="4185220"/>
            <a:ext cx="8230665" cy="43284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r>
              <a:rPr lang="en-CA" sz="1600" dirty="0">
                <a:latin typeface="Arial" panose="020B0604020202020204" pitchFamily="34" charset="0"/>
                <a:cs typeface="Arial" panose="020B0604020202020204" pitchFamily="34" charset="0"/>
              </a:rPr>
              <a:t>Material resource costs are not time dependent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773" y="923671"/>
            <a:ext cx="3790950" cy="495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73" y="1679476"/>
            <a:ext cx="4848225" cy="4857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773" y="3291830"/>
            <a:ext cx="1790700" cy="495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2461765"/>
            <a:ext cx="40386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4024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ontent Placeholder 2"/>
          <p:cNvSpPr txBox="1">
            <a:spLocks/>
          </p:cNvSpPr>
          <p:nvPr/>
        </p:nvSpPr>
        <p:spPr bwMode="auto">
          <a:xfrm>
            <a:off x="5004048" y="844327"/>
            <a:ext cx="3719178" cy="324036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Results</a:t>
            </a:r>
            <a:endParaRPr lang="en-CA" sz="2400" u="sng" dirty="0"/>
          </a:p>
        </p:txBody>
      </p:sp>
      <p:sp>
        <p:nvSpPr>
          <p:cNvPr id="2" name="Title 1"/>
          <p:cNvSpPr>
            <a:spLocks noGrp="1"/>
          </p:cNvSpPr>
          <p:nvPr>
            <p:ph type="title"/>
          </p:nvPr>
        </p:nvSpPr>
        <p:spPr>
          <a:xfrm>
            <a:off x="0" y="1"/>
            <a:ext cx="9324528" cy="646331"/>
          </a:xfrm>
        </p:spPr>
        <p:txBody>
          <a:bodyPr/>
          <a:lstStyle/>
          <a:p>
            <a:r>
              <a:rPr lang="en-CA" dirty="0" smtClean="0"/>
              <a:t>Material Risks</a:t>
            </a:r>
            <a:endParaRPr lang="en-CA" dirty="0"/>
          </a:p>
        </p:txBody>
      </p:sp>
      <p:sp>
        <p:nvSpPr>
          <p:cNvPr id="37" name="Content Placeholder 2"/>
          <p:cNvSpPr txBox="1">
            <a:spLocks/>
          </p:cNvSpPr>
          <p:nvPr/>
        </p:nvSpPr>
        <p:spPr bwMode="auto">
          <a:xfrm>
            <a:off x="467543" y="843558"/>
            <a:ext cx="4392489" cy="3241129"/>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sz="1800"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400" u="sng" dirty="0" smtClean="0"/>
              <a:t>Input</a:t>
            </a:r>
          </a:p>
          <a:p>
            <a:pPr marL="0" indent="0">
              <a:buNone/>
            </a:pPr>
            <a:r>
              <a:rPr lang="en-CA" sz="2400" u="sng" dirty="0"/>
              <a:t/>
            </a:r>
            <a:br>
              <a:rPr lang="en-CA" sz="2400" u="sng" dirty="0"/>
            </a:br>
            <a:r>
              <a:rPr lang="en-CA" sz="2400" u="sng" dirty="0" smtClean="0"/>
              <a:t/>
            </a:r>
            <a:br>
              <a:rPr lang="en-CA" sz="2400" u="sng" dirty="0" smtClean="0"/>
            </a:br>
            <a:r>
              <a:rPr lang="en-CA" sz="2400" u="sng" dirty="0" smtClean="0"/>
              <a:t/>
            </a:r>
            <a:br>
              <a:rPr lang="en-CA" sz="2400" u="sng" dirty="0" smtClean="0"/>
            </a:br>
            <a:r>
              <a:rPr lang="en-CA" sz="2400" u="sng" dirty="0" smtClean="0"/>
              <a:t/>
            </a:r>
            <a:br>
              <a:rPr lang="en-CA" sz="2400" u="sng" dirty="0" smtClean="0"/>
            </a:br>
            <a:r>
              <a:rPr lang="en-CA" sz="2400" u="sng" dirty="0" smtClean="0"/>
              <a:t/>
            </a:r>
            <a:br>
              <a:rPr lang="en-CA" sz="2400" u="sng" dirty="0" smtClean="0"/>
            </a:br>
            <a:endParaRPr lang="en-CA" sz="2400" u="sng"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37" y="1564827"/>
            <a:ext cx="3743325" cy="5048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7272" y="1635646"/>
            <a:ext cx="3386807" cy="20201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37" y="2411735"/>
            <a:ext cx="4152900" cy="400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0839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9552" y="843558"/>
            <a:ext cx="8352928" cy="1477328"/>
          </a:xfrm>
          <a:prstGeom prst="rect">
            <a:avLst/>
          </a:prstGeom>
          <a:noFill/>
        </p:spPr>
        <p:txBody>
          <a:bodyPr wrap="square" rtlCol="0">
            <a:spAutoFit/>
          </a:bodyPr>
          <a:lstStyle/>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White Papers and Articles: </a:t>
            </a:r>
            <a:r>
              <a:rPr lang="en-CA" sz="1800" dirty="0" smtClean="0">
                <a:latin typeface="Arial" panose="020B0604020202020204" pitchFamily="34" charset="0"/>
                <a:ea typeface="Tahoma" panose="020B0604030504040204" pitchFamily="34" charset="0"/>
                <a:cs typeface="Arial" panose="020B0604020202020204" pitchFamily="34" charset="0"/>
                <a:hlinkClick r:id="rId3"/>
              </a:rPr>
              <a:t>http</a:t>
            </a:r>
            <a:r>
              <a:rPr lang="en-CA" sz="1800" dirty="0">
                <a:latin typeface="Arial" panose="020B0604020202020204" pitchFamily="34" charset="0"/>
                <a:ea typeface="Tahoma" panose="020B0604030504040204" pitchFamily="34" charset="0"/>
                <a:cs typeface="Arial" panose="020B0604020202020204" pitchFamily="34" charset="0"/>
                <a:hlinkClick r:id="rId3"/>
              </a:rPr>
              <a:t>://intaver.com/technology/articles-and-white-papers/</a:t>
            </a:r>
            <a:endParaRPr lang="en-CA" sz="1800" dirty="0">
              <a:latin typeface="Arial" panose="020B0604020202020204" pitchFamily="34" charset="0"/>
              <a:ea typeface="Tahoma" panose="020B0604030504040204" pitchFamily="34" charset="0"/>
              <a:cs typeface="Arial" panose="020B0604020202020204" pitchFamily="34" charset="0"/>
            </a:endParaRPr>
          </a:p>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Online Tutorials</a:t>
            </a:r>
            <a:r>
              <a:rPr lang="en-CA" sz="1800" dirty="0" smtClean="0">
                <a:latin typeface="Arial" panose="020B0604020202020204" pitchFamily="34" charset="0"/>
                <a:ea typeface="Tahoma" panose="020B0604030504040204" pitchFamily="34" charset="0"/>
                <a:cs typeface="Arial" panose="020B0604020202020204" pitchFamily="34" charset="0"/>
                <a:hlinkClick r:id="rId4"/>
              </a:rPr>
              <a:t>: </a:t>
            </a:r>
            <a:r>
              <a:rPr lang="en-CA" sz="1800" dirty="0">
                <a:latin typeface="Arial" panose="020B0604020202020204" pitchFamily="34" charset="0"/>
                <a:ea typeface="Tahoma" panose="020B0604030504040204" pitchFamily="34" charset="0"/>
                <a:cs typeface="Arial" panose="020B0604020202020204" pitchFamily="34" charset="0"/>
                <a:hlinkClick r:id="rId4"/>
              </a:rPr>
              <a:t>http://intaver.com/RiskyProjectTutorial</a:t>
            </a:r>
            <a:endParaRPr lang="en-CA" sz="1800" dirty="0" smtClean="0">
              <a:latin typeface="Arial" panose="020B0604020202020204" pitchFamily="34" charset="0"/>
              <a:ea typeface="Tahoma" panose="020B0604030504040204" pitchFamily="34" charset="0"/>
              <a:cs typeface="Arial" panose="020B0604020202020204" pitchFamily="34" charset="0"/>
            </a:endParaRPr>
          </a:p>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Risk and Decision Analysis Books: </a:t>
            </a:r>
            <a:r>
              <a:rPr lang="en-CA" sz="1800" dirty="0" smtClean="0">
                <a:latin typeface="Arial" panose="020B0604020202020204" pitchFamily="34" charset="0"/>
                <a:ea typeface="Tahoma" panose="020B0604030504040204" pitchFamily="34" charset="0"/>
                <a:cs typeface="Arial" panose="020B0604020202020204" pitchFamily="34" charset="0"/>
                <a:hlinkClick r:id="rId5"/>
              </a:rPr>
              <a:t>http://www.projectdecisions.org</a:t>
            </a:r>
            <a:endParaRPr lang="en-CA" sz="1800" dirty="0" smtClean="0">
              <a:latin typeface="Arial" panose="020B0604020202020204" pitchFamily="34" charset="0"/>
              <a:ea typeface="Tahoma" panose="020B0604030504040204" pitchFamily="34" charset="0"/>
              <a:cs typeface="Arial" panose="020B0604020202020204" pitchFamily="34" charset="0"/>
            </a:endParaRPr>
          </a:p>
          <a:p>
            <a:endParaRPr lang="en-CA" sz="1800" dirty="0">
              <a:latin typeface="Tahoma" panose="020B0604030504040204" pitchFamily="34" charset="0"/>
              <a:ea typeface="Tahoma" panose="020B0604030504040204" pitchFamily="34" charset="0"/>
              <a:cs typeface="Tahoma" panose="020B0604030504040204" pitchFamily="34" charset="0"/>
            </a:endParaRPr>
          </a:p>
        </p:txBody>
      </p:sp>
      <p:sp>
        <p:nvSpPr>
          <p:cNvPr id="7" name="Title 1"/>
          <p:cNvSpPr txBox="1">
            <a:spLocks/>
          </p:cNvSpPr>
          <p:nvPr/>
        </p:nvSpPr>
        <p:spPr>
          <a:xfrm>
            <a:off x="467544" y="2538212"/>
            <a:ext cx="7554764" cy="857250"/>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libri" pitchFamily="34" charset="0"/>
              </a:defRPr>
            </a:lvl2pPr>
            <a:lvl3pPr algn="l" rtl="0" eaLnBrk="0" fontAlgn="base" hangingPunct="0">
              <a:spcBef>
                <a:spcPct val="0"/>
              </a:spcBef>
              <a:spcAft>
                <a:spcPct val="0"/>
              </a:spcAft>
              <a:defRPr sz="4600">
                <a:solidFill>
                  <a:schemeClr val="tx2"/>
                </a:solidFill>
                <a:latin typeface="Calibri" pitchFamily="34" charset="0"/>
              </a:defRPr>
            </a:lvl3pPr>
            <a:lvl4pPr algn="l" rtl="0" eaLnBrk="0" fontAlgn="base" hangingPunct="0">
              <a:spcBef>
                <a:spcPct val="0"/>
              </a:spcBef>
              <a:spcAft>
                <a:spcPct val="0"/>
              </a:spcAft>
              <a:defRPr sz="4600">
                <a:solidFill>
                  <a:schemeClr val="tx2"/>
                </a:solidFill>
                <a:latin typeface="Calibri" pitchFamily="34" charset="0"/>
              </a:defRPr>
            </a:lvl4pPr>
            <a:lvl5pPr algn="l" rtl="0" eaLnBrk="0" fontAlgn="base" hangingPunct="0">
              <a:spcBef>
                <a:spcPct val="0"/>
              </a:spcBef>
              <a:spcAft>
                <a:spcPct val="0"/>
              </a:spcAft>
              <a:defRPr sz="4600">
                <a:solidFill>
                  <a:schemeClr val="tx2"/>
                </a:solidFill>
                <a:latin typeface="Calibri" pitchFamily="34" charset="0"/>
              </a:defRPr>
            </a:lvl5pPr>
            <a:lvl6pPr marL="457200" algn="l" rtl="0" fontAlgn="base">
              <a:spcBef>
                <a:spcPct val="0"/>
              </a:spcBef>
              <a:spcAft>
                <a:spcPct val="0"/>
              </a:spcAft>
              <a:defRPr sz="4600">
                <a:solidFill>
                  <a:schemeClr val="tx2"/>
                </a:solidFill>
                <a:latin typeface="Calibri" pitchFamily="34" charset="0"/>
              </a:defRPr>
            </a:lvl6pPr>
            <a:lvl7pPr marL="914400" algn="l" rtl="0" fontAlgn="base">
              <a:spcBef>
                <a:spcPct val="0"/>
              </a:spcBef>
              <a:spcAft>
                <a:spcPct val="0"/>
              </a:spcAft>
              <a:defRPr sz="4600">
                <a:solidFill>
                  <a:schemeClr val="tx2"/>
                </a:solidFill>
                <a:latin typeface="Calibri" pitchFamily="34" charset="0"/>
              </a:defRPr>
            </a:lvl7pPr>
            <a:lvl8pPr marL="1371600" algn="l" rtl="0" fontAlgn="base">
              <a:spcBef>
                <a:spcPct val="0"/>
              </a:spcBef>
              <a:spcAft>
                <a:spcPct val="0"/>
              </a:spcAft>
              <a:defRPr sz="4600">
                <a:solidFill>
                  <a:schemeClr val="tx2"/>
                </a:solidFill>
                <a:latin typeface="Calibri" pitchFamily="34" charset="0"/>
              </a:defRPr>
            </a:lvl8pPr>
            <a:lvl9pPr marL="1828800" algn="l" rtl="0" fontAlgn="base">
              <a:spcBef>
                <a:spcPct val="0"/>
              </a:spcBef>
              <a:spcAft>
                <a:spcPct val="0"/>
              </a:spcAft>
              <a:defRPr sz="4600">
                <a:solidFill>
                  <a:schemeClr val="tx2"/>
                </a:solidFill>
                <a:latin typeface="Calibri" pitchFamily="34" charset="0"/>
              </a:defRPr>
            </a:lvl9pPr>
          </a:lstStyle>
          <a:p>
            <a:r>
              <a:rPr lang="en-CA" sz="2400" dirty="0" smtClean="0">
                <a:latin typeface="Tahoma" panose="020B0604030504040204" pitchFamily="34" charset="0"/>
                <a:ea typeface="Tahoma" panose="020B0604030504040204" pitchFamily="34" charset="0"/>
                <a:cs typeface="Tahoma" panose="020B0604030504040204" pitchFamily="34" charset="0"/>
              </a:rPr>
              <a:t>Contact Details</a:t>
            </a:r>
            <a:endParaRPr lang="en-CA" sz="24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467544" y="3389174"/>
            <a:ext cx="7056784" cy="1754326"/>
          </a:xfrm>
          <a:prstGeom prst="rect">
            <a:avLst/>
          </a:prstGeom>
          <a:noFill/>
        </p:spPr>
        <p:txBody>
          <a:bodyPr wrap="square" rtlCol="0">
            <a:spAutoFit/>
          </a:bodyPr>
          <a:lstStyle/>
          <a:p>
            <a:r>
              <a:rPr lang="en-CA" sz="1800" dirty="0" smtClean="0">
                <a:latin typeface="Arial" panose="020B0604020202020204" pitchFamily="34" charset="0"/>
                <a:ea typeface="Tahoma" panose="020B0604030504040204" pitchFamily="34" charset="0"/>
                <a:cs typeface="Arial" panose="020B0604020202020204" pitchFamily="34" charset="0"/>
              </a:rPr>
              <a:t>Michael </a:t>
            </a:r>
            <a:r>
              <a:rPr lang="en-CA" sz="1800" dirty="0" err="1" smtClean="0">
                <a:latin typeface="Arial" panose="020B0604020202020204" pitchFamily="34" charset="0"/>
                <a:ea typeface="Tahoma" panose="020B0604030504040204" pitchFamily="34" charset="0"/>
                <a:cs typeface="Arial" panose="020B0604020202020204" pitchFamily="34" charset="0"/>
              </a:rPr>
              <a:t>Trumper</a:t>
            </a:r>
            <a:endParaRPr lang="en-CA" sz="1800" dirty="0" smtClean="0">
              <a:latin typeface="Arial" panose="020B0604020202020204" pitchFamily="34" charset="0"/>
              <a:ea typeface="Tahoma" panose="020B0604030504040204" pitchFamily="34" charset="0"/>
              <a:cs typeface="Arial" panose="020B0604020202020204" pitchFamily="34" charset="0"/>
            </a:endParaRPr>
          </a:p>
          <a:p>
            <a:r>
              <a:rPr lang="en-CA" sz="1800" dirty="0" err="1" smtClean="0">
                <a:latin typeface="Arial" panose="020B0604020202020204" pitchFamily="34" charset="0"/>
                <a:ea typeface="Tahoma" panose="020B0604030504040204" pitchFamily="34" charset="0"/>
                <a:cs typeface="Arial" panose="020B0604020202020204" pitchFamily="34" charset="0"/>
              </a:rPr>
              <a:t>Intaver</a:t>
            </a:r>
            <a:r>
              <a:rPr lang="en-CA" sz="1800" dirty="0" smtClean="0">
                <a:latin typeface="Arial" panose="020B0604020202020204" pitchFamily="34" charset="0"/>
                <a:ea typeface="Tahoma" panose="020B0604030504040204" pitchFamily="34" charset="0"/>
                <a:cs typeface="Arial" panose="020B0604020202020204" pitchFamily="34" charset="0"/>
              </a:rPr>
              <a:t> Institute Inc.</a:t>
            </a:r>
          </a:p>
          <a:p>
            <a:r>
              <a:rPr lang="en-CA" sz="1800" dirty="0" smtClean="0">
                <a:latin typeface="Arial" panose="020B0604020202020204" pitchFamily="34" charset="0"/>
                <a:ea typeface="Tahoma" panose="020B0604030504040204" pitchFamily="34" charset="0"/>
                <a:cs typeface="Arial" panose="020B0604020202020204" pitchFamily="34" charset="0"/>
                <a:hlinkClick r:id="rId6"/>
              </a:rPr>
              <a:t>mtrumper@intaver.com</a:t>
            </a:r>
            <a:endParaRPr lang="en-CA" sz="1800" dirty="0" smtClean="0">
              <a:latin typeface="Arial" panose="020B0604020202020204" pitchFamily="34" charset="0"/>
              <a:ea typeface="Tahoma" panose="020B0604030504040204" pitchFamily="34" charset="0"/>
              <a:cs typeface="Arial" panose="020B0604020202020204" pitchFamily="34" charset="0"/>
            </a:endParaRPr>
          </a:p>
          <a:p>
            <a:r>
              <a:rPr lang="en-CA" sz="1800" dirty="0" smtClean="0">
                <a:latin typeface="Arial" panose="020B0604020202020204" pitchFamily="34" charset="0"/>
                <a:ea typeface="Tahoma" panose="020B0604030504040204" pitchFamily="34" charset="0"/>
                <a:cs typeface="Arial" panose="020B0604020202020204" pitchFamily="34" charset="0"/>
              </a:rPr>
              <a:t>403.692.2252</a:t>
            </a:r>
          </a:p>
          <a:p>
            <a:endParaRPr lang="en-CA" sz="1800" dirty="0" smtClean="0">
              <a:latin typeface="Tahoma" panose="020B0604030504040204" pitchFamily="34" charset="0"/>
              <a:ea typeface="Tahoma" panose="020B0604030504040204" pitchFamily="34" charset="0"/>
              <a:cs typeface="Tahoma" panose="020B0604030504040204" pitchFamily="34" charset="0"/>
            </a:endParaRPr>
          </a:p>
          <a:p>
            <a:endParaRPr lang="en-CA" sz="1800" dirty="0">
              <a:latin typeface="Tahoma" panose="020B0604030504040204" pitchFamily="34" charset="0"/>
              <a:ea typeface="Tahoma" panose="020B0604030504040204" pitchFamily="34" charset="0"/>
              <a:cs typeface="Tahoma" panose="020B0604030504040204" pitchFamily="34" charset="0"/>
            </a:endParaRPr>
          </a:p>
        </p:txBody>
      </p:sp>
      <p:sp>
        <p:nvSpPr>
          <p:cNvPr id="9" name="Title 1"/>
          <p:cNvSpPr txBox="1">
            <a:spLocks/>
          </p:cNvSpPr>
          <p:nvPr/>
        </p:nvSpPr>
        <p:spPr bwMode="auto">
          <a:xfrm>
            <a:off x="0" y="0"/>
            <a:ext cx="72362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sz="3600" b="1" kern="1200">
                <a:solidFill>
                  <a:schemeClr val="tx1"/>
                </a:solidFill>
                <a:latin typeface="+mj-lt"/>
                <a:ea typeface="+mj-ea"/>
                <a:cs typeface="Arial" pitchFamily="34" charset="0"/>
              </a:defRPr>
            </a:lvl1pPr>
            <a:lvl2pPr algn="l" rtl="0" eaLnBrk="0" fontAlgn="base" hangingPunct="0">
              <a:spcBef>
                <a:spcPct val="0"/>
              </a:spcBef>
              <a:spcAft>
                <a:spcPct val="0"/>
              </a:spcAft>
              <a:defRPr sz="3600" b="1">
                <a:solidFill>
                  <a:schemeClr val="tx1"/>
                </a:solidFill>
                <a:latin typeface="Calibri" pitchFamily="34" charset="0"/>
                <a:cs typeface="Arial" charset="0"/>
              </a:defRPr>
            </a:lvl2pPr>
            <a:lvl3pPr algn="l" rtl="0" eaLnBrk="0" fontAlgn="base" hangingPunct="0">
              <a:spcBef>
                <a:spcPct val="0"/>
              </a:spcBef>
              <a:spcAft>
                <a:spcPct val="0"/>
              </a:spcAft>
              <a:defRPr sz="3600" b="1">
                <a:solidFill>
                  <a:schemeClr val="tx1"/>
                </a:solidFill>
                <a:latin typeface="Calibri" pitchFamily="34" charset="0"/>
                <a:cs typeface="Arial" charset="0"/>
              </a:defRPr>
            </a:lvl3pPr>
            <a:lvl4pPr algn="l" rtl="0" eaLnBrk="0" fontAlgn="base" hangingPunct="0">
              <a:spcBef>
                <a:spcPct val="0"/>
              </a:spcBef>
              <a:spcAft>
                <a:spcPct val="0"/>
              </a:spcAft>
              <a:defRPr sz="3600" b="1">
                <a:solidFill>
                  <a:schemeClr val="tx1"/>
                </a:solidFill>
                <a:latin typeface="Calibri" pitchFamily="34" charset="0"/>
                <a:cs typeface="Arial" charset="0"/>
              </a:defRPr>
            </a:lvl4pPr>
            <a:lvl5pPr algn="l" rtl="0" eaLnBrk="0" fontAlgn="base" hangingPunct="0">
              <a:spcBef>
                <a:spcPct val="0"/>
              </a:spcBef>
              <a:spcAft>
                <a:spcPct val="0"/>
              </a:spcAft>
              <a:defRPr sz="3600" b="1">
                <a:solidFill>
                  <a:schemeClr val="tx1"/>
                </a:solidFill>
                <a:latin typeface="Calibri" pitchFamily="34" charset="0"/>
                <a:cs typeface="Arial" charset="0"/>
              </a:defRPr>
            </a:lvl5pPr>
            <a:lvl6pPr marL="457200" algn="ctr" rtl="0" eaLnBrk="1" fontAlgn="base" hangingPunct="1">
              <a:spcBef>
                <a:spcPct val="0"/>
              </a:spcBef>
              <a:spcAft>
                <a:spcPct val="0"/>
              </a:spcAft>
              <a:defRPr sz="2000" b="1">
                <a:solidFill>
                  <a:schemeClr val="tx1"/>
                </a:solidFill>
                <a:latin typeface="Arial" charset="0"/>
                <a:cs typeface="Arial" charset="0"/>
              </a:defRPr>
            </a:lvl6pPr>
            <a:lvl7pPr marL="914400" algn="ctr" rtl="0" eaLnBrk="1" fontAlgn="base" hangingPunct="1">
              <a:spcBef>
                <a:spcPct val="0"/>
              </a:spcBef>
              <a:spcAft>
                <a:spcPct val="0"/>
              </a:spcAft>
              <a:defRPr sz="2000" b="1">
                <a:solidFill>
                  <a:schemeClr val="tx1"/>
                </a:solidFill>
                <a:latin typeface="Arial" charset="0"/>
                <a:cs typeface="Arial" charset="0"/>
              </a:defRPr>
            </a:lvl7pPr>
            <a:lvl8pPr marL="1371600" algn="ctr" rtl="0" eaLnBrk="1" fontAlgn="base" hangingPunct="1">
              <a:spcBef>
                <a:spcPct val="0"/>
              </a:spcBef>
              <a:spcAft>
                <a:spcPct val="0"/>
              </a:spcAft>
              <a:defRPr sz="2000" b="1">
                <a:solidFill>
                  <a:schemeClr val="tx1"/>
                </a:solidFill>
                <a:latin typeface="Arial" charset="0"/>
                <a:cs typeface="Arial" charset="0"/>
              </a:defRPr>
            </a:lvl8pPr>
            <a:lvl9pPr marL="1828800" algn="ctr" rtl="0" eaLnBrk="1" fontAlgn="base" hangingPunct="1">
              <a:spcBef>
                <a:spcPct val="0"/>
              </a:spcBef>
              <a:spcAft>
                <a:spcPct val="0"/>
              </a:spcAft>
              <a:defRPr sz="2000" b="1">
                <a:solidFill>
                  <a:schemeClr val="tx1"/>
                </a:solidFill>
                <a:latin typeface="Arial" charset="0"/>
                <a:cs typeface="Arial" charset="0"/>
              </a:defRPr>
            </a:lvl9pPr>
          </a:lstStyle>
          <a:p>
            <a:r>
              <a:rPr lang="en-CA" dirty="0">
                <a:solidFill>
                  <a:srgbClr val="4D4D4D"/>
                </a:solidFill>
                <a:latin typeface="Tahoma" panose="020B0604030504040204" pitchFamily="34" charset="0"/>
                <a:ea typeface="Tahoma" panose="020B0604030504040204" pitchFamily="34" charset="0"/>
                <a:cs typeface="Tahoma" panose="020B0604030504040204" pitchFamily="34" charset="0"/>
              </a:rPr>
              <a:t>Additional Resources</a:t>
            </a:r>
          </a:p>
        </p:txBody>
      </p:sp>
    </p:spTree>
    <p:extLst>
      <p:ext uri="{BB962C8B-B14F-4D97-AF65-F5344CB8AC3E}">
        <p14:creationId xmlns:p14="http://schemas.microsoft.com/office/powerpoint/2010/main" val="396127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05"/>
            <a:ext cx="7236296" cy="6463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r>
              <a:rPr lang="en-CA" dirty="0"/>
              <a:t>Additional Resources</a:t>
            </a:r>
          </a:p>
        </p:txBody>
      </p:sp>
      <p:pic>
        <p:nvPicPr>
          <p:cNvPr id="41986" name="Picture 2" descr="http://projectdecisions.org/images/PT_Title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47" y="1061675"/>
            <a:ext cx="1349685" cy="17787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9552" y="3165819"/>
            <a:ext cx="2088232" cy="1569660"/>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Think:</a:t>
            </a:r>
          </a:p>
          <a:p>
            <a:r>
              <a:rPr lang="en-CA" sz="1600" dirty="0">
                <a:latin typeface="Arial" panose="020B0604020202020204" pitchFamily="34" charset="0"/>
                <a:cs typeface="Arial" panose="020B0604020202020204" pitchFamily="34" charset="0"/>
              </a:rPr>
              <a:t>Why Good Managers Make Poor Project Choices</a:t>
            </a:r>
          </a:p>
          <a:p>
            <a:endParaRPr lang="en-CA" sz="1600" dirty="0">
              <a:solidFill>
                <a:schemeClr val="tx2"/>
              </a:solidFill>
            </a:endParaRPr>
          </a:p>
        </p:txBody>
      </p:sp>
      <p:sp>
        <p:nvSpPr>
          <p:cNvPr id="10" name="TextBox 9"/>
          <p:cNvSpPr txBox="1"/>
          <p:nvPr/>
        </p:nvSpPr>
        <p:spPr>
          <a:xfrm>
            <a:off x="3275856" y="3211985"/>
            <a:ext cx="2304256" cy="1569660"/>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Decisions: The Art and Science</a:t>
            </a:r>
          </a:p>
          <a:p>
            <a:r>
              <a:rPr lang="en-CA" sz="1600" dirty="0">
                <a:latin typeface="Arial" panose="020B0604020202020204" pitchFamily="34" charset="0"/>
                <a:cs typeface="Arial" panose="020B0604020202020204" pitchFamily="34" charset="0"/>
              </a:rPr>
              <a:t>Introduction to Project Risk Management and Decision Analysis</a:t>
            </a:r>
          </a:p>
          <a:p>
            <a:endParaRPr lang="en-CA" sz="1600" dirty="0">
              <a:solidFill>
                <a:schemeClr val="tx2"/>
              </a:solidFill>
            </a:endParaRPr>
          </a:p>
        </p:txBody>
      </p:sp>
      <p:pic>
        <p:nvPicPr>
          <p:cNvPr id="28674" name="Picture 2" descr="97898147593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21" y="1049096"/>
            <a:ext cx="1296143" cy="177168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131051" y="3165818"/>
            <a:ext cx="2304256" cy="830997"/>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Risk Analysis Made Ridiculously Simple</a:t>
            </a:r>
          </a:p>
        </p:txBody>
      </p:sp>
      <p:pic>
        <p:nvPicPr>
          <p:cNvPr id="6148" name="Picture 4" descr="http://projectdecisions.org/wp-content/uploads/2019/11/ProjectDecisionsCov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2594" y="1061675"/>
            <a:ext cx="1234603" cy="17591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998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3_intaverPresentation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Microsoft JhengHei Light"/>
        <a:ea typeface=""/>
        <a:cs typeface=""/>
      </a:majorFont>
      <a:minorFont>
        <a:latin typeface="Segoe UI Semi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51968</TotalTime>
  <Words>1550</Words>
  <Application>Microsoft Office PowerPoint</Application>
  <PresentationFormat>On-screen Show (16:9)</PresentationFormat>
  <Paragraphs>153</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3_intaverPresentationTemplate</vt:lpstr>
      <vt:lpstr>How to Model Cost Risk for Monte Carlo Analysis </vt:lpstr>
      <vt:lpstr>Two Sources of Cost</vt:lpstr>
      <vt:lpstr>Two Sources of Risk</vt:lpstr>
      <vt:lpstr>Uncertainties in Fixed Costs</vt:lpstr>
      <vt:lpstr>Risk Events and Fixed Costs</vt:lpstr>
      <vt:lpstr>Work Cost Calculation</vt:lpstr>
      <vt:lpstr>Time Dependent Resource Costs</vt:lpstr>
      <vt:lpstr>Rate Risks</vt:lpstr>
      <vt:lpstr>Material Costs Calculation</vt:lpstr>
      <vt:lpstr>Material Risks</vt:lpstr>
      <vt:lpstr>PowerPoint Presentation</vt:lpstr>
      <vt:lpstr>Additional Resources</vt:lpstr>
    </vt:vector>
  </TitlesOfParts>
  <Company>Schlumberger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Methods in Project Management</dc:title>
  <dc:creator>SLB</dc:creator>
  <cp:lastModifiedBy>Michael Trumper</cp:lastModifiedBy>
  <cp:revision>663</cp:revision>
  <cp:lastPrinted>2015-09-08T15:47:46Z</cp:lastPrinted>
  <dcterms:created xsi:type="dcterms:W3CDTF">2005-08-30T20:03:06Z</dcterms:created>
  <dcterms:modified xsi:type="dcterms:W3CDTF">2019-12-04T16:25:47Z</dcterms:modified>
</cp:coreProperties>
</file>