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32"/>
  </p:notesMasterIdLst>
  <p:handoutMasterIdLst>
    <p:handoutMasterId r:id="rId33"/>
  </p:handoutMasterIdLst>
  <p:sldIdLst>
    <p:sldId id="270" r:id="rId5"/>
    <p:sldId id="324" r:id="rId6"/>
    <p:sldId id="327" r:id="rId7"/>
    <p:sldId id="328" r:id="rId8"/>
    <p:sldId id="329" r:id="rId9"/>
    <p:sldId id="330" r:id="rId10"/>
    <p:sldId id="345" r:id="rId11"/>
    <p:sldId id="331" r:id="rId12"/>
    <p:sldId id="332" r:id="rId13"/>
    <p:sldId id="333" r:id="rId14"/>
    <p:sldId id="334" r:id="rId15"/>
    <p:sldId id="335" r:id="rId16"/>
    <p:sldId id="336" r:id="rId17"/>
    <p:sldId id="337" r:id="rId18"/>
    <p:sldId id="338" r:id="rId19"/>
    <p:sldId id="341" r:id="rId20"/>
    <p:sldId id="339" r:id="rId21"/>
    <p:sldId id="262" r:id="rId22"/>
    <p:sldId id="340" r:id="rId23"/>
    <p:sldId id="271" r:id="rId24"/>
    <p:sldId id="326" r:id="rId25"/>
    <p:sldId id="320" r:id="rId26"/>
    <p:sldId id="322" r:id="rId27"/>
    <p:sldId id="351" r:id="rId28"/>
    <p:sldId id="347" r:id="rId29"/>
    <p:sldId id="350" r:id="rId30"/>
    <p:sldId id="318"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CD534E08-975C-460A-86D5-C37F4B3793F6}">
          <p14:sldIdLst>
            <p14:sldId id="270"/>
            <p14:sldId id="324"/>
            <p14:sldId id="327"/>
            <p14:sldId id="328"/>
            <p14:sldId id="329"/>
            <p14:sldId id="330"/>
            <p14:sldId id="345"/>
            <p14:sldId id="331"/>
            <p14:sldId id="332"/>
            <p14:sldId id="333"/>
            <p14:sldId id="334"/>
            <p14:sldId id="335"/>
            <p14:sldId id="336"/>
            <p14:sldId id="337"/>
            <p14:sldId id="338"/>
            <p14:sldId id="341"/>
            <p14:sldId id="339"/>
            <p14:sldId id="262"/>
            <p14:sldId id="340"/>
            <p14:sldId id="271"/>
            <p14:sldId id="326"/>
            <p14:sldId id="320"/>
            <p14:sldId id="322"/>
            <p14:sldId id="351"/>
            <p14:sldId id="347"/>
            <p14:sldId id="350"/>
            <p14:sldId id="318"/>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FF6600"/>
    <a:srgbClr val="219F3F"/>
    <a:srgbClr val="CC9900"/>
    <a:srgbClr val="51A7E0"/>
    <a:srgbClr val="FFFF99"/>
    <a:srgbClr val="59E55C"/>
    <a:srgbClr val="3333FF"/>
    <a:srgbClr val="FFFF00"/>
    <a:srgbClr val="FFA66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86736" autoAdjust="0"/>
  </p:normalViewPr>
  <p:slideViewPr>
    <p:cSldViewPr snapToGrid="0" showGuides="1">
      <p:cViewPr varScale="1">
        <p:scale>
          <a:sx n="108" d="100"/>
          <a:sy n="108" d="100"/>
        </p:scale>
        <p:origin x="1248" y="114"/>
      </p:cViewPr>
      <p:guideLst>
        <p:guide orient="horz" pos="2160"/>
        <p:guide pos="3840"/>
      </p:guideLst>
    </p:cSldViewPr>
  </p:slideViewPr>
  <p:notesTextViewPr>
    <p:cViewPr>
      <p:scale>
        <a:sx n="100" d="100"/>
        <a:sy n="100" d="100"/>
      </p:scale>
      <p:origin x="0" y="0"/>
    </p:cViewPr>
  </p:notesTextViewPr>
  <p:sorterViewPr>
    <p:cViewPr>
      <p:scale>
        <a:sx n="100" d="100"/>
        <a:sy n="100" d="100"/>
      </p:scale>
      <p:origin x="0" y="0"/>
    </p:cViewPr>
  </p:sorterViewPr>
  <p:notesViewPr>
    <p:cSldViewPr snapToGrid="0">
      <p:cViewPr>
        <p:scale>
          <a:sx n="100" d="100"/>
          <a:sy n="100" d="100"/>
        </p:scale>
        <p:origin x="3468" y="-79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151B4DD-15C8-4661-884B-618628EC128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6678A688-EE94-44BF-A9B6-FD51CF6D64E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FF50357-9784-4A90-96B4-0B331B4230FA}" type="datetimeFigureOut">
              <a:rPr lang="en-US" smtClean="0"/>
              <a:t>3/28/2024</a:t>
            </a:fld>
            <a:endParaRPr lang="en-US" dirty="0"/>
          </a:p>
        </p:txBody>
      </p:sp>
      <p:sp>
        <p:nvSpPr>
          <p:cNvPr id="4" name="Footer Placeholder 3">
            <a:extLst>
              <a:ext uri="{FF2B5EF4-FFF2-40B4-BE49-F238E27FC236}">
                <a16:creationId xmlns:a16="http://schemas.microsoft.com/office/drawing/2014/main" id="{97CB2C68-562A-4D2A-9890-4436EDCEC7A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3041883F-BA65-4049-B6C2-7C1A5A6D086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6150802-3B37-42FB-BECC-88074371FEFB}" type="slidenum">
              <a:rPr lang="en-US" smtClean="0"/>
              <a:t>‹#›</a:t>
            </a:fld>
            <a:endParaRPr lang="en-US" dirty="0"/>
          </a:p>
        </p:txBody>
      </p:sp>
    </p:spTree>
    <p:extLst>
      <p:ext uri="{BB962C8B-B14F-4D97-AF65-F5344CB8AC3E}">
        <p14:creationId xmlns:p14="http://schemas.microsoft.com/office/powerpoint/2010/main" val="9680793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noProof="0"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AEFB4FA-E877-413E-B608-88789D806C57}" type="datetimeFigureOut">
              <a:rPr lang="en-US" noProof="0" smtClean="0"/>
              <a:t>3/28/2024</a:t>
            </a:fld>
            <a:endParaRPr lang="en-US" noProof="0"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noProof="0"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336304E-FDE3-4B4F-A3B7-EBE87F3FA5E2}" type="slidenum">
              <a:rPr lang="en-US" noProof="0" smtClean="0"/>
              <a:t>‹#›</a:t>
            </a:fld>
            <a:endParaRPr lang="en-US" noProof="0" dirty="0"/>
          </a:p>
        </p:txBody>
      </p:sp>
    </p:spTree>
    <p:extLst>
      <p:ext uri="{BB962C8B-B14F-4D97-AF65-F5344CB8AC3E}">
        <p14:creationId xmlns:p14="http://schemas.microsoft.com/office/powerpoint/2010/main" val="40851386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336304E-FDE3-4B4F-A3B7-EBE87F3FA5E2}" type="slidenum">
              <a:rPr lang="en-US" smtClean="0"/>
              <a:t>1</a:t>
            </a:fld>
            <a:endParaRPr lang="en-US" dirty="0"/>
          </a:p>
        </p:txBody>
      </p:sp>
    </p:spTree>
    <p:extLst>
      <p:ext uri="{BB962C8B-B14F-4D97-AF65-F5344CB8AC3E}">
        <p14:creationId xmlns:p14="http://schemas.microsoft.com/office/powerpoint/2010/main" val="33280789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svg"/><Relationship Id="rId4"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_0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6FD49-C258-4333-9422-358C976A341C}"/>
              </a:ext>
            </a:extLst>
          </p:cNvPr>
          <p:cNvSpPr>
            <a:spLocks noGrp="1"/>
          </p:cNvSpPr>
          <p:nvPr>
            <p:ph type="ctrTitle" hasCustomPrompt="1"/>
          </p:nvPr>
        </p:nvSpPr>
        <p:spPr>
          <a:xfrm>
            <a:off x="6343650" y="2173288"/>
            <a:ext cx="5143500" cy="2090808"/>
          </a:xfrm>
        </p:spPr>
        <p:txBody>
          <a:bodyPr anchor="b">
            <a:noAutofit/>
          </a:bodyPr>
          <a:lstStyle>
            <a:lvl1pPr algn="l">
              <a:defRPr sz="5400" b="1" cap="all" baseline="0">
                <a:solidFill>
                  <a:srgbClr val="0D1D51"/>
                </a:solidFill>
                <a:latin typeface="+mj-lt"/>
              </a:defRPr>
            </a:lvl1pPr>
          </a:lstStyle>
          <a:p>
            <a:r>
              <a:rPr lang="en-US" noProof="0" dirty="0"/>
              <a:t>Title comes here</a:t>
            </a:r>
          </a:p>
        </p:txBody>
      </p:sp>
      <p:sp>
        <p:nvSpPr>
          <p:cNvPr id="3" name="Subtitle 2">
            <a:extLst>
              <a:ext uri="{FF2B5EF4-FFF2-40B4-BE49-F238E27FC236}">
                <a16:creationId xmlns:a16="http://schemas.microsoft.com/office/drawing/2014/main" id="{59758E15-A93D-4FB9-843D-1490E27A151B}"/>
              </a:ext>
            </a:extLst>
          </p:cNvPr>
          <p:cNvSpPr>
            <a:spLocks noGrp="1"/>
          </p:cNvSpPr>
          <p:nvPr>
            <p:ph type="subTitle" idx="1"/>
          </p:nvPr>
        </p:nvSpPr>
        <p:spPr>
          <a:xfrm>
            <a:off x="6343650" y="4279971"/>
            <a:ext cx="5143500" cy="503167"/>
          </a:xfrm>
        </p:spPr>
        <p:txBody>
          <a:bodyPr>
            <a:noAutofit/>
          </a:bodyPr>
          <a:lstStyle>
            <a:lvl1pPr marL="0" indent="0" algn="l">
              <a:buNone/>
              <a:defRPr sz="1800" b="0" cap="all"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endParaRPr lang="en-US" noProof="0" dirty="0"/>
          </a:p>
        </p:txBody>
      </p:sp>
      <p:sp>
        <p:nvSpPr>
          <p:cNvPr id="13" name="Picture Placeholder 12">
            <a:extLst>
              <a:ext uri="{FF2B5EF4-FFF2-40B4-BE49-F238E27FC236}">
                <a16:creationId xmlns:a16="http://schemas.microsoft.com/office/drawing/2014/main" id="{BCCC559D-0EC3-432C-B397-6897B366DF36}"/>
              </a:ext>
            </a:extLst>
          </p:cNvPr>
          <p:cNvSpPr>
            <a:spLocks noGrp="1"/>
          </p:cNvSpPr>
          <p:nvPr>
            <p:ph type="pic" sz="quarter" idx="10"/>
          </p:nvPr>
        </p:nvSpPr>
        <p:spPr>
          <a:xfrm>
            <a:off x="710812" y="728545"/>
            <a:ext cx="5305661" cy="5305661"/>
          </a:xfrm>
          <a:prstGeom prst="ellipse">
            <a:avLst/>
          </a:prstGeom>
          <a:solidFill>
            <a:schemeClr val="bg2"/>
          </a:solidFill>
        </p:spPr>
        <p:txBody>
          <a:bodyPr anchor="ctr"/>
          <a:lstStyle>
            <a:lvl1pPr marL="0" indent="0" algn="ctr">
              <a:buNone/>
              <a:defRPr/>
            </a:lvl1pPr>
          </a:lstStyle>
          <a:p>
            <a:r>
              <a:rPr lang="en-US" noProof="0" dirty="0"/>
              <a:t>Click icon to add picture</a:t>
            </a:r>
          </a:p>
        </p:txBody>
      </p:sp>
      <p:grpSp>
        <p:nvGrpSpPr>
          <p:cNvPr id="14" name="Group 13">
            <a:extLst>
              <a:ext uri="{FF2B5EF4-FFF2-40B4-BE49-F238E27FC236}">
                <a16:creationId xmlns:a16="http://schemas.microsoft.com/office/drawing/2014/main" id="{0DC2055F-AE3F-46BE-B57E-A0F1A86D1C36}"/>
              </a:ext>
            </a:extLst>
          </p:cNvPr>
          <p:cNvGrpSpPr/>
          <p:nvPr userDrawn="1"/>
        </p:nvGrpSpPr>
        <p:grpSpPr>
          <a:xfrm>
            <a:off x="-1728305" y="-2049517"/>
            <a:ext cx="8917229" cy="10769768"/>
            <a:chOff x="11114088" y="2241550"/>
            <a:chExt cx="1905000" cy="2354263"/>
          </a:xfrm>
          <a:solidFill>
            <a:schemeClr val="bg2">
              <a:alpha val="91000"/>
            </a:schemeClr>
          </a:solidFill>
        </p:grpSpPr>
        <p:sp>
          <p:nvSpPr>
            <p:cNvPr id="15" name="Freeform 5">
              <a:extLst>
                <a:ext uri="{FF2B5EF4-FFF2-40B4-BE49-F238E27FC236}">
                  <a16:creationId xmlns:a16="http://schemas.microsoft.com/office/drawing/2014/main" id="{C98EF042-A3B8-406D-BC16-153A989F571A}"/>
                </a:ext>
              </a:extLst>
            </p:cNvPr>
            <p:cNvSpPr>
              <a:spLocks/>
            </p:cNvSpPr>
            <p:nvPr/>
          </p:nvSpPr>
          <p:spPr bwMode="auto">
            <a:xfrm>
              <a:off x="11114088" y="2241550"/>
              <a:ext cx="1905000" cy="2354263"/>
            </a:xfrm>
            <a:custGeom>
              <a:avLst/>
              <a:gdLst>
                <a:gd name="T0" fmla="*/ 0 w 447"/>
                <a:gd name="T1" fmla="*/ 264 h 553"/>
                <a:gd name="T2" fmla="*/ 141 w 447"/>
                <a:gd name="T3" fmla="*/ 48 h 553"/>
                <a:gd name="T4" fmla="*/ 414 w 447"/>
                <a:gd name="T5" fmla="*/ 67 h 553"/>
                <a:gd name="T6" fmla="*/ 438 w 447"/>
                <a:gd name="T7" fmla="*/ 98 h 553"/>
                <a:gd name="T8" fmla="*/ 391 w 447"/>
                <a:gd name="T9" fmla="*/ 111 h 553"/>
                <a:gd name="T10" fmla="*/ 94 w 447"/>
                <a:gd name="T11" fmla="*/ 149 h 553"/>
                <a:gd name="T12" fmla="*/ 107 w 447"/>
                <a:gd name="T13" fmla="*/ 424 h 553"/>
                <a:gd name="T14" fmla="*/ 383 w 447"/>
                <a:gd name="T15" fmla="*/ 453 h 553"/>
                <a:gd name="T16" fmla="*/ 393 w 447"/>
                <a:gd name="T17" fmla="*/ 446 h 553"/>
                <a:gd name="T18" fmla="*/ 433 w 447"/>
                <a:gd name="T19" fmla="*/ 449 h 553"/>
                <a:gd name="T20" fmla="*/ 421 w 447"/>
                <a:gd name="T21" fmla="*/ 485 h 553"/>
                <a:gd name="T22" fmla="*/ 194 w 447"/>
                <a:gd name="T23" fmla="*/ 531 h 553"/>
                <a:gd name="T24" fmla="*/ 0 w 447"/>
                <a:gd name="T25" fmla="*/ 264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 h="553">
                  <a:moveTo>
                    <a:pt x="0" y="264"/>
                  </a:moveTo>
                  <a:cubicBezTo>
                    <a:pt x="5" y="176"/>
                    <a:pt x="49" y="96"/>
                    <a:pt x="141" y="48"/>
                  </a:cubicBezTo>
                  <a:cubicBezTo>
                    <a:pt x="235" y="0"/>
                    <a:pt x="327" y="9"/>
                    <a:pt x="414" y="67"/>
                  </a:cubicBezTo>
                  <a:cubicBezTo>
                    <a:pt x="425" y="75"/>
                    <a:pt x="439" y="82"/>
                    <a:pt x="438" y="98"/>
                  </a:cubicBezTo>
                  <a:cubicBezTo>
                    <a:pt x="437" y="120"/>
                    <a:pt x="413" y="127"/>
                    <a:pt x="391" y="111"/>
                  </a:cubicBezTo>
                  <a:cubicBezTo>
                    <a:pt x="294" y="40"/>
                    <a:pt x="166" y="56"/>
                    <a:pt x="94" y="149"/>
                  </a:cubicBezTo>
                  <a:cubicBezTo>
                    <a:pt x="30" y="231"/>
                    <a:pt x="36" y="349"/>
                    <a:pt x="107" y="424"/>
                  </a:cubicBezTo>
                  <a:cubicBezTo>
                    <a:pt x="180" y="502"/>
                    <a:pt x="296" y="514"/>
                    <a:pt x="383" y="453"/>
                  </a:cubicBezTo>
                  <a:cubicBezTo>
                    <a:pt x="386" y="451"/>
                    <a:pt x="390" y="449"/>
                    <a:pt x="393" y="446"/>
                  </a:cubicBezTo>
                  <a:cubicBezTo>
                    <a:pt x="407" y="433"/>
                    <a:pt x="420" y="433"/>
                    <a:pt x="433" y="449"/>
                  </a:cubicBezTo>
                  <a:cubicBezTo>
                    <a:pt x="447" y="467"/>
                    <a:pt x="433" y="477"/>
                    <a:pt x="421" y="485"/>
                  </a:cubicBezTo>
                  <a:cubicBezTo>
                    <a:pt x="353" y="537"/>
                    <a:pt x="277" y="553"/>
                    <a:pt x="194" y="531"/>
                  </a:cubicBezTo>
                  <a:cubicBezTo>
                    <a:pt x="79" y="501"/>
                    <a:pt x="1" y="397"/>
                    <a:pt x="0" y="2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p>
          </p:txBody>
        </p:sp>
        <p:sp>
          <p:nvSpPr>
            <p:cNvPr id="16" name="Freeform 6">
              <a:extLst>
                <a:ext uri="{FF2B5EF4-FFF2-40B4-BE49-F238E27FC236}">
                  <a16:creationId xmlns:a16="http://schemas.microsoft.com/office/drawing/2014/main" id="{68E5FAC9-A660-4D7A-AC84-0A7C8CC3BB65}"/>
                </a:ext>
              </a:extLst>
            </p:cNvPr>
            <p:cNvSpPr>
              <a:spLocks/>
            </p:cNvSpPr>
            <p:nvPr/>
          </p:nvSpPr>
          <p:spPr bwMode="auto">
            <a:xfrm>
              <a:off x="11412538" y="2590800"/>
              <a:ext cx="835025" cy="1673225"/>
            </a:xfrm>
            <a:custGeom>
              <a:avLst/>
              <a:gdLst>
                <a:gd name="T0" fmla="*/ 0 w 196"/>
                <a:gd name="T1" fmla="*/ 198 h 393"/>
                <a:gd name="T2" fmla="*/ 157 w 196"/>
                <a:gd name="T3" fmla="*/ 8 h 393"/>
                <a:gd name="T4" fmla="*/ 192 w 196"/>
                <a:gd name="T5" fmla="*/ 22 h 393"/>
                <a:gd name="T6" fmla="*/ 167 w 196"/>
                <a:gd name="T7" fmla="*/ 56 h 393"/>
                <a:gd name="T8" fmla="*/ 48 w 196"/>
                <a:gd name="T9" fmla="*/ 198 h 393"/>
                <a:gd name="T10" fmla="*/ 170 w 196"/>
                <a:gd name="T11" fmla="*/ 339 h 393"/>
                <a:gd name="T12" fmla="*/ 193 w 196"/>
                <a:gd name="T13" fmla="*/ 372 h 393"/>
                <a:gd name="T14" fmla="*/ 160 w 196"/>
                <a:gd name="T15" fmla="*/ 387 h 393"/>
                <a:gd name="T16" fmla="*/ 0 w 196"/>
                <a:gd name="T17" fmla="*/ 198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393">
                  <a:moveTo>
                    <a:pt x="0" y="198"/>
                  </a:moveTo>
                  <a:cubicBezTo>
                    <a:pt x="0" y="103"/>
                    <a:pt x="64" y="26"/>
                    <a:pt x="157" y="8"/>
                  </a:cubicBezTo>
                  <a:cubicBezTo>
                    <a:pt x="171" y="6"/>
                    <a:pt x="188" y="0"/>
                    <a:pt x="192" y="22"/>
                  </a:cubicBezTo>
                  <a:cubicBezTo>
                    <a:pt x="196" y="41"/>
                    <a:pt x="190" y="52"/>
                    <a:pt x="167" y="56"/>
                  </a:cubicBezTo>
                  <a:cubicBezTo>
                    <a:pt x="95" y="70"/>
                    <a:pt x="47" y="129"/>
                    <a:pt x="48" y="198"/>
                  </a:cubicBezTo>
                  <a:cubicBezTo>
                    <a:pt x="48" y="267"/>
                    <a:pt x="97" y="325"/>
                    <a:pt x="170" y="339"/>
                  </a:cubicBezTo>
                  <a:cubicBezTo>
                    <a:pt x="191" y="343"/>
                    <a:pt x="195" y="354"/>
                    <a:pt x="193" y="372"/>
                  </a:cubicBezTo>
                  <a:cubicBezTo>
                    <a:pt x="190" y="393"/>
                    <a:pt x="174" y="389"/>
                    <a:pt x="160" y="387"/>
                  </a:cubicBezTo>
                  <a:cubicBezTo>
                    <a:pt x="70" y="375"/>
                    <a:pt x="0" y="293"/>
                    <a:pt x="0" y="1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p>
          </p:txBody>
        </p:sp>
      </p:grpSp>
      <p:cxnSp>
        <p:nvCxnSpPr>
          <p:cNvPr id="5" name="Straight Connector 4">
            <a:extLst>
              <a:ext uri="{FF2B5EF4-FFF2-40B4-BE49-F238E27FC236}">
                <a16:creationId xmlns:a16="http://schemas.microsoft.com/office/drawing/2014/main" id="{819AFA09-F4B1-493D-BCAD-FF30C20CD1AA}"/>
              </a:ext>
            </a:extLst>
          </p:cNvPr>
          <p:cNvCxnSpPr/>
          <p:nvPr userDrawn="1"/>
        </p:nvCxnSpPr>
        <p:spPr>
          <a:xfrm>
            <a:off x="6469778" y="4233582"/>
            <a:ext cx="2532336"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884962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_02">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0E45597-5AD6-46F4-AC6A-3242EA33346B}"/>
              </a:ext>
            </a:extLst>
          </p:cNvPr>
          <p:cNvSpPr/>
          <p:nvPr userDrawn="1"/>
        </p:nvSpPr>
        <p:spPr>
          <a:xfrm>
            <a:off x="0" y="1120140"/>
            <a:ext cx="12192000" cy="217477"/>
          </a:xfrm>
          <a:prstGeom prst="rect">
            <a:avLst/>
          </a:prstGeom>
          <a:solidFill>
            <a:srgbClr val="C426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Rectangle 3">
            <a:extLst>
              <a:ext uri="{FF2B5EF4-FFF2-40B4-BE49-F238E27FC236}">
                <a16:creationId xmlns:a16="http://schemas.microsoft.com/office/drawing/2014/main" id="{86299464-ED20-4919-8B3A-2CFAE8DA2347}"/>
              </a:ext>
            </a:extLst>
          </p:cNvPr>
          <p:cNvSpPr/>
          <p:nvPr userDrawn="1"/>
        </p:nvSpPr>
        <p:spPr>
          <a:xfrm>
            <a:off x="0" y="1307804"/>
            <a:ext cx="12192000" cy="5550195"/>
          </a:xfrm>
          <a:prstGeom prst="rect">
            <a:avLst/>
          </a:prstGeom>
          <a:solidFill>
            <a:schemeClr val="accent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2456FD49-C258-4333-9422-358C976A341C}"/>
              </a:ext>
            </a:extLst>
          </p:cNvPr>
          <p:cNvSpPr>
            <a:spLocks noGrp="1"/>
          </p:cNvSpPr>
          <p:nvPr>
            <p:ph type="ctrTitle" hasCustomPrompt="1"/>
          </p:nvPr>
        </p:nvSpPr>
        <p:spPr>
          <a:xfrm>
            <a:off x="6343650" y="2173288"/>
            <a:ext cx="5143500" cy="2090808"/>
          </a:xfrm>
        </p:spPr>
        <p:txBody>
          <a:bodyPr anchor="b">
            <a:noAutofit/>
          </a:bodyPr>
          <a:lstStyle>
            <a:lvl1pPr algn="l">
              <a:defRPr sz="5400" b="1" cap="all" baseline="0">
                <a:solidFill>
                  <a:srgbClr val="0D1D51"/>
                </a:solidFill>
                <a:latin typeface="+mj-lt"/>
              </a:defRPr>
            </a:lvl1pPr>
          </a:lstStyle>
          <a:p>
            <a:r>
              <a:rPr lang="en-US" noProof="0" dirty="0"/>
              <a:t>Title comes here</a:t>
            </a:r>
          </a:p>
        </p:txBody>
      </p:sp>
      <p:sp>
        <p:nvSpPr>
          <p:cNvPr id="3" name="Subtitle 2">
            <a:extLst>
              <a:ext uri="{FF2B5EF4-FFF2-40B4-BE49-F238E27FC236}">
                <a16:creationId xmlns:a16="http://schemas.microsoft.com/office/drawing/2014/main" id="{59758E15-A93D-4FB9-843D-1490E27A151B}"/>
              </a:ext>
            </a:extLst>
          </p:cNvPr>
          <p:cNvSpPr>
            <a:spLocks noGrp="1"/>
          </p:cNvSpPr>
          <p:nvPr>
            <p:ph type="subTitle" idx="1"/>
          </p:nvPr>
        </p:nvSpPr>
        <p:spPr>
          <a:xfrm>
            <a:off x="6343650" y="4279971"/>
            <a:ext cx="5143500" cy="503167"/>
          </a:xfrm>
        </p:spPr>
        <p:txBody>
          <a:bodyPr>
            <a:noAutofit/>
          </a:bodyPr>
          <a:lstStyle>
            <a:lvl1pPr marL="0" indent="0" algn="l">
              <a:buNone/>
              <a:defRPr sz="1800" b="0" cap="all" baseline="0">
                <a:solidFill>
                  <a:srgbClr val="0D1D5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a:t>Click to edit Master subtitle style</a:t>
            </a:r>
          </a:p>
        </p:txBody>
      </p:sp>
      <p:sp>
        <p:nvSpPr>
          <p:cNvPr id="13" name="Picture Placeholder 12">
            <a:extLst>
              <a:ext uri="{FF2B5EF4-FFF2-40B4-BE49-F238E27FC236}">
                <a16:creationId xmlns:a16="http://schemas.microsoft.com/office/drawing/2014/main" id="{BCCC559D-0EC3-432C-B397-6897B366DF36}"/>
              </a:ext>
            </a:extLst>
          </p:cNvPr>
          <p:cNvSpPr>
            <a:spLocks noGrp="1"/>
          </p:cNvSpPr>
          <p:nvPr>
            <p:ph type="pic" sz="quarter" idx="10"/>
          </p:nvPr>
        </p:nvSpPr>
        <p:spPr>
          <a:xfrm>
            <a:off x="710812" y="728545"/>
            <a:ext cx="5305661" cy="5305661"/>
          </a:xfrm>
          <a:prstGeom prst="ellipse">
            <a:avLst/>
          </a:prstGeom>
          <a:solidFill>
            <a:schemeClr val="bg2"/>
          </a:solidFill>
        </p:spPr>
        <p:txBody>
          <a:bodyPr anchor="ctr"/>
          <a:lstStyle>
            <a:lvl1pPr marL="0" indent="0" algn="ctr">
              <a:buNone/>
              <a:defRPr/>
            </a:lvl1pPr>
          </a:lstStyle>
          <a:p>
            <a:r>
              <a:rPr lang="en-US" noProof="0" dirty="0"/>
              <a:t>Click icon to add picture</a:t>
            </a:r>
          </a:p>
        </p:txBody>
      </p:sp>
      <p:grpSp>
        <p:nvGrpSpPr>
          <p:cNvPr id="14" name="Group 13">
            <a:extLst>
              <a:ext uri="{FF2B5EF4-FFF2-40B4-BE49-F238E27FC236}">
                <a16:creationId xmlns:a16="http://schemas.microsoft.com/office/drawing/2014/main" id="{0DC2055F-AE3F-46BE-B57E-A0F1A86D1C36}"/>
              </a:ext>
            </a:extLst>
          </p:cNvPr>
          <p:cNvGrpSpPr/>
          <p:nvPr userDrawn="1"/>
        </p:nvGrpSpPr>
        <p:grpSpPr>
          <a:xfrm>
            <a:off x="-1728305" y="-2049517"/>
            <a:ext cx="8917229" cy="10769768"/>
            <a:chOff x="11114088" y="2241550"/>
            <a:chExt cx="1905000" cy="2354263"/>
          </a:xfrm>
          <a:solidFill>
            <a:schemeClr val="bg1">
              <a:alpha val="16000"/>
            </a:schemeClr>
          </a:solidFill>
        </p:grpSpPr>
        <p:sp>
          <p:nvSpPr>
            <p:cNvPr id="15" name="Freeform 5">
              <a:extLst>
                <a:ext uri="{FF2B5EF4-FFF2-40B4-BE49-F238E27FC236}">
                  <a16:creationId xmlns:a16="http://schemas.microsoft.com/office/drawing/2014/main" id="{C98EF042-A3B8-406D-BC16-153A989F571A}"/>
                </a:ext>
              </a:extLst>
            </p:cNvPr>
            <p:cNvSpPr>
              <a:spLocks/>
            </p:cNvSpPr>
            <p:nvPr/>
          </p:nvSpPr>
          <p:spPr bwMode="auto">
            <a:xfrm>
              <a:off x="11114088" y="2241550"/>
              <a:ext cx="1905000" cy="2354263"/>
            </a:xfrm>
            <a:custGeom>
              <a:avLst/>
              <a:gdLst>
                <a:gd name="T0" fmla="*/ 0 w 447"/>
                <a:gd name="T1" fmla="*/ 264 h 553"/>
                <a:gd name="T2" fmla="*/ 141 w 447"/>
                <a:gd name="T3" fmla="*/ 48 h 553"/>
                <a:gd name="T4" fmla="*/ 414 w 447"/>
                <a:gd name="T5" fmla="*/ 67 h 553"/>
                <a:gd name="T6" fmla="*/ 438 w 447"/>
                <a:gd name="T7" fmla="*/ 98 h 553"/>
                <a:gd name="T8" fmla="*/ 391 w 447"/>
                <a:gd name="T9" fmla="*/ 111 h 553"/>
                <a:gd name="T10" fmla="*/ 94 w 447"/>
                <a:gd name="T11" fmla="*/ 149 h 553"/>
                <a:gd name="T12" fmla="*/ 107 w 447"/>
                <a:gd name="T13" fmla="*/ 424 h 553"/>
                <a:gd name="T14" fmla="*/ 383 w 447"/>
                <a:gd name="T15" fmla="*/ 453 h 553"/>
                <a:gd name="T16" fmla="*/ 393 w 447"/>
                <a:gd name="T17" fmla="*/ 446 h 553"/>
                <a:gd name="T18" fmla="*/ 433 w 447"/>
                <a:gd name="T19" fmla="*/ 449 h 553"/>
                <a:gd name="T20" fmla="*/ 421 w 447"/>
                <a:gd name="T21" fmla="*/ 485 h 553"/>
                <a:gd name="T22" fmla="*/ 194 w 447"/>
                <a:gd name="T23" fmla="*/ 531 h 553"/>
                <a:gd name="T24" fmla="*/ 0 w 447"/>
                <a:gd name="T25" fmla="*/ 264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 h="553">
                  <a:moveTo>
                    <a:pt x="0" y="264"/>
                  </a:moveTo>
                  <a:cubicBezTo>
                    <a:pt x="5" y="176"/>
                    <a:pt x="49" y="96"/>
                    <a:pt x="141" y="48"/>
                  </a:cubicBezTo>
                  <a:cubicBezTo>
                    <a:pt x="235" y="0"/>
                    <a:pt x="327" y="9"/>
                    <a:pt x="414" y="67"/>
                  </a:cubicBezTo>
                  <a:cubicBezTo>
                    <a:pt x="425" y="75"/>
                    <a:pt x="439" y="82"/>
                    <a:pt x="438" y="98"/>
                  </a:cubicBezTo>
                  <a:cubicBezTo>
                    <a:pt x="437" y="120"/>
                    <a:pt x="413" y="127"/>
                    <a:pt x="391" y="111"/>
                  </a:cubicBezTo>
                  <a:cubicBezTo>
                    <a:pt x="294" y="40"/>
                    <a:pt x="166" y="56"/>
                    <a:pt x="94" y="149"/>
                  </a:cubicBezTo>
                  <a:cubicBezTo>
                    <a:pt x="30" y="231"/>
                    <a:pt x="36" y="349"/>
                    <a:pt x="107" y="424"/>
                  </a:cubicBezTo>
                  <a:cubicBezTo>
                    <a:pt x="180" y="502"/>
                    <a:pt x="296" y="514"/>
                    <a:pt x="383" y="453"/>
                  </a:cubicBezTo>
                  <a:cubicBezTo>
                    <a:pt x="386" y="451"/>
                    <a:pt x="390" y="449"/>
                    <a:pt x="393" y="446"/>
                  </a:cubicBezTo>
                  <a:cubicBezTo>
                    <a:pt x="407" y="433"/>
                    <a:pt x="420" y="433"/>
                    <a:pt x="433" y="449"/>
                  </a:cubicBezTo>
                  <a:cubicBezTo>
                    <a:pt x="447" y="467"/>
                    <a:pt x="433" y="477"/>
                    <a:pt x="421" y="485"/>
                  </a:cubicBezTo>
                  <a:cubicBezTo>
                    <a:pt x="353" y="537"/>
                    <a:pt x="277" y="553"/>
                    <a:pt x="194" y="531"/>
                  </a:cubicBezTo>
                  <a:cubicBezTo>
                    <a:pt x="79" y="501"/>
                    <a:pt x="1" y="397"/>
                    <a:pt x="0" y="2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p>
          </p:txBody>
        </p:sp>
        <p:sp>
          <p:nvSpPr>
            <p:cNvPr id="16" name="Freeform 6">
              <a:extLst>
                <a:ext uri="{FF2B5EF4-FFF2-40B4-BE49-F238E27FC236}">
                  <a16:creationId xmlns:a16="http://schemas.microsoft.com/office/drawing/2014/main" id="{68E5FAC9-A660-4D7A-AC84-0A7C8CC3BB65}"/>
                </a:ext>
              </a:extLst>
            </p:cNvPr>
            <p:cNvSpPr>
              <a:spLocks/>
            </p:cNvSpPr>
            <p:nvPr/>
          </p:nvSpPr>
          <p:spPr bwMode="auto">
            <a:xfrm>
              <a:off x="11412538" y="2590800"/>
              <a:ext cx="835025" cy="1673225"/>
            </a:xfrm>
            <a:custGeom>
              <a:avLst/>
              <a:gdLst>
                <a:gd name="T0" fmla="*/ 0 w 196"/>
                <a:gd name="T1" fmla="*/ 198 h 393"/>
                <a:gd name="T2" fmla="*/ 157 w 196"/>
                <a:gd name="T3" fmla="*/ 8 h 393"/>
                <a:gd name="T4" fmla="*/ 192 w 196"/>
                <a:gd name="T5" fmla="*/ 22 h 393"/>
                <a:gd name="T6" fmla="*/ 167 w 196"/>
                <a:gd name="T7" fmla="*/ 56 h 393"/>
                <a:gd name="T8" fmla="*/ 48 w 196"/>
                <a:gd name="T9" fmla="*/ 198 h 393"/>
                <a:gd name="T10" fmla="*/ 170 w 196"/>
                <a:gd name="T11" fmla="*/ 339 h 393"/>
                <a:gd name="T12" fmla="*/ 193 w 196"/>
                <a:gd name="T13" fmla="*/ 372 h 393"/>
                <a:gd name="T14" fmla="*/ 160 w 196"/>
                <a:gd name="T15" fmla="*/ 387 h 393"/>
                <a:gd name="T16" fmla="*/ 0 w 196"/>
                <a:gd name="T17" fmla="*/ 198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393">
                  <a:moveTo>
                    <a:pt x="0" y="198"/>
                  </a:moveTo>
                  <a:cubicBezTo>
                    <a:pt x="0" y="103"/>
                    <a:pt x="64" y="26"/>
                    <a:pt x="157" y="8"/>
                  </a:cubicBezTo>
                  <a:cubicBezTo>
                    <a:pt x="171" y="6"/>
                    <a:pt x="188" y="0"/>
                    <a:pt x="192" y="22"/>
                  </a:cubicBezTo>
                  <a:cubicBezTo>
                    <a:pt x="196" y="41"/>
                    <a:pt x="190" y="52"/>
                    <a:pt x="167" y="56"/>
                  </a:cubicBezTo>
                  <a:cubicBezTo>
                    <a:pt x="95" y="70"/>
                    <a:pt x="47" y="129"/>
                    <a:pt x="48" y="198"/>
                  </a:cubicBezTo>
                  <a:cubicBezTo>
                    <a:pt x="48" y="267"/>
                    <a:pt x="97" y="325"/>
                    <a:pt x="170" y="339"/>
                  </a:cubicBezTo>
                  <a:cubicBezTo>
                    <a:pt x="191" y="343"/>
                    <a:pt x="195" y="354"/>
                    <a:pt x="193" y="372"/>
                  </a:cubicBezTo>
                  <a:cubicBezTo>
                    <a:pt x="190" y="393"/>
                    <a:pt x="174" y="389"/>
                    <a:pt x="160" y="387"/>
                  </a:cubicBezTo>
                  <a:cubicBezTo>
                    <a:pt x="70" y="375"/>
                    <a:pt x="0" y="293"/>
                    <a:pt x="0" y="1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p>
          </p:txBody>
        </p:sp>
      </p:grpSp>
      <p:cxnSp>
        <p:nvCxnSpPr>
          <p:cNvPr id="5" name="Straight Connector 4">
            <a:extLst>
              <a:ext uri="{FF2B5EF4-FFF2-40B4-BE49-F238E27FC236}">
                <a16:creationId xmlns:a16="http://schemas.microsoft.com/office/drawing/2014/main" id="{819AFA09-F4B1-493D-BCAD-FF30C20CD1AA}"/>
              </a:ext>
            </a:extLst>
          </p:cNvPr>
          <p:cNvCxnSpPr>
            <a:cxnSpLocks/>
          </p:cNvCxnSpPr>
          <p:nvPr userDrawn="1"/>
        </p:nvCxnSpPr>
        <p:spPr>
          <a:xfrm>
            <a:off x="6469778" y="4233582"/>
            <a:ext cx="5011410" cy="0"/>
          </a:xfrm>
          <a:prstGeom prst="line">
            <a:avLst/>
          </a:prstGeom>
          <a:ln w="25400">
            <a:solidFill>
              <a:srgbClr val="C4263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1214083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pos="7333" userDrawn="1">
          <p15:clr>
            <a:srgbClr val="FBAE40"/>
          </p15:clr>
        </p15:guide>
        <p15:guide id="4" pos="362"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with Image">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85AB9E98-6E5A-4A3C-A8A2-DD496116233C}"/>
              </a:ext>
            </a:extLst>
          </p:cNvPr>
          <p:cNvSpPr/>
          <p:nvPr userDrawn="1"/>
        </p:nvSpPr>
        <p:spPr>
          <a:xfrm>
            <a:off x="0" y="5862731"/>
            <a:ext cx="12192000" cy="217477"/>
          </a:xfrm>
          <a:prstGeom prst="rect">
            <a:avLst/>
          </a:prstGeom>
          <a:solidFill>
            <a:srgbClr val="C426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Rectangle 9">
            <a:extLst>
              <a:ext uri="{FF2B5EF4-FFF2-40B4-BE49-F238E27FC236}">
                <a16:creationId xmlns:a16="http://schemas.microsoft.com/office/drawing/2014/main" id="{F9087E09-D75F-4E26-B01E-A1A09BA2EA70}"/>
              </a:ext>
            </a:extLst>
          </p:cNvPr>
          <p:cNvSpPr/>
          <p:nvPr userDrawn="1"/>
        </p:nvSpPr>
        <p:spPr>
          <a:xfrm>
            <a:off x="0" y="-194310"/>
            <a:ext cx="12192000" cy="606055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AF7A70B7-7ADE-4E0B-B956-363B0B1AA613}"/>
              </a:ext>
            </a:extLst>
          </p:cNvPr>
          <p:cNvSpPr>
            <a:spLocks noGrp="1"/>
          </p:cNvSpPr>
          <p:nvPr>
            <p:ph type="title"/>
          </p:nvPr>
        </p:nvSpPr>
        <p:spPr>
          <a:xfrm>
            <a:off x="831850" y="182563"/>
            <a:ext cx="10515600" cy="940181"/>
          </a:xfrm>
        </p:spPr>
        <p:txBody>
          <a:bodyPr anchor="b">
            <a:noAutofit/>
          </a:bodyPr>
          <a:lstStyle>
            <a:lvl1pPr algn="ctr">
              <a:defRPr sz="4000" b="1" cap="all" baseline="0">
                <a:solidFill>
                  <a:schemeClr val="bg1"/>
                </a:solidFill>
              </a:defRPr>
            </a:lvl1pPr>
          </a:lstStyle>
          <a:p>
            <a:r>
              <a:rPr lang="en-US" noProof="0"/>
              <a:t>Click to edit Master title style</a:t>
            </a:r>
          </a:p>
        </p:txBody>
      </p:sp>
      <p:sp>
        <p:nvSpPr>
          <p:cNvPr id="3" name="Text Placeholder 2">
            <a:extLst>
              <a:ext uri="{FF2B5EF4-FFF2-40B4-BE49-F238E27FC236}">
                <a16:creationId xmlns:a16="http://schemas.microsoft.com/office/drawing/2014/main" id="{4ACB5603-8A62-4D45-B6EF-0D7E2D5FC4F7}"/>
              </a:ext>
            </a:extLst>
          </p:cNvPr>
          <p:cNvSpPr>
            <a:spLocks noGrp="1"/>
          </p:cNvSpPr>
          <p:nvPr>
            <p:ph type="body" idx="1" hasCustomPrompt="1"/>
          </p:nvPr>
        </p:nvSpPr>
        <p:spPr>
          <a:xfrm>
            <a:off x="2139388" y="1154832"/>
            <a:ext cx="7900525" cy="764460"/>
          </a:xfrm>
        </p:spPr>
        <p:txBody>
          <a:bodyPr>
            <a:noAutofit/>
          </a:bodyPr>
          <a:lstStyle>
            <a:lvl1pPr marL="0" indent="0" algn="ctr">
              <a:buNone/>
              <a:defRPr sz="1800" cap="none" baseline="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Dummy Text Comes Here</a:t>
            </a:r>
          </a:p>
        </p:txBody>
      </p:sp>
      <p:sp>
        <p:nvSpPr>
          <p:cNvPr id="15" name="Picture Placeholder 14">
            <a:extLst>
              <a:ext uri="{FF2B5EF4-FFF2-40B4-BE49-F238E27FC236}">
                <a16:creationId xmlns:a16="http://schemas.microsoft.com/office/drawing/2014/main" id="{B5A30B6B-EEDB-4142-8138-D50F5A307D76}"/>
              </a:ext>
            </a:extLst>
          </p:cNvPr>
          <p:cNvSpPr>
            <a:spLocks noGrp="1"/>
          </p:cNvSpPr>
          <p:nvPr>
            <p:ph type="pic" sz="quarter" idx="13"/>
          </p:nvPr>
        </p:nvSpPr>
        <p:spPr>
          <a:xfrm>
            <a:off x="2993041" y="2270376"/>
            <a:ext cx="6206400" cy="4587625"/>
          </a:xfrm>
          <a:custGeom>
            <a:avLst/>
            <a:gdLst>
              <a:gd name="connsiteX0" fmla="*/ 3103200 w 6206400"/>
              <a:gd name="connsiteY0" fmla="*/ 0 h 4587625"/>
              <a:gd name="connsiteX1" fmla="*/ 6206400 w 6206400"/>
              <a:gd name="connsiteY1" fmla="*/ 3103200 h 4587625"/>
              <a:gd name="connsiteX2" fmla="*/ 5831861 w 6206400"/>
              <a:gd name="connsiteY2" fmla="*/ 4582370 h 4587625"/>
              <a:gd name="connsiteX3" fmla="*/ 5828668 w 6206400"/>
              <a:gd name="connsiteY3" fmla="*/ 4587625 h 4587625"/>
              <a:gd name="connsiteX4" fmla="*/ 377733 w 6206400"/>
              <a:gd name="connsiteY4" fmla="*/ 4587625 h 4587625"/>
              <a:gd name="connsiteX5" fmla="*/ 374540 w 6206400"/>
              <a:gd name="connsiteY5" fmla="*/ 4582370 h 4587625"/>
              <a:gd name="connsiteX6" fmla="*/ 0 w 6206400"/>
              <a:gd name="connsiteY6" fmla="*/ 3103200 h 4587625"/>
              <a:gd name="connsiteX7" fmla="*/ 3103200 w 6206400"/>
              <a:gd name="connsiteY7" fmla="*/ 0 h 458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06400" h="4587625">
                <a:moveTo>
                  <a:pt x="3103200" y="0"/>
                </a:moveTo>
                <a:cubicBezTo>
                  <a:pt x="4817050" y="0"/>
                  <a:pt x="6206400" y="1389350"/>
                  <a:pt x="6206400" y="3103200"/>
                </a:cubicBezTo>
                <a:cubicBezTo>
                  <a:pt x="6206400" y="3638778"/>
                  <a:pt x="6070721" y="4142667"/>
                  <a:pt x="5831861" y="4582370"/>
                </a:cubicBezTo>
                <a:lnTo>
                  <a:pt x="5828668" y="4587625"/>
                </a:lnTo>
                <a:lnTo>
                  <a:pt x="377733" y="4587625"/>
                </a:lnTo>
                <a:lnTo>
                  <a:pt x="374540" y="4582370"/>
                </a:lnTo>
                <a:cubicBezTo>
                  <a:pt x="135679" y="4142667"/>
                  <a:pt x="0" y="3638778"/>
                  <a:pt x="0" y="3103200"/>
                </a:cubicBezTo>
                <a:cubicBezTo>
                  <a:pt x="0" y="1389350"/>
                  <a:pt x="1389350" y="0"/>
                  <a:pt x="3103200" y="0"/>
                </a:cubicBezTo>
                <a:close/>
              </a:path>
            </a:pathLst>
          </a:custGeom>
          <a:solidFill>
            <a:schemeClr val="bg2"/>
          </a:solidFill>
        </p:spPr>
        <p:txBody>
          <a:bodyPr wrap="square" anchor="ctr">
            <a:noAutofit/>
          </a:bodyPr>
          <a:lstStyle>
            <a:lvl1pPr marL="0" indent="0" algn="ctr">
              <a:buNone/>
              <a:defRPr sz="2400"/>
            </a:lvl1pPr>
          </a:lstStyle>
          <a:p>
            <a:r>
              <a:rPr lang="en-US" noProof="0" dirty="0"/>
              <a:t>Click icon to add picture</a:t>
            </a:r>
          </a:p>
        </p:txBody>
      </p:sp>
    </p:spTree>
    <p:extLst>
      <p:ext uri="{BB962C8B-B14F-4D97-AF65-F5344CB8AC3E}">
        <p14:creationId xmlns:p14="http://schemas.microsoft.com/office/powerpoint/2010/main" val="27504955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0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970CD0-696D-4313-96BA-4AA72C813BD0}"/>
              </a:ext>
            </a:extLst>
          </p:cNvPr>
          <p:cNvSpPr>
            <a:spLocks noGrp="1"/>
          </p:cNvSpPr>
          <p:nvPr>
            <p:ph type="title"/>
          </p:nvPr>
        </p:nvSpPr>
        <p:spPr>
          <a:xfrm>
            <a:off x="515938" y="499595"/>
            <a:ext cx="4937211" cy="1325563"/>
          </a:xfrm>
        </p:spPr>
        <p:txBody>
          <a:bodyPr lIns="0" tIns="0" rIns="0" bIns="0">
            <a:noAutofit/>
          </a:bodyPr>
          <a:lstStyle>
            <a:lvl1pPr>
              <a:defRPr sz="3200" b="1" cap="all" baseline="0"/>
            </a:lvl1pPr>
          </a:lstStyle>
          <a:p>
            <a:r>
              <a:rPr lang="en-US" noProof="0"/>
              <a:t>Click to edit Master title style</a:t>
            </a:r>
          </a:p>
        </p:txBody>
      </p:sp>
      <p:sp>
        <p:nvSpPr>
          <p:cNvPr id="3" name="Content Placeholder 2">
            <a:extLst>
              <a:ext uri="{FF2B5EF4-FFF2-40B4-BE49-F238E27FC236}">
                <a16:creationId xmlns:a16="http://schemas.microsoft.com/office/drawing/2014/main" id="{0FEE9886-36F0-4E06-A3A6-D8F00B0665A1}"/>
              </a:ext>
            </a:extLst>
          </p:cNvPr>
          <p:cNvSpPr>
            <a:spLocks noGrp="1"/>
          </p:cNvSpPr>
          <p:nvPr>
            <p:ph idx="1"/>
          </p:nvPr>
        </p:nvSpPr>
        <p:spPr>
          <a:xfrm>
            <a:off x="538960" y="1825625"/>
            <a:ext cx="4914189" cy="4351338"/>
          </a:xfrm>
        </p:spPr>
        <p:txBody>
          <a:bodyPr lIns="0" tIns="0" rIns="0" bIns="0">
            <a:noAutofit/>
          </a:bodyPr>
          <a:lstStyle>
            <a:lvl1pPr>
              <a:defRPr sz="2400"/>
            </a:lvl1pPr>
            <a:lvl2pPr>
              <a:defRPr sz="2000"/>
            </a:lvl2pPr>
            <a:lvl3pPr>
              <a:defRPr sz="1800"/>
            </a:lvl3pPr>
            <a:lvl4pPr>
              <a:defRPr sz="1600"/>
            </a:lvl4pPr>
            <a:lvl5pPr>
              <a:defRPr sz="16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 name="Rectangle 6">
            <a:extLst>
              <a:ext uri="{FF2B5EF4-FFF2-40B4-BE49-F238E27FC236}">
                <a16:creationId xmlns:a16="http://schemas.microsoft.com/office/drawing/2014/main" id="{76627016-BFC4-46D4-89DB-F72E3C3461EC}"/>
              </a:ext>
            </a:extLst>
          </p:cNvPr>
          <p:cNvSpPr/>
          <p:nvPr userDrawn="1"/>
        </p:nvSpPr>
        <p:spPr>
          <a:xfrm rot="10800000">
            <a:off x="515938" y="-16721"/>
            <a:ext cx="1258618" cy="11050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bg1"/>
              </a:solidFill>
            </a:endParaRPr>
          </a:p>
        </p:txBody>
      </p:sp>
      <p:sp>
        <p:nvSpPr>
          <p:cNvPr id="14" name="Rectangle 13">
            <a:extLst>
              <a:ext uri="{FF2B5EF4-FFF2-40B4-BE49-F238E27FC236}">
                <a16:creationId xmlns:a16="http://schemas.microsoft.com/office/drawing/2014/main" id="{9D415693-E2CB-4DB4-B07C-2F96B0CAB302}"/>
              </a:ext>
            </a:extLst>
          </p:cNvPr>
          <p:cNvSpPr/>
          <p:nvPr userDrawn="1"/>
        </p:nvSpPr>
        <p:spPr>
          <a:xfrm>
            <a:off x="7854462" y="988536"/>
            <a:ext cx="4329129" cy="4880927"/>
          </a:xfrm>
          <a:prstGeom prst="rect">
            <a:avLst/>
          </a:prstGeom>
          <a:solidFill>
            <a:schemeClr val="accent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Oval 3">
            <a:extLst>
              <a:ext uri="{FF2B5EF4-FFF2-40B4-BE49-F238E27FC236}">
                <a16:creationId xmlns:a16="http://schemas.microsoft.com/office/drawing/2014/main" id="{14C1BF67-E354-4E04-8F94-BABF2B7D1AFB}"/>
              </a:ext>
            </a:extLst>
          </p:cNvPr>
          <p:cNvSpPr/>
          <p:nvPr userDrawn="1"/>
        </p:nvSpPr>
        <p:spPr>
          <a:xfrm>
            <a:off x="5107816" y="633613"/>
            <a:ext cx="5571908" cy="5571906"/>
          </a:xfrm>
          <a:prstGeom prst="ellipse">
            <a:avLst/>
          </a:prstGeom>
          <a:solidFill>
            <a:schemeClr val="bg2">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8" name="Picture Placeholder 5">
            <a:extLst>
              <a:ext uri="{FF2B5EF4-FFF2-40B4-BE49-F238E27FC236}">
                <a16:creationId xmlns:a16="http://schemas.microsoft.com/office/drawing/2014/main" id="{FF6AC390-6F85-4B64-AE7A-E8E0D8FC89CF}"/>
              </a:ext>
            </a:extLst>
          </p:cNvPr>
          <p:cNvSpPr>
            <a:spLocks noGrp="1"/>
          </p:cNvSpPr>
          <p:nvPr>
            <p:ph type="pic" sz="quarter" idx="13"/>
          </p:nvPr>
        </p:nvSpPr>
        <p:spPr>
          <a:xfrm>
            <a:off x="5455212" y="988536"/>
            <a:ext cx="4884848" cy="4884848"/>
          </a:xfrm>
          <a:prstGeom prst="ellipse">
            <a:avLst/>
          </a:prstGeom>
          <a:solidFill>
            <a:schemeClr val="bg1">
              <a:lumMod val="85000"/>
            </a:schemeClr>
          </a:solidFill>
        </p:spPr>
        <p:txBody>
          <a:bodyPr anchor="ctr"/>
          <a:lstStyle>
            <a:lvl1pPr marL="0" indent="0" algn="ctr">
              <a:buNone/>
              <a:defRPr/>
            </a:lvl1pPr>
          </a:lstStyle>
          <a:p>
            <a:r>
              <a:rPr lang="en-US" noProof="0" dirty="0"/>
              <a:t>Click icon to add picture</a:t>
            </a:r>
          </a:p>
        </p:txBody>
      </p:sp>
      <p:pic>
        <p:nvPicPr>
          <p:cNvPr id="6" name="Picture 5" descr="A blue and white logo&#10;&#10;Description automatically generated with low confidence">
            <a:extLst>
              <a:ext uri="{FF2B5EF4-FFF2-40B4-BE49-F238E27FC236}">
                <a16:creationId xmlns:a16="http://schemas.microsoft.com/office/drawing/2014/main" id="{CEAFC0AD-6C8A-A543-0BE4-5A6F7BBEF278}"/>
              </a:ext>
            </a:extLst>
          </p:cNvPr>
          <p:cNvPicPr>
            <a:picLocks noChangeAspect="1"/>
          </p:cNvPicPr>
          <p:nvPr userDrawn="1"/>
        </p:nvPicPr>
        <p:blipFill>
          <a:blip r:embed="rId2"/>
          <a:stretch>
            <a:fillRect/>
          </a:stretch>
        </p:blipFill>
        <p:spPr>
          <a:xfrm>
            <a:off x="9339532" y="5976309"/>
            <a:ext cx="2546350" cy="762000"/>
          </a:xfrm>
          <a:prstGeom prst="rect">
            <a:avLst/>
          </a:prstGeom>
        </p:spPr>
      </p:pic>
    </p:spTree>
    <p:extLst>
      <p:ext uri="{BB962C8B-B14F-4D97-AF65-F5344CB8AC3E}">
        <p14:creationId xmlns:p14="http://schemas.microsoft.com/office/powerpoint/2010/main" val="19699861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03">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354D84D-2F25-4ABB-A699-10619163E069}"/>
              </a:ext>
            </a:extLst>
          </p:cNvPr>
          <p:cNvSpPr/>
          <p:nvPr userDrawn="1"/>
        </p:nvSpPr>
        <p:spPr>
          <a:xfrm>
            <a:off x="1" y="1630018"/>
            <a:ext cx="3883819" cy="4373217"/>
          </a:xfrm>
          <a:prstGeom prst="rect">
            <a:avLst/>
          </a:prstGeom>
          <a:solidFill>
            <a:schemeClr val="accent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9" name="Rectangle 18">
            <a:extLst>
              <a:ext uri="{FF2B5EF4-FFF2-40B4-BE49-F238E27FC236}">
                <a16:creationId xmlns:a16="http://schemas.microsoft.com/office/drawing/2014/main" id="{12E4E194-63F1-4D43-AC02-75733DF045E9}"/>
              </a:ext>
            </a:extLst>
          </p:cNvPr>
          <p:cNvSpPr/>
          <p:nvPr userDrawn="1"/>
        </p:nvSpPr>
        <p:spPr>
          <a:xfrm>
            <a:off x="8308181" y="1630018"/>
            <a:ext cx="3883819" cy="4373217"/>
          </a:xfrm>
          <a:prstGeom prst="rect">
            <a:avLst/>
          </a:prstGeom>
          <a:solidFill>
            <a:schemeClr val="accent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Oval 3">
            <a:extLst>
              <a:ext uri="{FF2B5EF4-FFF2-40B4-BE49-F238E27FC236}">
                <a16:creationId xmlns:a16="http://schemas.microsoft.com/office/drawing/2014/main" id="{8C1E0992-271E-4948-9461-C7AA54AF8FEA}"/>
              </a:ext>
            </a:extLst>
          </p:cNvPr>
          <p:cNvSpPr>
            <a:spLocks noChangeAspect="1"/>
          </p:cNvSpPr>
          <p:nvPr userDrawn="1"/>
        </p:nvSpPr>
        <p:spPr>
          <a:xfrm>
            <a:off x="1526011" y="1823757"/>
            <a:ext cx="832104" cy="832104"/>
          </a:xfrm>
          <a:prstGeom prst="ellipse">
            <a:avLst/>
          </a:prstGeom>
          <a:solidFill>
            <a:srgbClr val="0D1D5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32970CD0-696D-4313-96BA-4AA72C813BD0}"/>
              </a:ext>
            </a:extLst>
          </p:cNvPr>
          <p:cNvSpPr>
            <a:spLocks noGrp="1"/>
          </p:cNvSpPr>
          <p:nvPr>
            <p:ph type="title"/>
          </p:nvPr>
        </p:nvSpPr>
        <p:spPr>
          <a:xfrm>
            <a:off x="515938" y="246621"/>
            <a:ext cx="11150600" cy="920336"/>
          </a:xfrm>
        </p:spPr>
        <p:txBody>
          <a:bodyPr lIns="0" tIns="0" rIns="0" bIns="0" anchor="b">
            <a:noAutofit/>
          </a:bodyPr>
          <a:lstStyle>
            <a:lvl1pPr>
              <a:defRPr sz="3200" b="1" cap="all" baseline="0"/>
            </a:lvl1pPr>
          </a:lstStyle>
          <a:p>
            <a:r>
              <a:rPr lang="en-US" noProof="0"/>
              <a:t>Click to edit Master title style</a:t>
            </a:r>
          </a:p>
        </p:txBody>
      </p:sp>
      <p:sp>
        <p:nvSpPr>
          <p:cNvPr id="3" name="Content Placeholder 2">
            <a:extLst>
              <a:ext uri="{FF2B5EF4-FFF2-40B4-BE49-F238E27FC236}">
                <a16:creationId xmlns:a16="http://schemas.microsoft.com/office/drawing/2014/main" id="{0FEE9886-36F0-4E06-A3A6-D8F00B0665A1}"/>
              </a:ext>
            </a:extLst>
          </p:cNvPr>
          <p:cNvSpPr>
            <a:spLocks noGrp="1"/>
          </p:cNvSpPr>
          <p:nvPr>
            <p:ph idx="1"/>
          </p:nvPr>
        </p:nvSpPr>
        <p:spPr>
          <a:xfrm>
            <a:off x="219126" y="3207024"/>
            <a:ext cx="3445566" cy="2504663"/>
          </a:xfrm>
        </p:spPr>
        <p:txBody>
          <a:bodyPr lIns="0" tIns="0" rIns="0" bIns="0">
            <a:normAutofit/>
          </a:bodyPr>
          <a:lstStyle>
            <a:lvl1pPr marL="0" indent="0" algn="ctr">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stStyle>
          <a:p>
            <a:pPr lvl="0"/>
            <a:r>
              <a:rPr lang="en-US" noProof="0"/>
              <a:t>Click to edit Master text styles</a:t>
            </a:r>
          </a:p>
        </p:txBody>
      </p:sp>
      <p:sp>
        <p:nvSpPr>
          <p:cNvPr id="7" name="Rectangle 6">
            <a:extLst>
              <a:ext uri="{FF2B5EF4-FFF2-40B4-BE49-F238E27FC236}">
                <a16:creationId xmlns:a16="http://schemas.microsoft.com/office/drawing/2014/main" id="{76627016-BFC4-46D4-89DB-F72E3C3461EC}"/>
              </a:ext>
            </a:extLst>
          </p:cNvPr>
          <p:cNvSpPr/>
          <p:nvPr userDrawn="1"/>
        </p:nvSpPr>
        <p:spPr>
          <a:xfrm rot="10800000">
            <a:off x="515938" y="-16721"/>
            <a:ext cx="1258618" cy="11050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bg1"/>
              </a:solidFill>
            </a:endParaRPr>
          </a:p>
        </p:txBody>
      </p:sp>
      <p:sp>
        <p:nvSpPr>
          <p:cNvPr id="6" name="Picture Placeholder 5">
            <a:extLst>
              <a:ext uri="{FF2B5EF4-FFF2-40B4-BE49-F238E27FC236}">
                <a16:creationId xmlns:a16="http://schemas.microsoft.com/office/drawing/2014/main" id="{35B71D50-AA4B-4E0C-8F6A-0F64F2C8A8C7}"/>
              </a:ext>
            </a:extLst>
          </p:cNvPr>
          <p:cNvSpPr>
            <a:spLocks noGrp="1"/>
          </p:cNvSpPr>
          <p:nvPr>
            <p:ph type="pic" sz="quarter" idx="13"/>
          </p:nvPr>
        </p:nvSpPr>
        <p:spPr>
          <a:xfrm>
            <a:off x="4154245" y="1630018"/>
            <a:ext cx="3934626" cy="4373217"/>
          </a:xfrm>
          <a:solidFill>
            <a:schemeClr val="bg2">
              <a:lumMod val="90000"/>
            </a:schemeClr>
          </a:solidFill>
        </p:spPr>
        <p:txBody>
          <a:bodyPr anchor="ctr"/>
          <a:lstStyle>
            <a:lvl1pPr marL="0" indent="0" algn="ctr">
              <a:buNone/>
              <a:defRPr/>
            </a:lvl1pPr>
          </a:lstStyle>
          <a:p>
            <a:r>
              <a:rPr lang="en-US" noProof="0" dirty="0"/>
              <a:t>Click icon to add picture</a:t>
            </a:r>
          </a:p>
        </p:txBody>
      </p:sp>
      <p:sp>
        <p:nvSpPr>
          <p:cNvPr id="17" name="Content Placeholder 2">
            <a:extLst>
              <a:ext uri="{FF2B5EF4-FFF2-40B4-BE49-F238E27FC236}">
                <a16:creationId xmlns:a16="http://schemas.microsoft.com/office/drawing/2014/main" id="{147C9C38-5B17-467D-B581-EF28ECB11E80}"/>
              </a:ext>
            </a:extLst>
          </p:cNvPr>
          <p:cNvSpPr>
            <a:spLocks noGrp="1"/>
          </p:cNvSpPr>
          <p:nvPr>
            <p:ph idx="14"/>
          </p:nvPr>
        </p:nvSpPr>
        <p:spPr>
          <a:xfrm>
            <a:off x="8527490" y="3207024"/>
            <a:ext cx="3445200" cy="2504663"/>
          </a:xfrm>
        </p:spPr>
        <p:txBody>
          <a:bodyPr lIns="0" tIns="0" rIns="0" bIns="0">
            <a:normAutofit/>
          </a:bodyPr>
          <a:lstStyle>
            <a:lvl1pPr marL="0" indent="0" algn="ctr">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stStyle>
          <a:p>
            <a:pPr lvl="0"/>
            <a:r>
              <a:rPr lang="en-US" noProof="0"/>
              <a:t>Click to edit Master text styles</a:t>
            </a:r>
          </a:p>
        </p:txBody>
      </p:sp>
      <p:sp>
        <p:nvSpPr>
          <p:cNvPr id="20" name="Content Placeholder 2">
            <a:extLst>
              <a:ext uri="{FF2B5EF4-FFF2-40B4-BE49-F238E27FC236}">
                <a16:creationId xmlns:a16="http://schemas.microsoft.com/office/drawing/2014/main" id="{FEB88DD7-AEB5-4718-AF2D-28B5B91ED715}"/>
              </a:ext>
            </a:extLst>
          </p:cNvPr>
          <p:cNvSpPr>
            <a:spLocks noGrp="1"/>
          </p:cNvSpPr>
          <p:nvPr>
            <p:ph idx="15"/>
          </p:nvPr>
        </p:nvSpPr>
        <p:spPr>
          <a:xfrm>
            <a:off x="219126" y="2711636"/>
            <a:ext cx="3445566" cy="495389"/>
          </a:xfrm>
        </p:spPr>
        <p:txBody>
          <a:bodyPr lIns="0" tIns="0" rIns="0" bIns="0" anchor="ctr">
            <a:noAutofit/>
          </a:bodyPr>
          <a:lstStyle>
            <a:lvl1pPr marL="0" indent="0" algn="ctr">
              <a:buNone/>
              <a:defRPr sz="1800" b="1" cap="all" baseline="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stStyle>
          <a:p>
            <a:pPr lvl="0"/>
            <a:r>
              <a:rPr lang="en-US" noProof="0"/>
              <a:t>Click to edit Master text styles</a:t>
            </a:r>
          </a:p>
        </p:txBody>
      </p:sp>
      <p:sp>
        <p:nvSpPr>
          <p:cNvPr id="21" name="Content Placeholder 2">
            <a:extLst>
              <a:ext uri="{FF2B5EF4-FFF2-40B4-BE49-F238E27FC236}">
                <a16:creationId xmlns:a16="http://schemas.microsoft.com/office/drawing/2014/main" id="{F694448B-800C-40EF-8F61-18C018E8374C}"/>
              </a:ext>
            </a:extLst>
          </p:cNvPr>
          <p:cNvSpPr>
            <a:spLocks noGrp="1"/>
          </p:cNvSpPr>
          <p:nvPr>
            <p:ph idx="16"/>
          </p:nvPr>
        </p:nvSpPr>
        <p:spPr>
          <a:xfrm>
            <a:off x="8527124" y="2711636"/>
            <a:ext cx="3445566" cy="495389"/>
          </a:xfrm>
        </p:spPr>
        <p:txBody>
          <a:bodyPr lIns="0" tIns="0" rIns="0" bIns="0" anchor="ctr">
            <a:noAutofit/>
          </a:bodyPr>
          <a:lstStyle>
            <a:lvl1pPr marL="0" indent="0" algn="ctr">
              <a:buNone/>
              <a:defRPr sz="1800" b="1" cap="all" baseline="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stStyle>
          <a:p>
            <a:pPr lvl="0"/>
            <a:r>
              <a:rPr lang="en-US" noProof="0" dirty="0"/>
              <a:t>Click to edit Master text styles</a:t>
            </a:r>
          </a:p>
        </p:txBody>
      </p:sp>
      <p:sp>
        <p:nvSpPr>
          <p:cNvPr id="12" name="Picture Placeholder 11">
            <a:extLst>
              <a:ext uri="{FF2B5EF4-FFF2-40B4-BE49-F238E27FC236}">
                <a16:creationId xmlns:a16="http://schemas.microsoft.com/office/drawing/2014/main" id="{483B974E-5202-4EAD-9D55-4129C84BAE87}"/>
              </a:ext>
            </a:extLst>
          </p:cNvPr>
          <p:cNvSpPr>
            <a:spLocks noGrp="1"/>
          </p:cNvSpPr>
          <p:nvPr>
            <p:ph type="pic" sz="quarter" idx="17" hasCustomPrompt="1"/>
          </p:nvPr>
        </p:nvSpPr>
        <p:spPr>
          <a:xfrm>
            <a:off x="1690627" y="1988373"/>
            <a:ext cx="502873" cy="502873"/>
          </a:xfrm>
          <a:prstGeom prst="rect">
            <a:avLst/>
          </a:prstGeom>
          <a:noFill/>
        </p:spPr>
        <p:txBody>
          <a:bodyPr lIns="0" rIns="0" anchor="ctr">
            <a:noAutofit/>
          </a:bodyPr>
          <a:lstStyle>
            <a:lvl1pPr marL="0" indent="0" algn="ctr">
              <a:buNone/>
              <a:defRPr sz="1100">
                <a:solidFill>
                  <a:schemeClr val="bg1"/>
                </a:solidFill>
              </a:defRPr>
            </a:lvl1pPr>
          </a:lstStyle>
          <a:p>
            <a:r>
              <a:rPr lang="en-US" noProof="0" dirty="0"/>
              <a:t>icon</a:t>
            </a:r>
          </a:p>
        </p:txBody>
      </p:sp>
      <p:sp>
        <p:nvSpPr>
          <p:cNvPr id="10" name="Rectangle 9">
            <a:extLst>
              <a:ext uri="{FF2B5EF4-FFF2-40B4-BE49-F238E27FC236}">
                <a16:creationId xmlns:a16="http://schemas.microsoft.com/office/drawing/2014/main" id="{DE7A22BB-214D-42DD-A621-9B81B4806EA0}"/>
              </a:ext>
            </a:extLst>
          </p:cNvPr>
          <p:cNvSpPr/>
          <p:nvPr userDrawn="1"/>
        </p:nvSpPr>
        <p:spPr>
          <a:xfrm>
            <a:off x="-4762" y="6004424"/>
            <a:ext cx="12192000" cy="110508"/>
          </a:xfrm>
          <a:prstGeom prst="rect">
            <a:avLst/>
          </a:prstGeom>
          <a:solidFill>
            <a:srgbClr val="C426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4" name="Oval 23">
            <a:extLst>
              <a:ext uri="{FF2B5EF4-FFF2-40B4-BE49-F238E27FC236}">
                <a16:creationId xmlns:a16="http://schemas.microsoft.com/office/drawing/2014/main" id="{3ECD7115-82F5-460A-9EDB-27374DA75D41}"/>
              </a:ext>
            </a:extLst>
          </p:cNvPr>
          <p:cNvSpPr>
            <a:spLocks noChangeAspect="1"/>
          </p:cNvSpPr>
          <p:nvPr userDrawn="1"/>
        </p:nvSpPr>
        <p:spPr>
          <a:xfrm>
            <a:off x="9998500" y="1754775"/>
            <a:ext cx="832104" cy="832104"/>
          </a:xfrm>
          <a:prstGeom prst="ellipse">
            <a:avLst/>
          </a:prstGeom>
          <a:solidFill>
            <a:srgbClr val="C426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6" name="Oval 25">
            <a:extLst>
              <a:ext uri="{FF2B5EF4-FFF2-40B4-BE49-F238E27FC236}">
                <a16:creationId xmlns:a16="http://schemas.microsoft.com/office/drawing/2014/main" id="{093E78B9-2730-445B-AFE9-C67A50472DE2}"/>
              </a:ext>
            </a:extLst>
          </p:cNvPr>
          <p:cNvSpPr>
            <a:spLocks noChangeAspect="1"/>
          </p:cNvSpPr>
          <p:nvPr userDrawn="1"/>
        </p:nvSpPr>
        <p:spPr>
          <a:xfrm>
            <a:off x="5679947" y="1823757"/>
            <a:ext cx="832104" cy="832104"/>
          </a:xfrm>
          <a:prstGeom prst="ellipse">
            <a:avLst/>
          </a:prstGeom>
          <a:solidFill>
            <a:srgbClr val="6666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17410332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Slide_02">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629DDC9-F52E-4E8F-9ACF-F083724D0BAA}"/>
              </a:ext>
            </a:extLst>
          </p:cNvPr>
          <p:cNvSpPr/>
          <p:nvPr userDrawn="1"/>
        </p:nvSpPr>
        <p:spPr>
          <a:xfrm>
            <a:off x="0" y="891540"/>
            <a:ext cx="12192000" cy="217477"/>
          </a:xfrm>
          <a:prstGeom prst="rect">
            <a:avLst/>
          </a:prstGeom>
          <a:solidFill>
            <a:srgbClr val="C426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Rectangle 3">
            <a:extLst>
              <a:ext uri="{FF2B5EF4-FFF2-40B4-BE49-F238E27FC236}">
                <a16:creationId xmlns:a16="http://schemas.microsoft.com/office/drawing/2014/main" id="{86299464-ED20-4919-8B3A-2CFAE8DA2347}"/>
              </a:ext>
            </a:extLst>
          </p:cNvPr>
          <p:cNvSpPr/>
          <p:nvPr userDrawn="1"/>
        </p:nvSpPr>
        <p:spPr>
          <a:xfrm>
            <a:off x="0" y="1116418"/>
            <a:ext cx="12192000" cy="5741581"/>
          </a:xfrm>
          <a:prstGeom prst="rect">
            <a:avLst/>
          </a:prstGeom>
          <a:solidFill>
            <a:schemeClr val="accent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3" name="Picture Placeholder 12">
            <a:extLst>
              <a:ext uri="{FF2B5EF4-FFF2-40B4-BE49-F238E27FC236}">
                <a16:creationId xmlns:a16="http://schemas.microsoft.com/office/drawing/2014/main" id="{BCCC559D-0EC3-432C-B397-6897B366DF36}"/>
              </a:ext>
            </a:extLst>
          </p:cNvPr>
          <p:cNvSpPr>
            <a:spLocks noGrp="1"/>
          </p:cNvSpPr>
          <p:nvPr>
            <p:ph type="pic" sz="quarter" idx="10"/>
          </p:nvPr>
        </p:nvSpPr>
        <p:spPr>
          <a:xfrm>
            <a:off x="710812" y="728545"/>
            <a:ext cx="5305661" cy="5305661"/>
          </a:xfrm>
          <a:prstGeom prst="ellipse">
            <a:avLst/>
          </a:prstGeom>
          <a:solidFill>
            <a:schemeClr val="bg2"/>
          </a:solidFill>
        </p:spPr>
        <p:txBody>
          <a:bodyPr anchor="ctr"/>
          <a:lstStyle>
            <a:lvl1pPr marL="0" indent="0" algn="ctr">
              <a:buNone/>
              <a:defRPr/>
            </a:lvl1pPr>
          </a:lstStyle>
          <a:p>
            <a:r>
              <a:rPr lang="en-US" noProof="0" dirty="0"/>
              <a:t>Click icon to add picture</a:t>
            </a:r>
          </a:p>
        </p:txBody>
      </p:sp>
      <p:grpSp>
        <p:nvGrpSpPr>
          <p:cNvPr id="14" name="Group 13">
            <a:extLst>
              <a:ext uri="{FF2B5EF4-FFF2-40B4-BE49-F238E27FC236}">
                <a16:creationId xmlns:a16="http://schemas.microsoft.com/office/drawing/2014/main" id="{0DC2055F-AE3F-46BE-B57E-A0F1A86D1C36}"/>
              </a:ext>
            </a:extLst>
          </p:cNvPr>
          <p:cNvGrpSpPr/>
          <p:nvPr userDrawn="1"/>
        </p:nvGrpSpPr>
        <p:grpSpPr>
          <a:xfrm>
            <a:off x="-1728305" y="-2049517"/>
            <a:ext cx="8917229" cy="10769768"/>
            <a:chOff x="11114088" y="2241550"/>
            <a:chExt cx="1905000" cy="2354263"/>
          </a:xfrm>
          <a:solidFill>
            <a:schemeClr val="bg1">
              <a:alpha val="16000"/>
            </a:schemeClr>
          </a:solidFill>
        </p:grpSpPr>
        <p:sp>
          <p:nvSpPr>
            <p:cNvPr id="15" name="Freeform 5">
              <a:extLst>
                <a:ext uri="{FF2B5EF4-FFF2-40B4-BE49-F238E27FC236}">
                  <a16:creationId xmlns:a16="http://schemas.microsoft.com/office/drawing/2014/main" id="{C98EF042-A3B8-406D-BC16-153A989F571A}"/>
                </a:ext>
              </a:extLst>
            </p:cNvPr>
            <p:cNvSpPr>
              <a:spLocks/>
            </p:cNvSpPr>
            <p:nvPr/>
          </p:nvSpPr>
          <p:spPr bwMode="auto">
            <a:xfrm>
              <a:off x="11114088" y="2241550"/>
              <a:ext cx="1905000" cy="2354263"/>
            </a:xfrm>
            <a:custGeom>
              <a:avLst/>
              <a:gdLst>
                <a:gd name="T0" fmla="*/ 0 w 447"/>
                <a:gd name="T1" fmla="*/ 264 h 553"/>
                <a:gd name="T2" fmla="*/ 141 w 447"/>
                <a:gd name="T3" fmla="*/ 48 h 553"/>
                <a:gd name="T4" fmla="*/ 414 w 447"/>
                <a:gd name="T5" fmla="*/ 67 h 553"/>
                <a:gd name="T6" fmla="*/ 438 w 447"/>
                <a:gd name="T7" fmla="*/ 98 h 553"/>
                <a:gd name="T8" fmla="*/ 391 w 447"/>
                <a:gd name="T9" fmla="*/ 111 h 553"/>
                <a:gd name="T10" fmla="*/ 94 w 447"/>
                <a:gd name="T11" fmla="*/ 149 h 553"/>
                <a:gd name="T12" fmla="*/ 107 w 447"/>
                <a:gd name="T13" fmla="*/ 424 h 553"/>
                <a:gd name="T14" fmla="*/ 383 w 447"/>
                <a:gd name="T15" fmla="*/ 453 h 553"/>
                <a:gd name="T16" fmla="*/ 393 w 447"/>
                <a:gd name="T17" fmla="*/ 446 h 553"/>
                <a:gd name="T18" fmla="*/ 433 w 447"/>
                <a:gd name="T19" fmla="*/ 449 h 553"/>
                <a:gd name="T20" fmla="*/ 421 w 447"/>
                <a:gd name="T21" fmla="*/ 485 h 553"/>
                <a:gd name="T22" fmla="*/ 194 w 447"/>
                <a:gd name="T23" fmla="*/ 531 h 553"/>
                <a:gd name="T24" fmla="*/ 0 w 447"/>
                <a:gd name="T25" fmla="*/ 264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 h="553">
                  <a:moveTo>
                    <a:pt x="0" y="264"/>
                  </a:moveTo>
                  <a:cubicBezTo>
                    <a:pt x="5" y="176"/>
                    <a:pt x="49" y="96"/>
                    <a:pt x="141" y="48"/>
                  </a:cubicBezTo>
                  <a:cubicBezTo>
                    <a:pt x="235" y="0"/>
                    <a:pt x="327" y="9"/>
                    <a:pt x="414" y="67"/>
                  </a:cubicBezTo>
                  <a:cubicBezTo>
                    <a:pt x="425" y="75"/>
                    <a:pt x="439" y="82"/>
                    <a:pt x="438" y="98"/>
                  </a:cubicBezTo>
                  <a:cubicBezTo>
                    <a:pt x="437" y="120"/>
                    <a:pt x="413" y="127"/>
                    <a:pt x="391" y="111"/>
                  </a:cubicBezTo>
                  <a:cubicBezTo>
                    <a:pt x="294" y="40"/>
                    <a:pt x="166" y="56"/>
                    <a:pt x="94" y="149"/>
                  </a:cubicBezTo>
                  <a:cubicBezTo>
                    <a:pt x="30" y="231"/>
                    <a:pt x="36" y="349"/>
                    <a:pt x="107" y="424"/>
                  </a:cubicBezTo>
                  <a:cubicBezTo>
                    <a:pt x="180" y="502"/>
                    <a:pt x="296" y="514"/>
                    <a:pt x="383" y="453"/>
                  </a:cubicBezTo>
                  <a:cubicBezTo>
                    <a:pt x="386" y="451"/>
                    <a:pt x="390" y="449"/>
                    <a:pt x="393" y="446"/>
                  </a:cubicBezTo>
                  <a:cubicBezTo>
                    <a:pt x="407" y="433"/>
                    <a:pt x="420" y="433"/>
                    <a:pt x="433" y="449"/>
                  </a:cubicBezTo>
                  <a:cubicBezTo>
                    <a:pt x="447" y="467"/>
                    <a:pt x="433" y="477"/>
                    <a:pt x="421" y="485"/>
                  </a:cubicBezTo>
                  <a:cubicBezTo>
                    <a:pt x="353" y="537"/>
                    <a:pt x="277" y="553"/>
                    <a:pt x="194" y="531"/>
                  </a:cubicBezTo>
                  <a:cubicBezTo>
                    <a:pt x="79" y="501"/>
                    <a:pt x="1" y="397"/>
                    <a:pt x="0" y="2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p>
          </p:txBody>
        </p:sp>
        <p:sp>
          <p:nvSpPr>
            <p:cNvPr id="16" name="Freeform 6">
              <a:extLst>
                <a:ext uri="{FF2B5EF4-FFF2-40B4-BE49-F238E27FC236}">
                  <a16:creationId xmlns:a16="http://schemas.microsoft.com/office/drawing/2014/main" id="{68E5FAC9-A660-4D7A-AC84-0A7C8CC3BB65}"/>
                </a:ext>
              </a:extLst>
            </p:cNvPr>
            <p:cNvSpPr>
              <a:spLocks/>
            </p:cNvSpPr>
            <p:nvPr/>
          </p:nvSpPr>
          <p:spPr bwMode="auto">
            <a:xfrm>
              <a:off x="11412538" y="2590800"/>
              <a:ext cx="835025" cy="1673225"/>
            </a:xfrm>
            <a:custGeom>
              <a:avLst/>
              <a:gdLst>
                <a:gd name="T0" fmla="*/ 0 w 196"/>
                <a:gd name="T1" fmla="*/ 198 h 393"/>
                <a:gd name="T2" fmla="*/ 157 w 196"/>
                <a:gd name="T3" fmla="*/ 8 h 393"/>
                <a:gd name="T4" fmla="*/ 192 w 196"/>
                <a:gd name="T5" fmla="*/ 22 h 393"/>
                <a:gd name="T6" fmla="*/ 167 w 196"/>
                <a:gd name="T7" fmla="*/ 56 h 393"/>
                <a:gd name="T8" fmla="*/ 48 w 196"/>
                <a:gd name="T9" fmla="*/ 198 h 393"/>
                <a:gd name="T10" fmla="*/ 170 w 196"/>
                <a:gd name="T11" fmla="*/ 339 h 393"/>
                <a:gd name="T12" fmla="*/ 193 w 196"/>
                <a:gd name="T13" fmla="*/ 372 h 393"/>
                <a:gd name="T14" fmla="*/ 160 w 196"/>
                <a:gd name="T15" fmla="*/ 387 h 393"/>
                <a:gd name="T16" fmla="*/ 0 w 196"/>
                <a:gd name="T17" fmla="*/ 198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393">
                  <a:moveTo>
                    <a:pt x="0" y="198"/>
                  </a:moveTo>
                  <a:cubicBezTo>
                    <a:pt x="0" y="103"/>
                    <a:pt x="64" y="26"/>
                    <a:pt x="157" y="8"/>
                  </a:cubicBezTo>
                  <a:cubicBezTo>
                    <a:pt x="171" y="6"/>
                    <a:pt x="188" y="0"/>
                    <a:pt x="192" y="22"/>
                  </a:cubicBezTo>
                  <a:cubicBezTo>
                    <a:pt x="196" y="41"/>
                    <a:pt x="190" y="52"/>
                    <a:pt x="167" y="56"/>
                  </a:cubicBezTo>
                  <a:cubicBezTo>
                    <a:pt x="95" y="70"/>
                    <a:pt x="47" y="129"/>
                    <a:pt x="48" y="198"/>
                  </a:cubicBezTo>
                  <a:cubicBezTo>
                    <a:pt x="48" y="267"/>
                    <a:pt x="97" y="325"/>
                    <a:pt x="170" y="339"/>
                  </a:cubicBezTo>
                  <a:cubicBezTo>
                    <a:pt x="191" y="343"/>
                    <a:pt x="195" y="354"/>
                    <a:pt x="193" y="372"/>
                  </a:cubicBezTo>
                  <a:cubicBezTo>
                    <a:pt x="190" y="393"/>
                    <a:pt x="174" y="389"/>
                    <a:pt x="160" y="387"/>
                  </a:cubicBezTo>
                  <a:cubicBezTo>
                    <a:pt x="70" y="375"/>
                    <a:pt x="0" y="293"/>
                    <a:pt x="0" y="1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p>
          </p:txBody>
        </p:sp>
      </p:grpSp>
      <p:cxnSp>
        <p:nvCxnSpPr>
          <p:cNvPr id="12" name="Straight Connector 11">
            <a:extLst>
              <a:ext uri="{FF2B5EF4-FFF2-40B4-BE49-F238E27FC236}">
                <a16:creationId xmlns:a16="http://schemas.microsoft.com/office/drawing/2014/main" id="{77C312F4-62C2-4903-8C4B-423A8717E481}"/>
              </a:ext>
            </a:extLst>
          </p:cNvPr>
          <p:cNvCxnSpPr/>
          <p:nvPr userDrawn="1"/>
        </p:nvCxnSpPr>
        <p:spPr>
          <a:xfrm>
            <a:off x="6469778" y="4233582"/>
            <a:ext cx="2532336" cy="0"/>
          </a:xfrm>
          <a:prstGeom prst="line">
            <a:avLst/>
          </a:prstGeom>
          <a:ln w="44450">
            <a:solidFill>
              <a:srgbClr val="C42638"/>
            </a:solidFill>
          </a:ln>
        </p:spPr>
        <p:style>
          <a:lnRef idx="1">
            <a:schemeClr val="accent1"/>
          </a:lnRef>
          <a:fillRef idx="0">
            <a:schemeClr val="accent1"/>
          </a:fillRef>
          <a:effectRef idx="0">
            <a:schemeClr val="accent1"/>
          </a:effectRef>
          <a:fontRef idx="minor">
            <a:schemeClr val="tx1"/>
          </a:fontRef>
        </p:style>
      </p:cxnSp>
      <p:sp>
        <p:nvSpPr>
          <p:cNvPr id="21" name="Subtitle 2">
            <a:extLst>
              <a:ext uri="{FF2B5EF4-FFF2-40B4-BE49-F238E27FC236}">
                <a16:creationId xmlns:a16="http://schemas.microsoft.com/office/drawing/2014/main" id="{ADF17BC1-06CE-42EA-A970-31A7ED871AA4}"/>
              </a:ext>
            </a:extLst>
          </p:cNvPr>
          <p:cNvSpPr>
            <a:spLocks noGrp="1"/>
          </p:cNvSpPr>
          <p:nvPr>
            <p:ph type="subTitle" idx="1" hasCustomPrompt="1"/>
          </p:nvPr>
        </p:nvSpPr>
        <p:spPr>
          <a:xfrm>
            <a:off x="7002130" y="4484691"/>
            <a:ext cx="4540440" cy="503167"/>
          </a:xfrm>
          <a:solidFill>
            <a:schemeClr val="accent2">
              <a:lumMod val="10000"/>
              <a:lumOff val="90000"/>
            </a:schemeClr>
          </a:solidFill>
        </p:spPr>
        <p:txBody>
          <a:bodyPr>
            <a:noAutofit/>
          </a:bodyPr>
          <a:lstStyle>
            <a:lvl1pPr marL="0" indent="0" algn="l">
              <a:buNone/>
              <a:defRPr sz="1600" b="0" cap="all" baseline="0">
                <a:solidFill>
                  <a:srgbClr val="0D1D5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a:t>email</a:t>
            </a:r>
          </a:p>
        </p:txBody>
      </p:sp>
      <p:sp>
        <p:nvSpPr>
          <p:cNvPr id="22" name="Text Placeholder 6">
            <a:extLst>
              <a:ext uri="{FF2B5EF4-FFF2-40B4-BE49-F238E27FC236}">
                <a16:creationId xmlns:a16="http://schemas.microsoft.com/office/drawing/2014/main" id="{7035F1B3-4E91-44FF-B4E7-E5D87C7A034C}"/>
              </a:ext>
            </a:extLst>
          </p:cNvPr>
          <p:cNvSpPr>
            <a:spLocks noGrp="1"/>
          </p:cNvSpPr>
          <p:nvPr>
            <p:ph type="body" sz="quarter" idx="11" hasCustomPrompt="1"/>
          </p:nvPr>
        </p:nvSpPr>
        <p:spPr>
          <a:xfrm>
            <a:off x="7002320" y="5012635"/>
            <a:ext cx="4533900" cy="503238"/>
          </a:xfrm>
        </p:spPr>
        <p:txBody>
          <a:bodyPr vert="horz" lIns="91440" tIns="45720" rIns="91440" bIns="45720" rtlCol="0">
            <a:noAutofit/>
          </a:bodyPr>
          <a:lstStyle>
            <a:lvl1pPr marL="0" indent="0">
              <a:buNone/>
              <a:defRPr lang="en-US" sz="1600" b="0" cap="all" baseline="0" dirty="0" smtClean="0">
                <a:solidFill>
                  <a:srgbClr val="0D1D51"/>
                </a:solidFill>
              </a:defRPr>
            </a:lvl1pPr>
          </a:lstStyle>
          <a:p>
            <a:pPr marL="228600" lvl="0" indent="-228600"/>
            <a:r>
              <a:rPr lang="en-US" noProof="0" dirty="0"/>
              <a:t>Website </a:t>
            </a:r>
            <a:r>
              <a:rPr lang="en-US" noProof="0" dirty="0" err="1"/>
              <a:t>url</a:t>
            </a:r>
            <a:r>
              <a:rPr lang="en-US" noProof="0" dirty="0"/>
              <a:t> here</a:t>
            </a:r>
          </a:p>
        </p:txBody>
      </p:sp>
      <p:pic>
        <p:nvPicPr>
          <p:cNvPr id="18" name="Graphic 16" descr="Envelope">
            <a:extLst>
              <a:ext uri="{FF2B5EF4-FFF2-40B4-BE49-F238E27FC236}">
                <a16:creationId xmlns:a16="http://schemas.microsoft.com/office/drawing/2014/main" id="{E5B30B87-6C2E-48F1-9026-E4F6BEA1CFE7}"/>
              </a:ext>
            </a:extLst>
          </p:cNvPr>
          <p:cNvPicPr>
            <a:picLocks noChangeAspect="1"/>
          </p:cNvPicPr>
          <p:nvPr userDrawn="1"/>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541475" y="4452337"/>
            <a:ext cx="387795" cy="387795"/>
          </a:xfrm>
          <a:prstGeom prst="rect">
            <a:avLst/>
          </a:prstGeom>
        </p:spPr>
      </p:pic>
      <p:pic>
        <p:nvPicPr>
          <p:cNvPr id="23" name="Graphic 17" descr="Network">
            <a:extLst>
              <a:ext uri="{FF2B5EF4-FFF2-40B4-BE49-F238E27FC236}">
                <a16:creationId xmlns:a16="http://schemas.microsoft.com/office/drawing/2014/main" id="{2DA3CFE0-4ED8-4345-A158-94E70F463E99}"/>
              </a:ext>
            </a:extLst>
          </p:cNvPr>
          <p:cNvPicPr>
            <a:picLocks noChangeAspect="1"/>
          </p:cNvPicPr>
          <p:nvPr userDrawn="1"/>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6522084" y="4925640"/>
            <a:ext cx="426575" cy="426575"/>
          </a:xfrm>
          <a:prstGeom prst="rect">
            <a:avLst/>
          </a:prstGeom>
        </p:spPr>
      </p:pic>
      <p:sp>
        <p:nvSpPr>
          <p:cNvPr id="2" name="Title 1">
            <a:extLst>
              <a:ext uri="{FF2B5EF4-FFF2-40B4-BE49-F238E27FC236}">
                <a16:creationId xmlns:a16="http://schemas.microsoft.com/office/drawing/2014/main" id="{32666C42-DD4B-4BFA-BE15-4D20CFD5DD60}"/>
              </a:ext>
            </a:extLst>
          </p:cNvPr>
          <p:cNvSpPr>
            <a:spLocks noGrp="1"/>
          </p:cNvSpPr>
          <p:nvPr>
            <p:ph type="title"/>
          </p:nvPr>
        </p:nvSpPr>
        <p:spPr>
          <a:xfrm>
            <a:off x="6407876" y="3063388"/>
            <a:ext cx="5188475" cy="826628"/>
          </a:xfrm>
          <a:noFill/>
        </p:spPr>
        <p:txBody>
          <a:bodyPr wrap="square" rtlCol="0">
            <a:noAutofit/>
          </a:bodyPr>
          <a:lstStyle>
            <a:lvl1pPr>
              <a:defRPr lang="en-US" sz="6000" b="1" cap="all" baseline="0">
                <a:solidFill>
                  <a:srgbClr val="0D1D51"/>
                </a:solidFill>
                <a:ea typeface="+mn-ea"/>
                <a:cs typeface="+mn-cs"/>
              </a:defRPr>
            </a:lvl1pPr>
          </a:lstStyle>
          <a:p>
            <a:pPr marL="0" lvl="0"/>
            <a:r>
              <a:rPr lang="en-US" noProof="0" dirty="0"/>
              <a:t>Click to edit Master title style</a:t>
            </a:r>
          </a:p>
        </p:txBody>
      </p:sp>
    </p:spTree>
    <p:extLst>
      <p:ext uri="{BB962C8B-B14F-4D97-AF65-F5344CB8AC3E}">
        <p14:creationId xmlns:p14="http://schemas.microsoft.com/office/powerpoint/2010/main" val="81010702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7333">
          <p15:clr>
            <a:srgbClr val="FBAE40"/>
          </p15:clr>
        </p15:guide>
        <p15:guide id="4" pos="362">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tandar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40780D4-7F2C-4520-BC04-110139470870}"/>
              </a:ext>
            </a:extLst>
          </p:cNvPr>
          <p:cNvSpPr/>
          <p:nvPr userDrawn="1"/>
        </p:nvSpPr>
        <p:spPr>
          <a:xfrm>
            <a:off x="0" y="891540"/>
            <a:ext cx="12192000" cy="217477"/>
          </a:xfrm>
          <a:prstGeom prst="rect">
            <a:avLst/>
          </a:prstGeom>
          <a:solidFill>
            <a:srgbClr val="C426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Rectangle 3">
            <a:extLst>
              <a:ext uri="{FF2B5EF4-FFF2-40B4-BE49-F238E27FC236}">
                <a16:creationId xmlns:a16="http://schemas.microsoft.com/office/drawing/2014/main" id="{86299464-ED20-4919-8B3A-2CFAE8DA2347}"/>
              </a:ext>
            </a:extLst>
          </p:cNvPr>
          <p:cNvSpPr/>
          <p:nvPr userDrawn="1"/>
        </p:nvSpPr>
        <p:spPr>
          <a:xfrm>
            <a:off x="0" y="1063256"/>
            <a:ext cx="12192000" cy="5794743"/>
          </a:xfrm>
          <a:prstGeom prst="rect">
            <a:avLst/>
          </a:prstGeom>
          <a:solidFill>
            <a:schemeClr val="accent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6" name="Oval 5">
            <a:extLst>
              <a:ext uri="{FF2B5EF4-FFF2-40B4-BE49-F238E27FC236}">
                <a16:creationId xmlns:a16="http://schemas.microsoft.com/office/drawing/2014/main" id="{1F54E98B-AC75-484D-9121-68498EB888AA}"/>
              </a:ext>
            </a:extLst>
          </p:cNvPr>
          <p:cNvSpPr/>
          <p:nvPr userDrawn="1"/>
        </p:nvSpPr>
        <p:spPr>
          <a:xfrm>
            <a:off x="754010" y="708293"/>
            <a:ext cx="5334029" cy="5334029"/>
          </a:xfrm>
          <a:prstGeom prst="ellipse">
            <a:avLst/>
          </a:prstGeom>
          <a:solidFill>
            <a:schemeClr val="bg1">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14" name="Group 13">
            <a:extLst>
              <a:ext uri="{FF2B5EF4-FFF2-40B4-BE49-F238E27FC236}">
                <a16:creationId xmlns:a16="http://schemas.microsoft.com/office/drawing/2014/main" id="{0DC2055F-AE3F-46BE-B57E-A0F1A86D1C36}"/>
              </a:ext>
            </a:extLst>
          </p:cNvPr>
          <p:cNvGrpSpPr/>
          <p:nvPr userDrawn="1"/>
        </p:nvGrpSpPr>
        <p:grpSpPr>
          <a:xfrm>
            <a:off x="-1728305" y="-2049517"/>
            <a:ext cx="8917229" cy="10769768"/>
            <a:chOff x="11114088" y="2241550"/>
            <a:chExt cx="1905000" cy="2354263"/>
          </a:xfrm>
          <a:solidFill>
            <a:schemeClr val="bg1">
              <a:alpha val="16000"/>
            </a:schemeClr>
          </a:solidFill>
        </p:grpSpPr>
        <p:sp>
          <p:nvSpPr>
            <p:cNvPr id="15" name="Freeform 5">
              <a:extLst>
                <a:ext uri="{FF2B5EF4-FFF2-40B4-BE49-F238E27FC236}">
                  <a16:creationId xmlns:a16="http://schemas.microsoft.com/office/drawing/2014/main" id="{C98EF042-A3B8-406D-BC16-153A989F571A}"/>
                </a:ext>
              </a:extLst>
            </p:cNvPr>
            <p:cNvSpPr>
              <a:spLocks/>
            </p:cNvSpPr>
            <p:nvPr/>
          </p:nvSpPr>
          <p:spPr bwMode="auto">
            <a:xfrm>
              <a:off x="11114088" y="2241550"/>
              <a:ext cx="1905000" cy="2354263"/>
            </a:xfrm>
            <a:custGeom>
              <a:avLst/>
              <a:gdLst>
                <a:gd name="T0" fmla="*/ 0 w 447"/>
                <a:gd name="T1" fmla="*/ 264 h 553"/>
                <a:gd name="T2" fmla="*/ 141 w 447"/>
                <a:gd name="T3" fmla="*/ 48 h 553"/>
                <a:gd name="T4" fmla="*/ 414 w 447"/>
                <a:gd name="T5" fmla="*/ 67 h 553"/>
                <a:gd name="T6" fmla="*/ 438 w 447"/>
                <a:gd name="T7" fmla="*/ 98 h 553"/>
                <a:gd name="T8" fmla="*/ 391 w 447"/>
                <a:gd name="T9" fmla="*/ 111 h 553"/>
                <a:gd name="T10" fmla="*/ 94 w 447"/>
                <a:gd name="T11" fmla="*/ 149 h 553"/>
                <a:gd name="T12" fmla="*/ 107 w 447"/>
                <a:gd name="T13" fmla="*/ 424 h 553"/>
                <a:gd name="T14" fmla="*/ 383 w 447"/>
                <a:gd name="T15" fmla="*/ 453 h 553"/>
                <a:gd name="T16" fmla="*/ 393 w 447"/>
                <a:gd name="T17" fmla="*/ 446 h 553"/>
                <a:gd name="T18" fmla="*/ 433 w 447"/>
                <a:gd name="T19" fmla="*/ 449 h 553"/>
                <a:gd name="T20" fmla="*/ 421 w 447"/>
                <a:gd name="T21" fmla="*/ 485 h 553"/>
                <a:gd name="T22" fmla="*/ 194 w 447"/>
                <a:gd name="T23" fmla="*/ 531 h 553"/>
                <a:gd name="T24" fmla="*/ 0 w 447"/>
                <a:gd name="T25" fmla="*/ 264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 h="553">
                  <a:moveTo>
                    <a:pt x="0" y="264"/>
                  </a:moveTo>
                  <a:cubicBezTo>
                    <a:pt x="5" y="176"/>
                    <a:pt x="49" y="96"/>
                    <a:pt x="141" y="48"/>
                  </a:cubicBezTo>
                  <a:cubicBezTo>
                    <a:pt x="235" y="0"/>
                    <a:pt x="327" y="9"/>
                    <a:pt x="414" y="67"/>
                  </a:cubicBezTo>
                  <a:cubicBezTo>
                    <a:pt x="425" y="75"/>
                    <a:pt x="439" y="82"/>
                    <a:pt x="438" y="98"/>
                  </a:cubicBezTo>
                  <a:cubicBezTo>
                    <a:pt x="437" y="120"/>
                    <a:pt x="413" y="127"/>
                    <a:pt x="391" y="111"/>
                  </a:cubicBezTo>
                  <a:cubicBezTo>
                    <a:pt x="294" y="40"/>
                    <a:pt x="166" y="56"/>
                    <a:pt x="94" y="149"/>
                  </a:cubicBezTo>
                  <a:cubicBezTo>
                    <a:pt x="30" y="231"/>
                    <a:pt x="36" y="349"/>
                    <a:pt x="107" y="424"/>
                  </a:cubicBezTo>
                  <a:cubicBezTo>
                    <a:pt x="180" y="502"/>
                    <a:pt x="296" y="514"/>
                    <a:pt x="383" y="453"/>
                  </a:cubicBezTo>
                  <a:cubicBezTo>
                    <a:pt x="386" y="451"/>
                    <a:pt x="390" y="449"/>
                    <a:pt x="393" y="446"/>
                  </a:cubicBezTo>
                  <a:cubicBezTo>
                    <a:pt x="407" y="433"/>
                    <a:pt x="420" y="433"/>
                    <a:pt x="433" y="449"/>
                  </a:cubicBezTo>
                  <a:cubicBezTo>
                    <a:pt x="447" y="467"/>
                    <a:pt x="433" y="477"/>
                    <a:pt x="421" y="485"/>
                  </a:cubicBezTo>
                  <a:cubicBezTo>
                    <a:pt x="353" y="537"/>
                    <a:pt x="277" y="553"/>
                    <a:pt x="194" y="531"/>
                  </a:cubicBezTo>
                  <a:cubicBezTo>
                    <a:pt x="79" y="501"/>
                    <a:pt x="1" y="397"/>
                    <a:pt x="0" y="2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p>
          </p:txBody>
        </p:sp>
        <p:sp>
          <p:nvSpPr>
            <p:cNvPr id="16" name="Freeform 6">
              <a:extLst>
                <a:ext uri="{FF2B5EF4-FFF2-40B4-BE49-F238E27FC236}">
                  <a16:creationId xmlns:a16="http://schemas.microsoft.com/office/drawing/2014/main" id="{68E5FAC9-A660-4D7A-AC84-0A7C8CC3BB65}"/>
                </a:ext>
              </a:extLst>
            </p:cNvPr>
            <p:cNvSpPr>
              <a:spLocks/>
            </p:cNvSpPr>
            <p:nvPr/>
          </p:nvSpPr>
          <p:spPr bwMode="auto">
            <a:xfrm>
              <a:off x="11412538" y="2590800"/>
              <a:ext cx="835025" cy="1673225"/>
            </a:xfrm>
            <a:custGeom>
              <a:avLst/>
              <a:gdLst>
                <a:gd name="T0" fmla="*/ 0 w 196"/>
                <a:gd name="T1" fmla="*/ 198 h 393"/>
                <a:gd name="T2" fmla="*/ 157 w 196"/>
                <a:gd name="T3" fmla="*/ 8 h 393"/>
                <a:gd name="T4" fmla="*/ 192 w 196"/>
                <a:gd name="T5" fmla="*/ 22 h 393"/>
                <a:gd name="T6" fmla="*/ 167 w 196"/>
                <a:gd name="T7" fmla="*/ 56 h 393"/>
                <a:gd name="T8" fmla="*/ 48 w 196"/>
                <a:gd name="T9" fmla="*/ 198 h 393"/>
                <a:gd name="T10" fmla="*/ 170 w 196"/>
                <a:gd name="T11" fmla="*/ 339 h 393"/>
                <a:gd name="T12" fmla="*/ 193 w 196"/>
                <a:gd name="T13" fmla="*/ 372 h 393"/>
                <a:gd name="T14" fmla="*/ 160 w 196"/>
                <a:gd name="T15" fmla="*/ 387 h 393"/>
                <a:gd name="T16" fmla="*/ 0 w 196"/>
                <a:gd name="T17" fmla="*/ 198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393">
                  <a:moveTo>
                    <a:pt x="0" y="198"/>
                  </a:moveTo>
                  <a:cubicBezTo>
                    <a:pt x="0" y="103"/>
                    <a:pt x="64" y="26"/>
                    <a:pt x="157" y="8"/>
                  </a:cubicBezTo>
                  <a:cubicBezTo>
                    <a:pt x="171" y="6"/>
                    <a:pt x="188" y="0"/>
                    <a:pt x="192" y="22"/>
                  </a:cubicBezTo>
                  <a:cubicBezTo>
                    <a:pt x="196" y="41"/>
                    <a:pt x="190" y="52"/>
                    <a:pt x="167" y="56"/>
                  </a:cubicBezTo>
                  <a:cubicBezTo>
                    <a:pt x="95" y="70"/>
                    <a:pt x="47" y="129"/>
                    <a:pt x="48" y="198"/>
                  </a:cubicBezTo>
                  <a:cubicBezTo>
                    <a:pt x="48" y="267"/>
                    <a:pt x="97" y="325"/>
                    <a:pt x="170" y="339"/>
                  </a:cubicBezTo>
                  <a:cubicBezTo>
                    <a:pt x="191" y="343"/>
                    <a:pt x="195" y="354"/>
                    <a:pt x="193" y="372"/>
                  </a:cubicBezTo>
                  <a:cubicBezTo>
                    <a:pt x="190" y="393"/>
                    <a:pt x="174" y="389"/>
                    <a:pt x="160" y="387"/>
                  </a:cubicBezTo>
                  <a:cubicBezTo>
                    <a:pt x="70" y="375"/>
                    <a:pt x="0" y="293"/>
                    <a:pt x="0" y="1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p>
          </p:txBody>
        </p:sp>
      </p:grpSp>
      <p:cxnSp>
        <p:nvCxnSpPr>
          <p:cNvPr id="5" name="Straight Connector 4">
            <a:extLst>
              <a:ext uri="{FF2B5EF4-FFF2-40B4-BE49-F238E27FC236}">
                <a16:creationId xmlns:a16="http://schemas.microsoft.com/office/drawing/2014/main" id="{819AFA09-F4B1-493D-BCAD-FF30C20CD1AA}"/>
              </a:ext>
            </a:extLst>
          </p:cNvPr>
          <p:cNvCxnSpPr/>
          <p:nvPr userDrawn="1"/>
        </p:nvCxnSpPr>
        <p:spPr>
          <a:xfrm>
            <a:off x="6469778" y="4233582"/>
            <a:ext cx="253233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920007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7333">
          <p15:clr>
            <a:srgbClr val="FBAE40"/>
          </p15:clr>
        </p15:guide>
        <p15:guide id="4" pos="362">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F44939F-9B05-40FB-B011-7E338F4B4B49}"/>
              </a:ext>
            </a:extLst>
          </p:cNvPr>
          <p:cNvSpPr/>
          <p:nvPr userDrawn="1"/>
        </p:nvSpPr>
        <p:spPr>
          <a:xfrm>
            <a:off x="5080" y="5964523"/>
            <a:ext cx="12192000" cy="217477"/>
          </a:xfrm>
          <a:prstGeom prst="rect">
            <a:avLst/>
          </a:prstGeom>
          <a:solidFill>
            <a:srgbClr val="C426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Rectangle 9">
            <a:extLst>
              <a:ext uri="{FF2B5EF4-FFF2-40B4-BE49-F238E27FC236}">
                <a16:creationId xmlns:a16="http://schemas.microsoft.com/office/drawing/2014/main" id="{F9087E09-D75F-4E26-B01E-A1A09BA2EA70}"/>
              </a:ext>
            </a:extLst>
          </p:cNvPr>
          <p:cNvSpPr/>
          <p:nvPr userDrawn="1"/>
        </p:nvSpPr>
        <p:spPr>
          <a:xfrm>
            <a:off x="0" y="1"/>
            <a:ext cx="12192000" cy="596452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AF7A70B7-7ADE-4E0B-B956-363B0B1AA613}"/>
              </a:ext>
            </a:extLst>
          </p:cNvPr>
          <p:cNvSpPr>
            <a:spLocks noGrp="1"/>
          </p:cNvSpPr>
          <p:nvPr>
            <p:ph type="title"/>
          </p:nvPr>
        </p:nvSpPr>
        <p:spPr>
          <a:xfrm>
            <a:off x="831850" y="182563"/>
            <a:ext cx="10515600" cy="940181"/>
          </a:xfrm>
        </p:spPr>
        <p:txBody>
          <a:bodyPr anchor="b">
            <a:noAutofit/>
          </a:bodyPr>
          <a:lstStyle>
            <a:lvl1pPr algn="ctr">
              <a:defRPr sz="4000" b="1" cap="all" baseline="0">
                <a:solidFill>
                  <a:schemeClr val="bg1"/>
                </a:solidFill>
              </a:defRPr>
            </a:lvl1pPr>
          </a:lstStyle>
          <a:p>
            <a:r>
              <a:rPr lang="en-US" noProof="0"/>
              <a:t>Click to edit Master title style</a:t>
            </a:r>
            <a:endParaRPr lang="en-US" noProof="0" dirty="0"/>
          </a:p>
        </p:txBody>
      </p:sp>
      <p:grpSp>
        <p:nvGrpSpPr>
          <p:cNvPr id="4" name="Group 3">
            <a:extLst>
              <a:ext uri="{FF2B5EF4-FFF2-40B4-BE49-F238E27FC236}">
                <a16:creationId xmlns:a16="http://schemas.microsoft.com/office/drawing/2014/main" id="{AD5251EA-F450-4DD1-995B-DC89513424C8}"/>
              </a:ext>
            </a:extLst>
          </p:cNvPr>
          <p:cNvGrpSpPr/>
          <p:nvPr userDrawn="1"/>
        </p:nvGrpSpPr>
        <p:grpSpPr>
          <a:xfrm rot="16200000">
            <a:off x="1637386" y="1473117"/>
            <a:ext cx="8917229" cy="10769768"/>
            <a:chOff x="-1728305" y="-2049517"/>
            <a:chExt cx="8917229" cy="10769768"/>
          </a:xfrm>
        </p:grpSpPr>
        <p:sp>
          <p:nvSpPr>
            <p:cNvPr id="17" name="Oval 16">
              <a:extLst>
                <a:ext uri="{FF2B5EF4-FFF2-40B4-BE49-F238E27FC236}">
                  <a16:creationId xmlns:a16="http://schemas.microsoft.com/office/drawing/2014/main" id="{44882F4E-E8C8-46FE-A9C8-7B79782767F6}"/>
                </a:ext>
              </a:extLst>
            </p:cNvPr>
            <p:cNvSpPr/>
            <p:nvPr userDrawn="1"/>
          </p:nvSpPr>
          <p:spPr>
            <a:xfrm>
              <a:off x="754010" y="708293"/>
              <a:ext cx="5334029" cy="5334029"/>
            </a:xfrm>
            <a:prstGeom prst="ellipse">
              <a:avLst/>
            </a:prstGeom>
            <a:solidFill>
              <a:schemeClr val="bg1">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18" name="Group 17">
              <a:extLst>
                <a:ext uri="{FF2B5EF4-FFF2-40B4-BE49-F238E27FC236}">
                  <a16:creationId xmlns:a16="http://schemas.microsoft.com/office/drawing/2014/main" id="{965CD13B-04FB-40D5-AF62-2F43CF49BA9B}"/>
                </a:ext>
              </a:extLst>
            </p:cNvPr>
            <p:cNvGrpSpPr/>
            <p:nvPr userDrawn="1"/>
          </p:nvGrpSpPr>
          <p:grpSpPr>
            <a:xfrm>
              <a:off x="-1728305" y="-2049517"/>
              <a:ext cx="8917229" cy="10769768"/>
              <a:chOff x="11114088" y="2241550"/>
              <a:chExt cx="1905000" cy="2354263"/>
            </a:xfrm>
            <a:solidFill>
              <a:schemeClr val="bg1">
                <a:alpha val="16000"/>
              </a:schemeClr>
            </a:solidFill>
          </p:grpSpPr>
          <p:sp>
            <p:nvSpPr>
              <p:cNvPr id="19" name="Freeform 5">
                <a:extLst>
                  <a:ext uri="{FF2B5EF4-FFF2-40B4-BE49-F238E27FC236}">
                    <a16:creationId xmlns:a16="http://schemas.microsoft.com/office/drawing/2014/main" id="{01876F8F-C11E-4FB2-8150-1F0602752F97}"/>
                  </a:ext>
                </a:extLst>
              </p:cNvPr>
              <p:cNvSpPr>
                <a:spLocks/>
              </p:cNvSpPr>
              <p:nvPr/>
            </p:nvSpPr>
            <p:spPr bwMode="auto">
              <a:xfrm>
                <a:off x="11114088" y="2241550"/>
                <a:ext cx="1905000" cy="2354263"/>
              </a:xfrm>
              <a:custGeom>
                <a:avLst/>
                <a:gdLst>
                  <a:gd name="T0" fmla="*/ 0 w 447"/>
                  <a:gd name="T1" fmla="*/ 264 h 553"/>
                  <a:gd name="T2" fmla="*/ 141 w 447"/>
                  <a:gd name="T3" fmla="*/ 48 h 553"/>
                  <a:gd name="T4" fmla="*/ 414 w 447"/>
                  <a:gd name="T5" fmla="*/ 67 h 553"/>
                  <a:gd name="T6" fmla="*/ 438 w 447"/>
                  <a:gd name="T7" fmla="*/ 98 h 553"/>
                  <a:gd name="T8" fmla="*/ 391 w 447"/>
                  <a:gd name="T9" fmla="*/ 111 h 553"/>
                  <a:gd name="T10" fmla="*/ 94 w 447"/>
                  <a:gd name="T11" fmla="*/ 149 h 553"/>
                  <a:gd name="T12" fmla="*/ 107 w 447"/>
                  <a:gd name="T13" fmla="*/ 424 h 553"/>
                  <a:gd name="T14" fmla="*/ 383 w 447"/>
                  <a:gd name="T15" fmla="*/ 453 h 553"/>
                  <a:gd name="T16" fmla="*/ 393 w 447"/>
                  <a:gd name="T17" fmla="*/ 446 h 553"/>
                  <a:gd name="T18" fmla="*/ 433 w 447"/>
                  <a:gd name="T19" fmla="*/ 449 h 553"/>
                  <a:gd name="T20" fmla="*/ 421 w 447"/>
                  <a:gd name="T21" fmla="*/ 485 h 553"/>
                  <a:gd name="T22" fmla="*/ 194 w 447"/>
                  <a:gd name="T23" fmla="*/ 531 h 553"/>
                  <a:gd name="T24" fmla="*/ 0 w 447"/>
                  <a:gd name="T25" fmla="*/ 264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 h="553">
                    <a:moveTo>
                      <a:pt x="0" y="264"/>
                    </a:moveTo>
                    <a:cubicBezTo>
                      <a:pt x="5" y="176"/>
                      <a:pt x="49" y="96"/>
                      <a:pt x="141" y="48"/>
                    </a:cubicBezTo>
                    <a:cubicBezTo>
                      <a:pt x="235" y="0"/>
                      <a:pt x="327" y="9"/>
                      <a:pt x="414" y="67"/>
                    </a:cubicBezTo>
                    <a:cubicBezTo>
                      <a:pt x="425" y="75"/>
                      <a:pt x="439" y="82"/>
                      <a:pt x="438" y="98"/>
                    </a:cubicBezTo>
                    <a:cubicBezTo>
                      <a:pt x="437" y="120"/>
                      <a:pt x="413" y="127"/>
                      <a:pt x="391" y="111"/>
                    </a:cubicBezTo>
                    <a:cubicBezTo>
                      <a:pt x="294" y="40"/>
                      <a:pt x="166" y="56"/>
                      <a:pt x="94" y="149"/>
                    </a:cubicBezTo>
                    <a:cubicBezTo>
                      <a:pt x="30" y="231"/>
                      <a:pt x="36" y="349"/>
                      <a:pt x="107" y="424"/>
                    </a:cubicBezTo>
                    <a:cubicBezTo>
                      <a:pt x="180" y="502"/>
                      <a:pt x="296" y="514"/>
                      <a:pt x="383" y="453"/>
                    </a:cubicBezTo>
                    <a:cubicBezTo>
                      <a:pt x="386" y="451"/>
                      <a:pt x="390" y="449"/>
                      <a:pt x="393" y="446"/>
                    </a:cubicBezTo>
                    <a:cubicBezTo>
                      <a:pt x="407" y="433"/>
                      <a:pt x="420" y="433"/>
                      <a:pt x="433" y="449"/>
                    </a:cubicBezTo>
                    <a:cubicBezTo>
                      <a:pt x="447" y="467"/>
                      <a:pt x="433" y="477"/>
                      <a:pt x="421" y="485"/>
                    </a:cubicBezTo>
                    <a:cubicBezTo>
                      <a:pt x="353" y="537"/>
                      <a:pt x="277" y="553"/>
                      <a:pt x="194" y="531"/>
                    </a:cubicBezTo>
                    <a:cubicBezTo>
                      <a:pt x="79" y="501"/>
                      <a:pt x="1" y="397"/>
                      <a:pt x="0" y="2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p>
            </p:txBody>
          </p:sp>
          <p:sp>
            <p:nvSpPr>
              <p:cNvPr id="20" name="Freeform 6">
                <a:extLst>
                  <a:ext uri="{FF2B5EF4-FFF2-40B4-BE49-F238E27FC236}">
                    <a16:creationId xmlns:a16="http://schemas.microsoft.com/office/drawing/2014/main" id="{08A1D05F-5F61-4156-8C83-1A002AA1E886}"/>
                  </a:ext>
                </a:extLst>
              </p:cNvPr>
              <p:cNvSpPr>
                <a:spLocks/>
              </p:cNvSpPr>
              <p:nvPr/>
            </p:nvSpPr>
            <p:spPr bwMode="auto">
              <a:xfrm>
                <a:off x="11412538" y="2590800"/>
                <a:ext cx="835025" cy="1673225"/>
              </a:xfrm>
              <a:custGeom>
                <a:avLst/>
                <a:gdLst>
                  <a:gd name="T0" fmla="*/ 0 w 196"/>
                  <a:gd name="T1" fmla="*/ 198 h 393"/>
                  <a:gd name="T2" fmla="*/ 157 w 196"/>
                  <a:gd name="T3" fmla="*/ 8 h 393"/>
                  <a:gd name="T4" fmla="*/ 192 w 196"/>
                  <a:gd name="T5" fmla="*/ 22 h 393"/>
                  <a:gd name="T6" fmla="*/ 167 w 196"/>
                  <a:gd name="T7" fmla="*/ 56 h 393"/>
                  <a:gd name="T8" fmla="*/ 48 w 196"/>
                  <a:gd name="T9" fmla="*/ 198 h 393"/>
                  <a:gd name="T10" fmla="*/ 170 w 196"/>
                  <a:gd name="T11" fmla="*/ 339 h 393"/>
                  <a:gd name="T12" fmla="*/ 193 w 196"/>
                  <a:gd name="T13" fmla="*/ 372 h 393"/>
                  <a:gd name="T14" fmla="*/ 160 w 196"/>
                  <a:gd name="T15" fmla="*/ 387 h 393"/>
                  <a:gd name="T16" fmla="*/ 0 w 196"/>
                  <a:gd name="T17" fmla="*/ 198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393">
                    <a:moveTo>
                      <a:pt x="0" y="198"/>
                    </a:moveTo>
                    <a:cubicBezTo>
                      <a:pt x="0" y="103"/>
                      <a:pt x="64" y="26"/>
                      <a:pt x="157" y="8"/>
                    </a:cubicBezTo>
                    <a:cubicBezTo>
                      <a:pt x="171" y="6"/>
                      <a:pt x="188" y="0"/>
                      <a:pt x="192" y="22"/>
                    </a:cubicBezTo>
                    <a:cubicBezTo>
                      <a:pt x="196" y="41"/>
                      <a:pt x="190" y="52"/>
                      <a:pt x="167" y="56"/>
                    </a:cubicBezTo>
                    <a:cubicBezTo>
                      <a:pt x="95" y="70"/>
                      <a:pt x="47" y="129"/>
                      <a:pt x="48" y="198"/>
                    </a:cubicBezTo>
                    <a:cubicBezTo>
                      <a:pt x="48" y="267"/>
                      <a:pt x="97" y="325"/>
                      <a:pt x="170" y="339"/>
                    </a:cubicBezTo>
                    <a:cubicBezTo>
                      <a:pt x="191" y="343"/>
                      <a:pt x="195" y="354"/>
                      <a:pt x="193" y="372"/>
                    </a:cubicBezTo>
                    <a:cubicBezTo>
                      <a:pt x="190" y="393"/>
                      <a:pt x="174" y="389"/>
                      <a:pt x="160" y="387"/>
                    </a:cubicBezTo>
                    <a:cubicBezTo>
                      <a:pt x="70" y="375"/>
                      <a:pt x="0" y="293"/>
                      <a:pt x="0" y="1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p>
            </p:txBody>
          </p:sp>
        </p:grpSp>
      </p:grpSp>
      <p:sp>
        <p:nvSpPr>
          <p:cNvPr id="21" name="Text Placeholder 2">
            <a:extLst>
              <a:ext uri="{FF2B5EF4-FFF2-40B4-BE49-F238E27FC236}">
                <a16:creationId xmlns:a16="http://schemas.microsoft.com/office/drawing/2014/main" id="{4D77C47B-CC1E-41DA-9146-5DFD63065491}"/>
              </a:ext>
            </a:extLst>
          </p:cNvPr>
          <p:cNvSpPr>
            <a:spLocks noGrp="1"/>
          </p:cNvSpPr>
          <p:nvPr>
            <p:ph type="body" idx="1"/>
          </p:nvPr>
        </p:nvSpPr>
        <p:spPr>
          <a:xfrm>
            <a:off x="831850" y="1153348"/>
            <a:ext cx="10515600" cy="648543"/>
          </a:xfrm>
        </p:spPr>
        <p:txBody>
          <a:bodyPr>
            <a:normAutofit/>
          </a:bodyPr>
          <a:lstStyle>
            <a:lvl1pPr marL="0" indent="0" algn="ctr">
              <a:buNone/>
              <a:defRPr sz="1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67165219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60E0B501-22AA-4685-BE9B-A267F6F675A7}"/>
              </a:ext>
            </a:extLst>
          </p:cNvPr>
          <p:cNvGrpSpPr/>
          <p:nvPr userDrawn="1"/>
        </p:nvGrpSpPr>
        <p:grpSpPr>
          <a:xfrm rot="8650774" flipH="1" flipV="1">
            <a:off x="7430044" y="-1843126"/>
            <a:ext cx="4436224" cy="5482435"/>
            <a:chOff x="11114088" y="2241550"/>
            <a:chExt cx="1905000" cy="2354263"/>
          </a:xfrm>
          <a:solidFill>
            <a:schemeClr val="bg2">
              <a:alpha val="53000"/>
            </a:schemeClr>
          </a:solidFill>
        </p:grpSpPr>
        <p:sp>
          <p:nvSpPr>
            <p:cNvPr id="24" name="Freeform 5">
              <a:extLst>
                <a:ext uri="{FF2B5EF4-FFF2-40B4-BE49-F238E27FC236}">
                  <a16:creationId xmlns:a16="http://schemas.microsoft.com/office/drawing/2014/main" id="{5D0E179E-CA3D-4874-9ACD-F8990F48F4BF}"/>
                </a:ext>
              </a:extLst>
            </p:cNvPr>
            <p:cNvSpPr>
              <a:spLocks/>
            </p:cNvSpPr>
            <p:nvPr/>
          </p:nvSpPr>
          <p:spPr bwMode="auto">
            <a:xfrm>
              <a:off x="11114088" y="2241550"/>
              <a:ext cx="1905000" cy="2354263"/>
            </a:xfrm>
            <a:custGeom>
              <a:avLst/>
              <a:gdLst>
                <a:gd name="T0" fmla="*/ 0 w 447"/>
                <a:gd name="T1" fmla="*/ 264 h 553"/>
                <a:gd name="T2" fmla="*/ 141 w 447"/>
                <a:gd name="T3" fmla="*/ 48 h 553"/>
                <a:gd name="T4" fmla="*/ 414 w 447"/>
                <a:gd name="T5" fmla="*/ 67 h 553"/>
                <a:gd name="T6" fmla="*/ 438 w 447"/>
                <a:gd name="T7" fmla="*/ 98 h 553"/>
                <a:gd name="T8" fmla="*/ 391 w 447"/>
                <a:gd name="T9" fmla="*/ 111 h 553"/>
                <a:gd name="T10" fmla="*/ 94 w 447"/>
                <a:gd name="T11" fmla="*/ 149 h 553"/>
                <a:gd name="T12" fmla="*/ 107 w 447"/>
                <a:gd name="T13" fmla="*/ 424 h 553"/>
                <a:gd name="T14" fmla="*/ 383 w 447"/>
                <a:gd name="T15" fmla="*/ 453 h 553"/>
                <a:gd name="T16" fmla="*/ 393 w 447"/>
                <a:gd name="T17" fmla="*/ 446 h 553"/>
                <a:gd name="T18" fmla="*/ 433 w 447"/>
                <a:gd name="T19" fmla="*/ 449 h 553"/>
                <a:gd name="T20" fmla="*/ 421 w 447"/>
                <a:gd name="T21" fmla="*/ 485 h 553"/>
                <a:gd name="T22" fmla="*/ 194 w 447"/>
                <a:gd name="T23" fmla="*/ 531 h 553"/>
                <a:gd name="T24" fmla="*/ 0 w 447"/>
                <a:gd name="T25" fmla="*/ 264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 h="553">
                  <a:moveTo>
                    <a:pt x="0" y="264"/>
                  </a:moveTo>
                  <a:cubicBezTo>
                    <a:pt x="5" y="176"/>
                    <a:pt x="49" y="96"/>
                    <a:pt x="141" y="48"/>
                  </a:cubicBezTo>
                  <a:cubicBezTo>
                    <a:pt x="235" y="0"/>
                    <a:pt x="327" y="9"/>
                    <a:pt x="414" y="67"/>
                  </a:cubicBezTo>
                  <a:cubicBezTo>
                    <a:pt x="425" y="75"/>
                    <a:pt x="439" y="82"/>
                    <a:pt x="438" y="98"/>
                  </a:cubicBezTo>
                  <a:cubicBezTo>
                    <a:pt x="437" y="120"/>
                    <a:pt x="413" y="127"/>
                    <a:pt x="391" y="111"/>
                  </a:cubicBezTo>
                  <a:cubicBezTo>
                    <a:pt x="294" y="40"/>
                    <a:pt x="166" y="56"/>
                    <a:pt x="94" y="149"/>
                  </a:cubicBezTo>
                  <a:cubicBezTo>
                    <a:pt x="30" y="231"/>
                    <a:pt x="36" y="349"/>
                    <a:pt x="107" y="424"/>
                  </a:cubicBezTo>
                  <a:cubicBezTo>
                    <a:pt x="180" y="502"/>
                    <a:pt x="296" y="514"/>
                    <a:pt x="383" y="453"/>
                  </a:cubicBezTo>
                  <a:cubicBezTo>
                    <a:pt x="386" y="451"/>
                    <a:pt x="390" y="449"/>
                    <a:pt x="393" y="446"/>
                  </a:cubicBezTo>
                  <a:cubicBezTo>
                    <a:pt x="407" y="433"/>
                    <a:pt x="420" y="433"/>
                    <a:pt x="433" y="449"/>
                  </a:cubicBezTo>
                  <a:cubicBezTo>
                    <a:pt x="447" y="467"/>
                    <a:pt x="433" y="477"/>
                    <a:pt x="421" y="485"/>
                  </a:cubicBezTo>
                  <a:cubicBezTo>
                    <a:pt x="353" y="537"/>
                    <a:pt x="277" y="553"/>
                    <a:pt x="194" y="531"/>
                  </a:cubicBezTo>
                  <a:cubicBezTo>
                    <a:pt x="79" y="501"/>
                    <a:pt x="1" y="397"/>
                    <a:pt x="0" y="2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p>
          </p:txBody>
        </p:sp>
        <p:sp>
          <p:nvSpPr>
            <p:cNvPr id="25" name="Freeform 6">
              <a:extLst>
                <a:ext uri="{FF2B5EF4-FFF2-40B4-BE49-F238E27FC236}">
                  <a16:creationId xmlns:a16="http://schemas.microsoft.com/office/drawing/2014/main" id="{A9C53936-B93A-4CF6-8766-2FA93ACFEBE3}"/>
                </a:ext>
              </a:extLst>
            </p:cNvPr>
            <p:cNvSpPr>
              <a:spLocks/>
            </p:cNvSpPr>
            <p:nvPr/>
          </p:nvSpPr>
          <p:spPr bwMode="auto">
            <a:xfrm>
              <a:off x="11412538" y="2590800"/>
              <a:ext cx="835025" cy="1673225"/>
            </a:xfrm>
            <a:custGeom>
              <a:avLst/>
              <a:gdLst>
                <a:gd name="T0" fmla="*/ 0 w 196"/>
                <a:gd name="T1" fmla="*/ 198 h 393"/>
                <a:gd name="T2" fmla="*/ 157 w 196"/>
                <a:gd name="T3" fmla="*/ 8 h 393"/>
                <a:gd name="T4" fmla="*/ 192 w 196"/>
                <a:gd name="T5" fmla="*/ 22 h 393"/>
                <a:gd name="T6" fmla="*/ 167 w 196"/>
                <a:gd name="T7" fmla="*/ 56 h 393"/>
                <a:gd name="T8" fmla="*/ 48 w 196"/>
                <a:gd name="T9" fmla="*/ 198 h 393"/>
                <a:gd name="T10" fmla="*/ 170 w 196"/>
                <a:gd name="T11" fmla="*/ 339 h 393"/>
                <a:gd name="T12" fmla="*/ 193 w 196"/>
                <a:gd name="T13" fmla="*/ 372 h 393"/>
                <a:gd name="T14" fmla="*/ 160 w 196"/>
                <a:gd name="T15" fmla="*/ 387 h 393"/>
                <a:gd name="T16" fmla="*/ 0 w 196"/>
                <a:gd name="T17" fmla="*/ 198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393">
                  <a:moveTo>
                    <a:pt x="0" y="198"/>
                  </a:moveTo>
                  <a:cubicBezTo>
                    <a:pt x="0" y="103"/>
                    <a:pt x="64" y="26"/>
                    <a:pt x="157" y="8"/>
                  </a:cubicBezTo>
                  <a:cubicBezTo>
                    <a:pt x="171" y="6"/>
                    <a:pt x="188" y="0"/>
                    <a:pt x="192" y="22"/>
                  </a:cubicBezTo>
                  <a:cubicBezTo>
                    <a:pt x="196" y="41"/>
                    <a:pt x="190" y="52"/>
                    <a:pt x="167" y="56"/>
                  </a:cubicBezTo>
                  <a:cubicBezTo>
                    <a:pt x="95" y="70"/>
                    <a:pt x="47" y="129"/>
                    <a:pt x="48" y="198"/>
                  </a:cubicBezTo>
                  <a:cubicBezTo>
                    <a:pt x="48" y="267"/>
                    <a:pt x="97" y="325"/>
                    <a:pt x="170" y="339"/>
                  </a:cubicBezTo>
                  <a:cubicBezTo>
                    <a:pt x="191" y="343"/>
                    <a:pt x="195" y="354"/>
                    <a:pt x="193" y="372"/>
                  </a:cubicBezTo>
                  <a:cubicBezTo>
                    <a:pt x="190" y="393"/>
                    <a:pt x="174" y="389"/>
                    <a:pt x="160" y="387"/>
                  </a:cubicBezTo>
                  <a:cubicBezTo>
                    <a:pt x="70" y="375"/>
                    <a:pt x="0" y="293"/>
                    <a:pt x="0" y="1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p>
          </p:txBody>
        </p:sp>
        <p:sp>
          <p:nvSpPr>
            <p:cNvPr id="26" name="Freeform 7">
              <a:extLst>
                <a:ext uri="{FF2B5EF4-FFF2-40B4-BE49-F238E27FC236}">
                  <a16:creationId xmlns:a16="http://schemas.microsoft.com/office/drawing/2014/main" id="{5776DEA2-5422-4F51-B359-652B71274D31}"/>
                </a:ext>
              </a:extLst>
            </p:cNvPr>
            <p:cNvSpPr>
              <a:spLocks/>
            </p:cNvSpPr>
            <p:nvPr/>
          </p:nvSpPr>
          <p:spPr bwMode="auto">
            <a:xfrm>
              <a:off x="11728451" y="3071813"/>
              <a:ext cx="306388" cy="719138"/>
            </a:xfrm>
            <a:custGeom>
              <a:avLst/>
              <a:gdLst>
                <a:gd name="T0" fmla="*/ 0 w 72"/>
                <a:gd name="T1" fmla="*/ 84 h 169"/>
                <a:gd name="T2" fmla="*/ 20 w 72"/>
                <a:gd name="T3" fmla="*/ 20 h 169"/>
                <a:gd name="T4" fmla="*/ 42 w 72"/>
                <a:gd name="T5" fmla="*/ 9 h 169"/>
                <a:gd name="T6" fmla="*/ 62 w 72"/>
                <a:gd name="T7" fmla="*/ 44 h 169"/>
                <a:gd name="T8" fmla="*/ 62 w 72"/>
                <a:gd name="T9" fmla="*/ 125 h 169"/>
                <a:gd name="T10" fmla="*/ 43 w 72"/>
                <a:gd name="T11" fmla="*/ 159 h 169"/>
                <a:gd name="T12" fmla="*/ 20 w 72"/>
                <a:gd name="T13" fmla="*/ 148 h 169"/>
                <a:gd name="T14" fmla="*/ 0 w 72"/>
                <a:gd name="T15" fmla="*/ 84 h 1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169">
                  <a:moveTo>
                    <a:pt x="0" y="84"/>
                  </a:moveTo>
                  <a:cubicBezTo>
                    <a:pt x="2" y="62"/>
                    <a:pt x="6" y="39"/>
                    <a:pt x="20" y="20"/>
                  </a:cubicBezTo>
                  <a:cubicBezTo>
                    <a:pt x="25" y="13"/>
                    <a:pt x="31" y="0"/>
                    <a:pt x="42" y="9"/>
                  </a:cubicBezTo>
                  <a:cubicBezTo>
                    <a:pt x="53" y="18"/>
                    <a:pt x="72" y="25"/>
                    <a:pt x="62" y="44"/>
                  </a:cubicBezTo>
                  <a:cubicBezTo>
                    <a:pt x="47" y="72"/>
                    <a:pt x="47" y="97"/>
                    <a:pt x="62" y="125"/>
                  </a:cubicBezTo>
                  <a:cubicBezTo>
                    <a:pt x="72" y="143"/>
                    <a:pt x="53" y="151"/>
                    <a:pt x="43" y="159"/>
                  </a:cubicBezTo>
                  <a:cubicBezTo>
                    <a:pt x="31" y="169"/>
                    <a:pt x="25" y="156"/>
                    <a:pt x="20" y="148"/>
                  </a:cubicBezTo>
                  <a:cubicBezTo>
                    <a:pt x="6" y="129"/>
                    <a:pt x="2" y="107"/>
                    <a:pt x="0"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p>
          </p:txBody>
        </p:sp>
      </p:grpSp>
      <p:sp>
        <p:nvSpPr>
          <p:cNvPr id="7" name="Rectangle 6">
            <a:extLst>
              <a:ext uri="{FF2B5EF4-FFF2-40B4-BE49-F238E27FC236}">
                <a16:creationId xmlns:a16="http://schemas.microsoft.com/office/drawing/2014/main" id="{76627016-BFC4-46D4-89DB-F72E3C3461EC}"/>
              </a:ext>
            </a:extLst>
          </p:cNvPr>
          <p:cNvSpPr/>
          <p:nvPr userDrawn="1"/>
        </p:nvSpPr>
        <p:spPr>
          <a:xfrm rot="10800000">
            <a:off x="515938" y="-16721"/>
            <a:ext cx="1258618" cy="11050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bg1"/>
              </a:solidFill>
            </a:endParaRPr>
          </a:p>
        </p:txBody>
      </p:sp>
      <p:sp>
        <p:nvSpPr>
          <p:cNvPr id="4" name="Title 3">
            <a:extLst>
              <a:ext uri="{FF2B5EF4-FFF2-40B4-BE49-F238E27FC236}">
                <a16:creationId xmlns:a16="http://schemas.microsoft.com/office/drawing/2014/main" id="{48706DBD-D7E1-4734-A193-C7FE296EA001}"/>
              </a:ext>
            </a:extLst>
          </p:cNvPr>
          <p:cNvSpPr>
            <a:spLocks noGrp="1"/>
          </p:cNvSpPr>
          <p:nvPr>
            <p:ph type="title"/>
          </p:nvPr>
        </p:nvSpPr>
        <p:spPr>
          <a:xfrm>
            <a:off x="515938" y="365125"/>
            <a:ext cx="10837862" cy="1325563"/>
          </a:xfrm>
        </p:spPr>
        <p:txBody>
          <a:bodyPr/>
          <a:lstStyle/>
          <a:p>
            <a:r>
              <a:rPr lang="en-US" noProof="0" dirty="0"/>
              <a:t>Click to edit Master title style</a:t>
            </a:r>
          </a:p>
        </p:txBody>
      </p:sp>
      <p:sp>
        <p:nvSpPr>
          <p:cNvPr id="27" name="Content Placeholder 2">
            <a:extLst>
              <a:ext uri="{FF2B5EF4-FFF2-40B4-BE49-F238E27FC236}">
                <a16:creationId xmlns:a16="http://schemas.microsoft.com/office/drawing/2014/main" id="{1A1F33A2-66F7-4D85-99DD-7B00F265AC6D}"/>
              </a:ext>
            </a:extLst>
          </p:cNvPr>
          <p:cNvSpPr>
            <a:spLocks noGrp="1"/>
          </p:cNvSpPr>
          <p:nvPr>
            <p:ph idx="1"/>
          </p:nvPr>
        </p:nvSpPr>
        <p:spPr>
          <a:xfrm>
            <a:off x="515938" y="1825625"/>
            <a:ext cx="10837862" cy="4351338"/>
          </a:xfrm>
        </p:spPr>
        <p:txBody>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pic>
        <p:nvPicPr>
          <p:cNvPr id="2" name="Picture 1" descr="A blue and white logo&#10;&#10;Description automatically generated with low confidence">
            <a:extLst>
              <a:ext uri="{FF2B5EF4-FFF2-40B4-BE49-F238E27FC236}">
                <a16:creationId xmlns:a16="http://schemas.microsoft.com/office/drawing/2014/main" id="{F83BFD0E-4F3B-27DF-D992-D98D2AF57C34}"/>
              </a:ext>
            </a:extLst>
          </p:cNvPr>
          <p:cNvPicPr>
            <a:picLocks noChangeAspect="1"/>
          </p:cNvPicPr>
          <p:nvPr userDrawn="1"/>
        </p:nvPicPr>
        <p:blipFill>
          <a:blip r:embed="rId2"/>
          <a:stretch>
            <a:fillRect/>
          </a:stretch>
        </p:blipFill>
        <p:spPr>
          <a:xfrm>
            <a:off x="9339532" y="5976309"/>
            <a:ext cx="2546350" cy="762000"/>
          </a:xfrm>
          <a:prstGeom prst="rect">
            <a:avLst/>
          </a:prstGeom>
        </p:spPr>
      </p:pic>
    </p:spTree>
    <p:extLst>
      <p:ext uri="{BB962C8B-B14F-4D97-AF65-F5344CB8AC3E}">
        <p14:creationId xmlns:p14="http://schemas.microsoft.com/office/powerpoint/2010/main" val="28038577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C2A6B906-ACDA-40FD-8AC8-0B693AB12796}"/>
              </a:ext>
            </a:extLst>
          </p:cNvPr>
          <p:cNvGrpSpPr/>
          <p:nvPr userDrawn="1"/>
        </p:nvGrpSpPr>
        <p:grpSpPr>
          <a:xfrm rot="8650774" flipH="1" flipV="1">
            <a:off x="7430044" y="-1843126"/>
            <a:ext cx="4436224" cy="5482435"/>
            <a:chOff x="11114088" y="2241550"/>
            <a:chExt cx="1905000" cy="2354263"/>
          </a:xfrm>
          <a:solidFill>
            <a:schemeClr val="bg2">
              <a:alpha val="53000"/>
            </a:schemeClr>
          </a:solidFill>
        </p:grpSpPr>
        <p:sp>
          <p:nvSpPr>
            <p:cNvPr id="19" name="Freeform 5">
              <a:extLst>
                <a:ext uri="{FF2B5EF4-FFF2-40B4-BE49-F238E27FC236}">
                  <a16:creationId xmlns:a16="http://schemas.microsoft.com/office/drawing/2014/main" id="{717F7366-5A99-4065-90C2-AE7DF5DD0F44}"/>
                </a:ext>
              </a:extLst>
            </p:cNvPr>
            <p:cNvSpPr>
              <a:spLocks/>
            </p:cNvSpPr>
            <p:nvPr/>
          </p:nvSpPr>
          <p:spPr bwMode="auto">
            <a:xfrm>
              <a:off x="11114088" y="2241550"/>
              <a:ext cx="1905000" cy="2354263"/>
            </a:xfrm>
            <a:custGeom>
              <a:avLst/>
              <a:gdLst>
                <a:gd name="T0" fmla="*/ 0 w 447"/>
                <a:gd name="T1" fmla="*/ 264 h 553"/>
                <a:gd name="T2" fmla="*/ 141 w 447"/>
                <a:gd name="T3" fmla="*/ 48 h 553"/>
                <a:gd name="T4" fmla="*/ 414 w 447"/>
                <a:gd name="T5" fmla="*/ 67 h 553"/>
                <a:gd name="T6" fmla="*/ 438 w 447"/>
                <a:gd name="T7" fmla="*/ 98 h 553"/>
                <a:gd name="T8" fmla="*/ 391 w 447"/>
                <a:gd name="T9" fmla="*/ 111 h 553"/>
                <a:gd name="T10" fmla="*/ 94 w 447"/>
                <a:gd name="T11" fmla="*/ 149 h 553"/>
                <a:gd name="T12" fmla="*/ 107 w 447"/>
                <a:gd name="T13" fmla="*/ 424 h 553"/>
                <a:gd name="T14" fmla="*/ 383 w 447"/>
                <a:gd name="T15" fmla="*/ 453 h 553"/>
                <a:gd name="T16" fmla="*/ 393 w 447"/>
                <a:gd name="T17" fmla="*/ 446 h 553"/>
                <a:gd name="T18" fmla="*/ 433 w 447"/>
                <a:gd name="T19" fmla="*/ 449 h 553"/>
                <a:gd name="T20" fmla="*/ 421 w 447"/>
                <a:gd name="T21" fmla="*/ 485 h 553"/>
                <a:gd name="T22" fmla="*/ 194 w 447"/>
                <a:gd name="T23" fmla="*/ 531 h 553"/>
                <a:gd name="T24" fmla="*/ 0 w 447"/>
                <a:gd name="T25" fmla="*/ 264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 h="553">
                  <a:moveTo>
                    <a:pt x="0" y="264"/>
                  </a:moveTo>
                  <a:cubicBezTo>
                    <a:pt x="5" y="176"/>
                    <a:pt x="49" y="96"/>
                    <a:pt x="141" y="48"/>
                  </a:cubicBezTo>
                  <a:cubicBezTo>
                    <a:pt x="235" y="0"/>
                    <a:pt x="327" y="9"/>
                    <a:pt x="414" y="67"/>
                  </a:cubicBezTo>
                  <a:cubicBezTo>
                    <a:pt x="425" y="75"/>
                    <a:pt x="439" y="82"/>
                    <a:pt x="438" y="98"/>
                  </a:cubicBezTo>
                  <a:cubicBezTo>
                    <a:pt x="437" y="120"/>
                    <a:pt x="413" y="127"/>
                    <a:pt x="391" y="111"/>
                  </a:cubicBezTo>
                  <a:cubicBezTo>
                    <a:pt x="294" y="40"/>
                    <a:pt x="166" y="56"/>
                    <a:pt x="94" y="149"/>
                  </a:cubicBezTo>
                  <a:cubicBezTo>
                    <a:pt x="30" y="231"/>
                    <a:pt x="36" y="349"/>
                    <a:pt x="107" y="424"/>
                  </a:cubicBezTo>
                  <a:cubicBezTo>
                    <a:pt x="180" y="502"/>
                    <a:pt x="296" y="514"/>
                    <a:pt x="383" y="453"/>
                  </a:cubicBezTo>
                  <a:cubicBezTo>
                    <a:pt x="386" y="451"/>
                    <a:pt x="390" y="449"/>
                    <a:pt x="393" y="446"/>
                  </a:cubicBezTo>
                  <a:cubicBezTo>
                    <a:pt x="407" y="433"/>
                    <a:pt x="420" y="433"/>
                    <a:pt x="433" y="449"/>
                  </a:cubicBezTo>
                  <a:cubicBezTo>
                    <a:pt x="447" y="467"/>
                    <a:pt x="433" y="477"/>
                    <a:pt x="421" y="485"/>
                  </a:cubicBezTo>
                  <a:cubicBezTo>
                    <a:pt x="353" y="537"/>
                    <a:pt x="277" y="553"/>
                    <a:pt x="194" y="531"/>
                  </a:cubicBezTo>
                  <a:cubicBezTo>
                    <a:pt x="79" y="501"/>
                    <a:pt x="1" y="397"/>
                    <a:pt x="0" y="2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p>
          </p:txBody>
        </p:sp>
        <p:sp>
          <p:nvSpPr>
            <p:cNvPr id="20" name="Freeform 6">
              <a:extLst>
                <a:ext uri="{FF2B5EF4-FFF2-40B4-BE49-F238E27FC236}">
                  <a16:creationId xmlns:a16="http://schemas.microsoft.com/office/drawing/2014/main" id="{90A089CA-63B9-4456-B0B1-17C75EBFB982}"/>
                </a:ext>
              </a:extLst>
            </p:cNvPr>
            <p:cNvSpPr>
              <a:spLocks/>
            </p:cNvSpPr>
            <p:nvPr/>
          </p:nvSpPr>
          <p:spPr bwMode="auto">
            <a:xfrm>
              <a:off x="11412538" y="2590800"/>
              <a:ext cx="835025" cy="1673225"/>
            </a:xfrm>
            <a:custGeom>
              <a:avLst/>
              <a:gdLst>
                <a:gd name="T0" fmla="*/ 0 w 196"/>
                <a:gd name="T1" fmla="*/ 198 h 393"/>
                <a:gd name="T2" fmla="*/ 157 w 196"/>
                <a:gd name="T3" fmla="*/ 8 h 393"/>
                <a:gd name="T4" fmla="*/ 192 w 196"/>
                <a:gd name="T5" fmla="*/ 22 h 393"/>
                <a:gd name="T6" fmla="*/ 167 w 196"/>
                <a:gd name="T7" fmla="*/ 56 h 393"/>
                <a:gd name="T8" fmla="*/ 48 w 196"/>
                <a:gd name="T9" fmla="*/ 198 h 393"/>
                <a:gd name="T10" fmla="*/ 170 w 196"/>
                <a:gd name="T11" fmla="*/ 339 h 393"/>
                <a:gd name="T12" fmla="*/ 193 w 196"/>
                <a:gd name="T13" fmla="*/ 372 h 393"/>
                <a:gd name="T14" fmla="*/ 160 w 196"/>
                <a:gd name="T15" fmla="*/ 387 h 393"/>
                <a:gd name="T16" fmla="*/ 0 w 196"/>
                <a:gd name="T17" fmla="*/ 198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393">
                  <a:moveTo>
                    <a:pt x="0" y="198"/>
                  </a:moveTo>
                  <a:cubicBezTo>
                    <a:pt x="0" y="103"/>
                    <a:pt x="64" y="26"/>
                    <a:pt x="157" y="8"/>
                  </a:cubicBezTo>
                  <a:cubicBezTo>
                    <a:pt x="171" y="6"/>
                    <a:pt x="188" y="0"/>
                    <a:pt x="192" y="22"/>
                  </a:cubicBezTo>
                  <a:cubicBezTo>
                    <a:pt x="196" y="41"/>
                    <a:pt x="190" y="52"/>
                    <a:pt x="167" y="56"/>
                  </a:cubicBezTo>
                  <a:cubicBezTo>
                    <a:pt x="95" y="70"/>
                    <a:pt x="47" y="129"/>
                    <a:pt x="48" y="198"/>
                  </a:cubicBezTo>
                  <a:cubicBezTo>
                    <a:pt x="48" y="267"/>
                    <a:pt x="97" y="325"/>
                    <a:pt x="170" y="339"/>
                  </a:cubicBezTo>
                  <a:cubicBezTo>
                    <a:pt x="191" y="343"/>
                    <a:pt x="195" y="354"/>
                    <a:pt x="193" y="372"/>
                  </a:cubicBezTo>
                  <a:cubicBezTo>
                    <a:pt x="190" y="393"/>
                    <a:pt x="174" y="389"/>
                    <a:pt x="160" y="387"/>
                  </a:cubicBezTo>
                  <a:cubicBezTo>
                    <a:pt x="70" y="375"/>
                    <a:pt x="0" y="293"/>
                    <a:pt x="0" y="1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p>
          </p:txBody>
        </p:sp>
        <p:sp>
          <p:nvSpPr>
            <p:cNvPr id="22" name="Freeform 7">
              <a:extLst>
                <a:ext uri="{FF2B5EF4-FFF2-40B4-BE49-F238E27FC236}">
                  <a16:creationId xmlns:a16="http://schemas.microsoft.com/office/drawing/2014/main" id="{8D36B2D1-BCFE-43FC-8743-7B7A30E1AD5D}"/>
                </a:ext>
              </a:extLst>
            </p:cNvPr>
            <p:cNvSpPr>
              <a:spLocks/>
            </p:cNvSpPr>
            <p:nvPr/>
          </p:nvSpPr>
          <p:spPr bwMode="auto">
            <a:xfrm>
              <a:off x="11728451" y="3071813"/>
              <a:ext cx="306388" cy="719138"/>
            </a:xfrm>
            <a:custGeom>
              <a:avLst/>
              <a:gdLst>
                <a:gd name="T0" fmla="*/ 0 w 72"/>
                <a:gd name="T1" fmla="*/ 84 h 169"/>
                <a:gd name="T2" fmla="*/ 20 w 72"/>
                <a:gd name="T3" fmla="*/ 20 h 169"/>
                <a:gd name="T4" fmla="*/ 42 w 72"/>
                <a:gd name="T5" fmla="*/ 9 h 169"/>
                <a:gd name="T6" fmla="*/ 62 w 72"/>
                <a:gd name="T7" fmla="*/ 44 h 169"/>
                <a:gd name="T8" fmla="*/ 62 w 72"/>
                <a:gd name="T9" fmla="*/ 125 h 169"/>
                <a:gd name="T10" fmla="*/ 43 w 72"/>
                <a:gd name="T11" fmla="*/ 159 h 169"/>
                <a:gd name="T12" fmla="*/ 20 w 72"/>
                <a:gd name="T13" fmla="*/ 148 h 169"/>
                <a:gd name="T14" fmla="*/ 0 w 72"/>
                <a:gd name="T15" fmla="*/ 84 h 1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169">
                  <a:moveTo>
                    <a:pt x="0" y="84"/>
                  </a:moveTo>
                  <a:cubicBezTo>
                    <a:pt x="2" y="62"/>
                    <a:pt x="6" y="39"/>
                    <a:pt x="20" y="20"/>
                  </a:cubicBezTo>
                  <a:cubicBezTo>
                    <a:pt x="25" y="13"/>
                    <a:pt x="31" y="0"/>
                    <a:pt x="42" y="9"/>
                  </a:cubicBezTo>
                  <a:cubicBezTo>
                    <a:pt x="53" y="18"/>
                    <a:pt x="72" y="25"/>
                    <a:pt x="62" y="44"/>
                  </a:cubicBezTo>
                  <a:cubicBezTo>
                    <a:pt x="47" y="72"/>
                    <a:pt x="47" y="97"/>
                    <a:pt x="62" y="125"/>
                  </a:cubicBezTo>
                  <a:cubicBezTo>
                    <a:pt x="72" y="143"/>
                    <a:pt x="53" y="151"/>
                    <a:pt x="43" y="159"/>
                  </a:cubicBezTo>
                  <a:cubicBezTo>
                    <a:pt x="31" y="169"/>
                    <a:pt x="25" y="156"/>
                    <a:pt x="20" y="148"/>
                  </a:cubicBezTo>
                  <a:cubicBezTo>
                    <a:pt x="6" y="129"/>
                    <a:pt x="2" y="107"/>
                    <a:pt x="0"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p>
          </p:txBody>
        </p:sp>
      </p:grpSp>
      <p:sp>
        <p:nvSpPr>
          <p:cNvPr id="7" name="Rectangle 6">
            <a:extLst>
              <a:ext uri="{FF2B5EF4-FFF2-40B4-BE49-F238E27FC236}">
                <a16:creationId xmlns:a16="http://schemas.microsoft.com/office/drawing/2014/main" id="{76627016-BFC4-46D4-89DB-F72E3C3461EC}"/>
              </a:ext>
            </a:extLst>
          </p:cNvPr>
          <p:cNvSpPr/>
          <p:nvPr userDrawn="1"/>
        </p:nvSpPr>
        <p:spPr>
          <a:xfrm rot="10800000">
            <a:off x="515938" y="-16721"/>
            <a:ext cx="1258618" cy="11050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bg1"/>
              </a:solidFill>
            </a:endParaRPr>
          </a:p>
        </p:txBody>
      </p:sp>
      <p:sp>
        <p:nvSpPr>
          <p:cNvPr id="2" name="Title 1">
            <a:extLst>
              <a:ext uri="{FF2B5EF4-FFF2-40B4-BE49-F238E27FC236}">
                <a16:creationId xmlns:a16="http://schemas.microsoft.com/office/drawing/2014/main" id="{ED1E32FD-35A0-490A-BE40-FBF894A7EC77}"/>
              </a:ext>
            </a:extLst>
          </p:cNvPr>
          <p:cNvSpPr>
            <a:spLocks noGrp="1"/>
          </p:cNvSpPr>
          <p:nvPr>
            <p:ph type="title"/>
          </p:nvPr>
        </p:nvSpPr>
        <p:spPr>
          <a:xfrm>
            <a:off x="515938" y="365125"/>
            <a:ext cx="10837862" cy="1325563"/>
          </a:xfrm>
        </p:spPr>
        <p:txBody>
          <a:bodyPr/>
          <a:lstStyle/>
          <a:p>
            <a:r>
              <a:rPr lang="en-US" noProof="0"/>
              <a:t>Click to edit Master title style</a:t>
            </a:r>
            <a:endParaRPr lang="en-US" noProof="0" dirty="0"/>
          </a:p>
        </p:txBody>
      </p:sp>
      <p:sp>
        <p:nvSpPr>
          <p:cNvPr id="14" name="Content Placeholder 2">
            <a:extLst>
              <a:ext uri="{FF2B5EF4-FFF2-40B4-BE49-F238E27FC236}">
                <a16:creationId xmlns:a16="http://schemas.microsoft.com/office/drawing/2014/main" id="{079DA8F4-EDD3-4D62-A90B-8C3C1AFB0083}"/>
              </a:ext>
            </a:extLst>
          </p:cNvPr>
          <p:cNvSpPr>
            <a:spLocks noGrp="1"/>
          </p:cNvSpPr>
          <p:nvPr>
            <p:ph sz="half" idx="1"/>
          </p:nvPr>
        </p:nvSpPr>
        <p:spPr>
          <a:xfrm>
            <a:off x="515938" y="1825625"/>
            <a:ext cx="5503862" cy="4351338"/>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17" name="Content Placeholder 3">
            <a:extLst>
              <a:ext uri="{FF2B5EF4-FFF2-40B4-BE49-F238E27FC236}">
                <a16:creationId xmlns:a16="http://schemas.microsoft.com/office/drawing/2014/main" id="{DA0DA994-B4A9-447A-BEBF-3EA31D3755A2}"/>
              </a:ext>
            </a:extLst>
          </p:cNvPr>
          <p:cNvSpPr>
            <a:spLocks noGrp="1"/>
          </p:cNvSpPr>
          <p:nvPr>
            <p:ph sz="half" idx="2"/>
          </p:nvPr>
        </p:nvSpPr>
        <p:spPr>
          <a:xfrm>
            <a:off x="6172200" y="1825625"/>
            <a:ext cx="5181600" cy="4351338"/>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Tree>
    <p:extLst>
      <p:ext uri="{BB962C8B-B14F-4D97-AF65-F5344CB8AC3E}">
        <p14:creationId xmlns:p14="http://schemas.microsoft.com/office/powerpoint/2010/main" val="34616185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616F52B4-215E-4237-893C-E22B23804744}"/>
              </a:ext>
            </a:extLst>
          </p:cNvPr>
          <p:cNvGrpSpPr/>
          <p:nvPr userDrawn="1"/>
        </p:nvGrpSpPr>
        <p:grpSpPr>
          <a:xfrm rot="8650774" flipH="1" flipV="1">
            <a:off x="7430044" y="-1843126"/>
            <a:ext cx="4436224" cy="5482435"/>
            <a:chOff x="11114088" y="2241550"/>
            <a:chExt cx="1905000" cy="2354263"/>
          </a:xfrm>
          <a:solidFill>
            <a:schemeClr val="bg2">
              <a:alpha val="53000"/>
            </a:schemeClr>
          </a:solidFill>
        </p:grpSpPr>
        <p:sp>
          <p:nvSpPr>
            <p:cNvPr id="22" name="Freeform 5">
              <a:extLst>
                <a:ext uri="{FF2B5EF4-FFF2-40B4-BE49-F238E27FC236}">
                  <a16:creationId xmlns:a16="http://schemas.microsoft.com/office/drawing/2014/main" id="{B7C40C77-B795-4B07-B92D-2E8A56635773}"/>
                </a:ext>
              </a:extLst>
            </p:cNvPr>
            <p:cNvSpPr>
              <a:spLocks/>
            </p:cNvSpPr>
            <p:nvPr/>
          </p:nvSpPr>
          <p:spPr bwMode="auto">
            <a:xfrm>
              <a:off x="11114088" y="2241550"/>
              <a:ext cx="1905000" cy="2354263"/>
            </a:xfrm>
            <a:custGeom>
              <a:avLst/>
              <a:gdLst>
                <a:gd name="T0" fmla="*/ 0 w 447"/>
                <a:gd name="T1" fmla="*/ 264 h 553"/>
                <a:gd name="T2" fmla="*/ 141 w 447"/>
                <a:gd name="T3" fmla="*/ 48 h 553"/>
                <a:gd name="T4" fmla="*/ 414 w 447"/>
                <a:gd name="T5" fmla="*/ 67 h 553"/>
                <a:gd name="T6" fmla="*/ 438 w 447"/>
                <a:gd name="T7" fmla="*/ 98 h 553"/>
                <a:gd name="T8" fmla="*/ 391 w 447"/>
                <a:gd name="T9" fmla="*/ 111 h 553"/>
                <a:gd name="T10" fmla="*/ 94 w 447"/>
                <a:gd name="T11" fmla="*/ 149 h 553"/>
                <a:gd name="T12" fmla="*/ 107 w 447"/>
                <a:gd name="T13" fmla="*/ 424 h 553"/>
                <a:gd name="T14" fmla="*/ 383 w 447"/>
                <a:gd name="T15" fmla="*/ 453 h 553"/>
                <a:gd name="T16" fmla="*/ 393 w 447"/>
                <a:gd name="T17" fmla="*/ 446 h 553"/>
                <a:gd name="T18" fmla="*/ 433 w 447"/>
                <a:gd name="T19" fmla="*/ 449 h 553"/>
                <a:gd name="T20" fmla="*/ 421 w 447"/>
                <a:gd name="T21" fmla="*/ 485 h 553"/>
                <a:gd name="T22" fmla="*/ 194 w 447"/>
                <a:gd name="T23" fmla="*/ 531 h 553"/>
                <a:gd name="T24" fmla="*/ 0 w 447"/>
                <a:gd name="T25" fmla="*/ 264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 h="553">
                  <a:moveTo>
                    <a:pt x="0" y="264"/>
                  </a:moveTo>
                  <a:cubicBezTo>
                    <a:pt x="5" y="176"/>
                    <a:pt x="49" y="96"/>
                    <a:pt x="141" y="48"/>
                  </a:cubicBezTo>
                  <a:cubicBezTo>
                    <a:pt x="235" y="0"/>
                    <a:pt x="327" y="9"/>
                    <a:pt x="414" y="67"/>
                  </a:cubicBezTo>
                  <a:cubicBezTo>
                    <a:pt x="425" y="75"/>
                    <a:pt x="439" y="82"/>
                    <a:pt x="438" y="98"/>
                  </a:cubicBezTo>
                  <a:cubicBezTo>
                    <a:pt x="437" y="120"/>
                    <a:pt x="413" y="127"/>
                    <a:pt x="391" y="111"/>
                  </a:cubicBezTo>
                  <a:cubicBezTo>
                    <a:pt x="294" y="40"/>
                    <a:pt x="166" y="56"/>
                    <a:pt x="94" y="149"/>
                  </a:cubicBezTo>
                  <a:cubicBezTo>
                    <a:pt x="30" y="231"/>
                    <a:pt x="36" y="349"/>
                    <a:pt x="107" y="424"/>
                  </a:cubicBezTo>
                  <a:cubicBezTo>
                    <a:pt x="180" y="502"/>
                    <a:pt x="296" y="514"/>
                    <a:pt x="383" y="453"/>
                  </a:cubicBezTo>
                  <a:cubicBezTo>
                    <a:pt x="386" y="451"/>
                    <a:pt x="390" y="449"/>
                    <a:pt x="393" y="446"/>
                  </a:cubicBezTo>
                  <a:cubicBezTo>
                    <a:pt x="407" y="433"/>
                    <a:pt x="420" y="433"/>
                    <a:pt x="433" y="449"/>
                  </a:cubicBezTo>
                  <a:cubicBezTo>
                    <a:pt x="447" y="467"/>
                    <a:pt x="433" y="477"/>
                    <a:pt x="421" y="485"/>
                  </a:cubicBezTo>
                  <a:cubicBezTo>
                    <a:pt x="353" y="537"/>
                    <a:pt x="277" y="553"/>
                    <a:pt x="194" y="531"/>
                  </a:cubicBezTo>
                  <a:cubicBezTo>
                    <a:pt x="79" y="501"/>
                    <a:pt x="1" y="397"/>
                    <a:pt x="0" y="2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p>
          </p:txBody>
        </p:sp>
        <p:sp>
          <p:nvSpPr>
            <p:cNvPr id="23" name="Freeform 6">
              <a:extLst>
                <a:ext uri="{FF2B5EF4-FFF2-40B4-BE49-F238E27FC236}">
                  <a16:creationId xmlns:a16="http://schemas.microsoft.com/office/drawing/2014/main" id="{6E703A1E-5F10-4BB5-9D52-77CB6F5994C0}"/>
                </a:ext>
              </a:extLst>
            </p:cNvPr>
            <p:cNvSpPr>
              <a:spLocks/>
            </p:cNvSpPr>
            <p:nvPr/>
          </p:nvSpPr>
          <p:spPr bwMode="auto">
            <a:xfrm>
              <a:off x="11412538" y="2590800"/>
              <a:ext cx="835025" cy="1673225"/>
            </a:xfrm>
            <a:custGeom>
              <a:avLst/>
              <a:gdLst>
                <a:gd name="T0" fmla="*/ 0 w 196"/>
                <a:gd name="T1" fmla="*/ 198 h 393"/>
                <a:gd name="T2" fmla="*/ 157 w 196"/>
                <a:gd name="T3" fmla="*/ 8 h 393"/>
                <a:gd name="T4" fmla="*/ 192 w 196"/>
                <a:gd name="T5" fmla="*/ 22 h 393"/>
                <a:gd name="T6" fmla="*/ 167 w 196"/>
                <a:gd name="T7" fmla="*/ 56 h 393"/>
                <a:gd name="T8" fmla="*/ 48 w 196"/>
                <a:gd name="T9" fmla="*/ 198 h 393"/>
                <a:gd name="T10" fmla="*/ 170 w 196"/>
                <a:gd name="T11" fmla="*/ 339 h 393"/>
                <a:gd name="T12" fmla="*/ 193 w 196"/>
                <a:gd name="T13" fmla="*/ 372 h 393"/>
                <a:gd name="T14" fmla="*/ 160 w 196"/>
                <a:gd name="T15" fmla="*/ 387 h 393"/>
                <a:gd name="T16" fmla="*/ 0 w 196"/>
                <a:gd name="T17" fmla="*/ 198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393">
                  <a:moveTo>
                    <a:pt x="0" y="198"/>
                  </a:moveTo>
                  <a:cubicBezTo>
                    <a:pt x="0" y="103"/>
                    <a:pt x="64" y="26"/>
                    <a:pt x="157" y="8"/>
                  </a:cubicBezTo>
                  <a:cubicBezTo>
                    <a:pt x="171" y="6"/>
                    <a:pt x="188" y="0"/>
                    <a:pt x="192" y="22"/>
                  </a:cubicBezTo>
                  <a:cubicBezTo>
                    <a:pt x="196" y="41"/>
                    <a:pt x="190" y="52"/>
                    <a:pt x="167" y="56"/>
                  </a:cubicBezTo>
                  <a:cubicBezTo>
                    <a:pt x="95" y="70"/>
                    <a:pt x="47" y="129"/>
                    <a:pt x="48" y="198"/>
                  </a:cubicBezTo>
                  <a:cubicBezTo>
                    <a:pt x="48" y="267"/>
                    <a:pt x="97" y="325"/>
                    <a:pt x="170" y="339"/>
                  </a:cubicBezTo>
                  <a:cubicBezTo>
                    <a:pt x="191" y="343"/>
                    <a:pt x="195" y="354"/>
                    <a:pt x="193" y="372"/>
                  </a:cubicBezTo>
                  <a:cubicBezTo>
                    <a:pt x="190" y="393"/>
                    <a:pt x="174" y="389"/>
                    <a:pt x="160" y="387"/>
                  </a:cubicBezTo>
                  <a:cubicBezTo>
                    <a:pt x="70" y="375"/>
                    <a:pt x="0" y="293"/>
                    <a:pt x="0" y="1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p>
          </p:txBody>
        </p:sp>
        <p:sp>
          <p:nvSpPr>
            <p:cNvPr id="24" name="Freeform 7">
              <a:extLst>
                <a:ext uri="{FF2B5EF4-FFF2-40B4-BE49-F238E27FC236}">
                  <a16:creationId xmlns:a16="http://schemas.microsoft.com/office/drawing/2014/main" id="{22CEE04C-09CE-41CF-937D-EC2D3C23ECC6}"/>
                </a:ext>
              </a:extLst>
            </p:cNvPr>
            <p:cNvSpPr>
              <a:spLocks/>
            </p:cNvSpPr>
            <p:nvPr/>
          </p:nvSpPr>
          <p:spPr bwMode="auto">
            <a:xfrm>
              <a:off x="11728451" y="3071813"/>
              <a:ext cx="306388" cy="719138"/>
            </a:xfrm>
            <a:custGeom>
              <a:avLst/>
              <a:gdLst>
                <a:gd name="T0" fmla="*/ 0 w 72"/>
                <a:gd name="T1" fmla="*/ 84 h 169"/>
                <a:gd name="T2" fmla="*/ 20 w 72"/>
                <a:gd name="T3" fmla="*/ 20 h 169"/>
                <a:gd name="T4" fmla="*/ 42 w 72"/>
                <a:gd name="T5" fmla="*/ 9 h 169"/>
                <a:gd name="T6" fmla="*/ 62 w 72"/>
                <a:gd name="T7" fmla="*/ 44 h 169"/>
                <a:gd name="T8" fmla="*/ 62 w 72"/>
                <a:gd name="T9" fmla="*/ 125 h 169"/>
                <a:gd name="T10" fmla="*/ 43 w 72"/>
                <a:gd name="T11" fmla="*/ 159 h 169"/>
                <a:gd name="T12" fmla="*/ 20 w 72"/>
                <a:gd name="T13" fmla="*/ 148 h 169"/>
                <a:gd name="T14" fmla="*/ 0 w 72"/>
                <a:gd name="T15" fmla="*/ 84 h 1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169">
                  <a:moveTo>
                    <a:pt x="0" y="84"/>
                  </a:moveTo>
                  <a:cubicBezTo>
                    <a:pt x="2" y="62"/>
                    <a:pt x="6" y="39"/>
                    <a:pt x="20" y="20"/>
                  </a:cubicBezTo>
                  <a:cubicBezTo>
                    <a:pt x="25" y="13"/>
                    <a:pt x="31" y="0"/>
                    <a:pt x="42" y="9"/>
                  </a:cubicBezTo>
                  <a:cubicBezTo>
                    <a:pt x="53" y="18"/>
                    <a:pt x="72" y="25"/>
                    <a:pt x="62" y="44"/>
                  </a:cubicBezTo>
                  <a:cubicBezTo>
                    <a:pt x="47" y="72"/>
                    <a:pt x="47" y="97"/>
                    <a:pt x="62" y="125"/>
                  </a:cubicBezTo>
                  <a:cubicBezTo>
                    <a:pt x="72" y="143"/>
                    <a:pt x="53" y="151"/>
                    <a:pt x="43" y="159"/>
                  </a:cubicBezTo>
                  <a:cubicBezTo>
                    <a:pt x="31" y="169"/>
                    <a:pt x="25" y="156"/>
                    <a:pt x="20" y="148"/>
                  </a:cubicBezTo>
                  <a:cubicBezTo>
                    <a:pt x="6" y="129"/>
                    <a:pt x="2" y="107"/>
                    <a:pt x="0"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p>
          </p:txBody>
        </p:sp>
      </p:grpSp>
      <p:sp>
        <p:nvSpPr>
          <p:cNvPr id="7" name="Rectangle 6">
            <a:extLst>
              <a:ext uri="{FF2B5EF4-FFF2-40B4-BE49-F238E27FC236}">
                <a16:creationId xmlns:a16="http://schemas.microsoft.com/office/drawing/2014/main" id="{76627016-BFC4-46D4-89DB-F72E3C3461EC}"/>
              </a:ext>
            </a:extLst>
          </p:cNvPr>
          <p:cNvSpPr/>
          <p:nvPr userDrawn="1"/>
        </p:nvSpPr>
        <p:spPr>
          <a:xfrm rot="10800000">
            <a:off x="515938" y="-16721"/>
            <a:ext cx="1258618" cy="11050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bg1"/>
              </a:solidFill>
            </a:endParaRPr>
          </a:p>
        </p:txBody>
      </p:sp>
      <p:sp>
        <p:nvSpPr>
          <p:cNvPr id="2" name="Title 1">
            <a:extLst>
              <a:ext uri="{FF2B5EF4-FFF2-40B4-BE49-F238E27FC236}">
                <a16:creationId xmlns:a16="http://schemas.microsoft.com/office/drawing/2014/main" id="{ED1E32FD-35A0-490A-BE40-FBF894A7EC77}"/>
              </a:ext>
            </a:extLst>
          </p:cNvPr>
          <p:cNvSpPr>
            <a:spLocks noGrp="1"/>
          </p:cNvSpPr>
          <p:nvPr>
            <p:ph type="title"/>
          </p:nvPr>
        </p:nvSpPr>
        <p:spPr>
          <a:xfrm>
            <a:off x="515938" y="365125"/>
            <a:ext cx="10837862" cy="1325563"/>
          </a:xfrm>
        </p:spPr>
        <p:txBody>
          <a:bodyPr/>
          <a:lstStyle/>
          <a:p>
            <a:r>
              <a:rPr lang="en-US" noProof="0"/>
              <a:t>Click to edit Master title style</a:t>
            </a:r>
            <a:endParaRPr lang="en-US" noProof="0" dirty="0"/>
          </a:p>
        </p:txBody>
      </p:sp>
      <p:sp>
        <p:nvSpPr>
          <p:cNvPr id="14" name="Text Placeholder 2">
            <a:extLst>
              <a:ext uri="{FF2B5EF4-FFF2-40B4-BE49-F238E27FC236}">
                <a16:creationId xmlns:a16="http://schemas.microsoft.com/office/drawing/2014/main" id="{774CF4BA-8DCB-42CF-A2C4-D6AF95EE3F54}"/>
              </a:ext>
            </a:extLst>
          </p:cNvPr>
          <p:cNvSpPr>
            <a:spLocks noGrp="1"/>
          </p:cNvSpPr>
          <p:nvPr>
            <p:ph type="body" idx="1"/>
          </p:nvPr>
        </p:nvSpPr>
        <p:spPr>
          <a:xfrm>
            <a:off x="515938" y="1681163"/>
            <a:ext cx="5157787"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17" name="Content Placeholder 3">
            <a:extLst>
              <a:ext uri="{FF2B5EF4-FFF2-40B4-BE49-F238E27FC236}">
                <a16:creationId xmlns:a16="http://schemas.microsoft.com/office/drawing/2014/main" id="{67BA8B6E-A28D-4658-8C91-6CA7BD539B85}"/>
              </a:ext>
            </a:extLst>
          </p:cNvPr>
          <p:cNvSpPr>
            <a:spLocks noGrp="1"/>
          </p:cNvSpPr>
          <p:nvPr>
            <p:ph sz="half" idx="2"/>
          </p:nvPr>
        </p:nvSpPr>
        <p:spPr>
          <a:xfrm>
            <a:off x="515938" y="2505075"/>
            <a:ext cx="5157787" cy="3684588"/>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18" name="Text Placeholder 4">
            <a:extLst>
              <a:ext uri="{FF2B5EF4-FFF2-40B4-BE49-F238E27FC236}">
                <a16:creationId xmlns:a16="http://schemas.microsoft.com/office/drawing/2014/main" id="{F73B3215-82DB-4DBF-9E77-3AE2308C6920}"/>
              </a:ext>
            </a:extLst>
          </p:cNvPr>
          <p:cNvSpPr>
            <a:spLocks noGrp="1"/>
          </p:cNvSpPr>
          <p:nvPr>
            <p:ph type="body" sz="quarter" idx="3"/>
          </p:nvPr>
        </p:nvSpPr>
        <p:spPr>
          <a:xfrm>
            <a:off x="6172200" y="1681163"/>
            <a:ext cx="5183188" cy="823912"/>
          </a:xfrm>
        </p:spPr>
        <p:txBody>
          <a:bodyPr anchor="b"/>
          <a:lstStyle>
            <a:lvl1pPr marL="0" indent="0">
              <a:buNone/>
              <a:defRPr sz="2400" b="1">
                <a:solidFill>
                  <a:schemeClr val="accent5"/>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19" name="Content Placeholder 5">
            <a:extLst>
              <a:ext uri="{FF2B5EF4-FFF2-40B4-BE49-F238E27FC236}">
                <a16:creationId xmlns:a16="http://schemas.microsoft.com/office/drawing/2014/main" id="{8DFD34E8-36CC-4FFE-926B-C170208FEDB8}"/>
              </a:ext>
            </a:extLst>
          </p:cNvPr>
          <p:cNvSpPr>
            <a:spLocks noGrp="1"/>
          </p:cNvSpPr>
          <p:nvPr>
            <p:ph sz="quarter" idx="4"/>
          </p:nvPr>
        </p:nvSpPr>
        <p:spPr>
          <a:xfrm>
            <a:off x="6172200" y="2505075"/>
            <a:ext cx="5183188" cy="3684588"/>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Tree>
    <p:extLst>
      <p:ext uri="{BB962C8B-B14F-4D97-AF65-F5344CB8AC3E}">
        <p14:creationId xmlns:p14="http://schemas.microsoft.com/office/powerpoint/2010/main" val="24763196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2" name="Picture Placeholder 21">
            <a:extLst>
              <a:ext uri="{FF2B5EF4-FFF2-40B4-BE49-F238E27FC236}">
                <a16:creationId xmlns:a16="http://schemas.microsoft.com/office/drawing/2014/main" id="{C57825D7-DD33-4B70-BBBE-D46E7A5352EC}"/>
              </a:ext>
            </a:extLst>
          </p:cNvPr>
          <p:cNvSpPr>
            <a:spLocks noGrp="1"/>
          </p:cNvSpPr>
          <p:nvPr>
            <p:ph type="pic" idx="1"/>
          </p:nvPr>
        </p:nvSpPr>
        <p:spPr>
          <a:xfrm>
            <a:off x="6096000" y="768485"/>
            <a:ext cx="5305662" cy="5305662"/>
          </a:xfrm>
          <a:custGeom>
            <a:avLst/>
            <a:gdLst>
              <a:gd name="connsiteX0" fmla="*/ 2652831 w 5305662"/>
              <a:gd name="connsiteY0" fmla="*/ 0 h 5305662"/>
              <a:gd name="connsiteX1" fmla="*/ 5305662 w 5305662"/>
              <a:gd name="connsiteY1" fmla="*/ 2652831 h 5305662"/>
              <a:gd name="connsiteX2" fmla="*/ 2652831 w 5305662"/>
              <a:gd name="connsiteY2" fmla="*/ 5305662 h 5305662"/>
              <a:gd name="connsiteX3" fmla="*/ 0 w 5305662"/>
              <a:gd name="connsiteY3" fmla="*/ 2652831 h 5305662"/>
              <a:gd name="connsiteX4" fmla="*/ 2652831 w 5305662"/>
              <a:gd name="connsiteY4" fmla="*/ 0 h 53056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5662" h="5305662">
                <a:moveTo>
                  <a:pt x="2652831" y="0"/>
                </a:moveTo>
                <a:cubicBezTo>
                  <a:pt x="4117949" y="0"/>
                  <a:pt x="5305662" y="1187713"/>
                  <a:pt x="5305662" y="2652831"/>
                </a:cubicBezTo>
                <a:cubicBezTo>
                  <a:pt x="5305662" y="4117949"/>
                  <a:pt x="4117949" y="5305662"/>
                  <a:pt x="2652831" y="5305662"/>
                </a:cubicBezTo>
                <a:cubicBezTo>
                  <a:pt x="1187713" y="5305662"/>
                  <a:pt x="0" y="4117949"/>
                  <a:pt x="0" y="2652831"/>
                </a:cubicBezTo>
                <a:cubicBezTo>
                  <a:pt x="0" y="1187713"/>
                  <a:pt x="1187713" y="0"/>
                  <a:pt x="2652831" y="0"/>
                </a:cubicBezTo>
                <a:close/>
              </a:path>
            </a:pathLst>
          </a:custGeom>
          <a:solidFill>
            <a:schemeClr val="bg2"/>
          </a:solidFill>
        </p:spPr>
        <p:txBody>
          <a:bodyPr wrap="square" anchor="ctr">
            <a:noAutofit/>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dirty="0"/>
              <a:t>Click icon to add picture</a:t>
            </a:r>
          </a:p>
        </p:txBody>
      </p:sp>
      <p:grpSp>
        <p:nvGrpSpPr>
          <p:cNvPr id="14" name="Group 13">
            <a:extLst>
              <a:ext uri="{FF2B5EF4-FFF2-40B4-BE49-F238E27FC236}">
                <a16:creationId xmlns:a16="http://schemas.microsoft.com/office/drawing/2014/main" id="{0DC2055F-AE3F-46BE-B57E-A0F1A86D1C36}"/>
              </a:ext>
            </a:extLst>
          </p:cNvPr>
          <p:cNvGrpSpPr/>
          <p:nvPr userDrawn="1"/>
        </p:nvGrpSpPr>
        <p:grpSpPr>
          <a:xfrm flipH="1">
            <a:off x="5400786" y="-2003509"/>
            <a:ext cx="8917229" cy="10769768"/>
            <a:chOff x="11114088" y="2241550"/>
            <a:chExt cx="1905000" cy="2354263"/>
          </a:xfrm>
          <a:solidFill>
            <a:schemeClr val="bg2">
              <a:alpha val="91000"/>
            </a:schemeClr>
          </a:solidFill>
        </p:grpSpPr>
        <p:sp>
          <p:nvSpPr>
            <p:cNvPr id="15" name="Freeform 5">
              <a:extLst>
                <a:ext uri="{FF2B5EF4-FFF2-40B4-BE49-F238E27FC236}">
                  <a16:creationId xmlns:a16="http://schemas.microsoft.com/office/drawing/2014/main" id="{C98EF042-A3B8-406D-BC16-153A989F571A}"/>
                </a:ext>
              </a:extLst>
            </p:cNvPr>
            <p:cNvSpPr>
              <a:spLocks/>
            </p:cNvSpPr>
            <p:nvPr/>
          </p:nvSpPr>
          <p:spPr bwMode="auto">
            <a:xfrm>
              <a:off x="11114088" y="2241550"/>
              <a:ext cx="1905000" cy="2354263"/>
            </a:xfrm>
            <a:custGeom>
              <a:avLst/>
              <a:gdLst>
                <a:gd name="T0" fmla="*/ 0 w 447"/>
                <a:gd name="T1" fmla="*/ 264 h 553"/>
                <a:gd name="T2" fmla="*/ 141 w 447"/>
                <a:gd name="T3" fmla="*/ 48 h 553"/>
                <a:gd name="T4" fmla="*/ 414 w 447"/>
                <a:gd name="T5" fmla="*/ 67 h 553"/>
                <a:gd name="T6" fmla="*/ 438 w 447"/>
                <a:gd name="T7" fmla="*/ 98 h 553"/>
                <a:gd name="T8" fmla="*/ 391 w 447"/>
                <a:gd name="T9" fmla="*/ 111 h 553"/>
                <a:gd name="T10" fmla="*/ 94 w 447"/>
                <a:gd name="T11" fmla="*/ 149 h 553"/>
                <a:gd name="T12" fmla="*/ 107 w 447"/>
                <a:gd name="T13" fmla="*/ 424 h 553"/>
                <a:gd name="T14" fmla="*/ 383 w 447"/>
                <a:gd name="T15" fmla="*/ 453 h 553"/>
                <a:gd name="T16" fmla="*/ 393 w 447"/>
                <a:gd name="T17" fmla="*/ 446 h 553"/>
                <a:gd name="T18" fmla="*/ 433 w 447"/>
                <a:gd name="T19" fmla="*/ 449 h 553"/>
                <a:gd name="T20" fmla="*/ 421 w 447"/>
                <a:gd name="T21" fmla="*/ 485 h 553"/>
                <a:gd name="T22" fmla="*/ 194 w 447"/>
                <a:gd name="T23" fmla="*/ 531 h 553"/>
                <a:gd name="T24" fmla="*/ 0 w 447"/>
                <a:gd name="T25" fmla="*/ 264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 h="553">
                  <a:moveTo>
                    <a:pt x="0" y="264"/>
                  </a:moveTo>
                  <a:cubicBezTo>
                    <a:pt x="5" y="176"/>
                    <a:pt x="49" y="96"/>
                    <a:pt x="141" y="48"/>
                  </a:cubicBezTo>
                  <a:cubicBezTo>
                    <a:pt x="235" y="0"/>
                    <a:pt x="327" y="9"/>
                    <a:pt x="414" y="67"/>
                  </a:cubicBezTo>
                  <a:cubicBezTo>
                    <a:pt x="425" y="75"/>
                    <a:pt x="439" y="82"/>
                    <a:pt x="438" y="98"/>
                  </a:cubicBezTo>
                  <a:cubicBezTo>
                    <a:pt x="437" y="120"/>
                    <a:pt x="413" y="127"/>
                    <a:pt x="391" y="111"/>
                  </a:cubicBezTo>
                  <a:cubicBezTo>
                    <a:pt x="294" y="40"/>
                    <a:pt x="166" y="56"/>
                    <a:pt x="94" y="149"/>
                  </a:cubicBezTo>
                  <a:cubicBezTo>
                    <a:pt x="30" y="231"/>
                    <a:pt x="36" y="349"/>
                    <a:pt x="107" y="424"/>
                  </a:cubicBezTo>
                  <a:cubicBezTo>
                    <a:pt x="180" y="502"/>
                    <a:pt x="296" y="514"/>
                    <a:pt x="383" y="453"/>
                  </a:cubicBezTo>
                  <a:cubicBezTo>
                    <a:pt x="386" y="451"/>
                    <a:pt x="390" y="449"/>
                    <a:pt x="393" y="446"/>
                  </a:cubicBezTo>
                  <a:cubicBezTo>
                    <a:pt x="407" y="433"/>
                    <a:pt x="420" y="433"/>
                    <a:pt x="433" y="449"/>
                  </a:cubicBezTo>
                  <a:cubicBezTo>
                    <a:pt x="447" y="467"/>
                    <a:pt x="433" y="477"/>
                    <a:pt x="421" y="485"/>
                  </a:cubicBezTo>
                  <a:cubicBezTo>
                    <a:pt x="353" y="537"/>
                    <a:pt x="277" y="553"/>
                    <a:pt x="194" y="531"/>
                  </a:cubicBezTo>
                  <a:cubicBezTo>
                    <a:pt x="79" y="501"/>
                    <a:pt x="1" y="397"/>
                    <a:pt x="0" y="2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p>
          </p:txBody>
        </p:sp>
        <p:sp>
          <p:nvSpPr>
            <p:cNvPr id="16" name="Freeform 6">
              <a:extLst>
                <a:ext uri="{FF2B5EF4-FFF2-40B4-BE49-F238E27FC236}">
                  <a16:creationId xmlns:a16="http://schemas.microsoft.com/office/drawing/2014/main" id="{68E5FAC9-A660-4D7A-AC84-0A7C8CC3BB65}"/>
                </a:ext>
              </a:extLst>
            </p:cNvPr>
            <p:cNvSpPr>
              <a:spLocks/>
            </p:cNvSpPr>
            <p:nvPr/>
          </p:nvSpPr>
          <p:spPr bwMode="auto">
            <a:xfrm>
              <a:off x="11412538" y="2590800"/>
              <a:ext cx="835025" cy="1673225"/>
            </a:xfrm>
            <a:custGeom>
              <a:avLst/>
              <a:gdLst>
                <a:gd name="T0" fmla="*/ 0 w 196"/>
                <a:gd name="T1" fmla="*/ 198 h 393"/>
                <a:gd name="T2" fmla="*/ 157 w 196"/>
                <a:gd name="T3" fmla="*/ 8 h 393"/>
                <a:gd name="T4" fmla="*/ 192 w 196"/>
                <a:gd name="T5" fmla="*/ 22 h 393"/>
                <a:gd name="T6" fmla="*/ 167 w 196"/>
                <a:gd name="T7" fmla="*/ 56 h 393"/>
                <a:gd name="T8" fmla="*/ 48 w 196"/>
                <a:gd name="T9" fmla="*/ 198 h 393"/>
                <a:gd name="T10" fmla="*/ 170 w 196"/>
                <a:gd name="T11" fmla="*/ 339 h 393"/>
                <a:gd name="T12" fmla="*/ 193 w 196"/>
                <a:gd name="T13" fmla="*/ 372 h 393"/>
                <a:gd name="T14" fmla="*/ 160 w 196"/>
                <a:gd name="T15" fmla="*/ 387 h 393"/>
                <a:gd name="T16" fmla="*/ 0 w 196"/>
                <a:gd name="T17" fmla="*/ 198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393">
                  <a:moveTo>
                    <a:pt x="0" y="198"/>
                  </a:moveTo>
                  <a:cubicBezTo>
                    <a:pt x="0" y="103"/>
                    <a:pt x="64" y="26"/>
                    <a:pt x="157" y="8"/>
                  </a:cubicBezTo>
                  <a:cubicBezTo>
                    <a:pt x="171" y="6"/>
                    <a:pt x="188" y="0"/>
                    <a:pt x="192" y="22"/>
                  </a:cubicBezTo>
                  <a:cubicBezTo>
                    <a:pt x="196" y="41"/>
                    <a:pt x="190" y="52"/>
                    <a:pt x="167" y="56"/>
                  </a:cubicBezTo>
                  <a:cubicBezTo>
                    <a:pt x="95" y="70"/>
                    <a:pt x="47" y="129"/>
                    <a:pt x="48" y="198"/>
                  </a:cubicBezTo>
                  <a:cubicBezTo>
                    <a:pt x="48" y="267"/>
                    <a:pt x="97" y="325"/>
                    <a:pt x="170" y="339"/>
                  </a:cubicBezTo>
                  <a:cubicBezTo>
                    <a:pt x="191" y="343"/>
                    <a:pt x="195" y="354"/>
                    <a:pt x="193" y="372"/>
                  </a:cubicBezTo>
                  <a:cubicBezTo>
                    <a:pt x="190" y="393"/>
                    <a:pt x="174" y="389"/>
                    <a:pt x="160" y="387"/>
                  </a:cubicBezTo>
                  <a:cubicBezTo>
                    <a:pt x="70" y="375"/>
                    <a:pt x="0" y="293"/>
                    <a:pt x="0" y="1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p>
          </p:txBody>
        </p:sp>
      </p:grpSp>
      <p:sp>
        <p:nvSpPr>
          <p:cNvPr id="19" name="Title 1">
            <a:extLst>
              <a:ext uri="{FF2B5EF4-FFF2-40B4-BE49-F238E27FC236}">
                <a16:creationId xmlns:a16="http://schemas.microsoft.com/office/drawing/2014/main" id="{19A1397F-1946-4CBE-9EC5-159C3CBC78B6}"/>
              </a:ext>
            </a:extLst>
          </p:cNvPr>
          <p:cNvSpPr>
            <a:spLocks noGrp="1"/>
          </p:cNvSpPr>
          <p:nvPr>
            <p:ph type="title"/>
          </p:nvPr>
        </p:nvSpPr>
        <p:spPr>
          <a:xfrm>
            <a:off x="839788" y="457200"/>
            <a:ext cx="3932237" cy="1600200"/>
          </a:xfrm>
        </p:spPr>
        <p:txBody>
          <a:bodyPr anchor="b"/>
          <a:lstStyle>
            <a:lvl1pPr>
              <a:defRPr sz="3200"/>
            </a:lvl1pPr>
          </a:lstStyle>
          <a:p>
            <a:r>
              <a:rPr lang="en-US" noProof="0"/>
              <a:t>Click to edit Master title style</a:t>
            </a:r>
            <a:endParaRPr lang="en-US" noProof="0" dirty="0"/>
          </a:p>
        </p:txBody>
      </p:sp>
      <p:sp>
        <p:nvSpPr>
          <p:cNvPr id="20" name="Text Placeholder 3">
            <a:extLst>
              <a:ext uri="{FF2B5EF4-FFF2-40B4-BE49-F238E27FC236}">
                <a16:creationId xmlns:a16="http://schemas.microsoft.com/office/drawing/2014/main" id="{C535F2AB-153E-44A9-97BE-00553BEC1770}"/>
              </a:ext>
            </a:extLst>
          </p:cNvPr>
          <p:cNvSpPr>
            <a:spLocks noGrp="1"/>
          </p:cNvSpPr>
          <p:nvPr>
            <p:ph type="body" sz="half" idx="2"/>
          </p:nvPr>
        </p:nvSpPr>
        <p:spPr>
          <a:xfrm>
            <a:off x="839788" y="2057400"/>
            <a:ext cx="3932237" cy="3811588"/>
          </a:xfrm>
        </p:spPr>
        <p:txBody>
          <a:bodyPr/>
          <a:lstStyle>
            <a:lvl1pPr marL="0" indent="0">
              <a:buFont typeface="Arial" panose="020B0604020202020204" pitchFamily="34" charse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Click to edit Master text styles</a:t>
            </a:r>
          </a:p>
        </p:txBody>
      </p:sp>
      <p:pic>
        <p:nvPicPr>
          <p:cNvPr id="2" name="Picture 1" descr="A blue and white logo&#10;&#10;Description automatically generated with low confidence">
            <a:extLst>
              <a:ext uri="{FF2B5EF4-FFF2-40B4-BE49-F238E27FC236}">
                <a16:creationId xmlns:a16="http://schemas.microsoft.com/office/drawing/2014/main" id="{B310DA28-633C-C076-571E-2AC251764112}"/>
              </a:ext>
            </a:extLst>
          </p:cNvPr>
          <p:cNvPicPr>
            <a:picLocks noChangeAspect="1"/>
          </p:cNvPicPr>
          <p:nvPr userDrawn="1"/>
        </p:nvPicPr>
        <p:blipFill>
          <a:blip r:embed="rId2"/>
          <a:stretch>
            <a:fillRect/>
          </a:stretch>
        </p:blipFill>
        <p:spPr>
          <a:xfrm>
            <a:off x="9339532" y="5976309"/>
            <a:ext cx="2546350" cy="762000"/>
          </a:xfrm>
          <a:prstGeom prst="rect">
            <a:avLst/>
          </a:prstGeom>
        </p:spPr>
      </p:pic>
    </p:spTree>
    <p:extLst>
      <p:ext uri="{BB962C8B-B14F-4D97-AF65-F5344CB8AC3E}">
        <p14:creationId xmlns:p14="http://schemas.microsoft.com/office/powerpoint/2010/main" val="17689704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grpSp>
        <p:nvGrpSpPr>
          <p:cNvPr id="19" name="Group 18">
            <a:extLst>
              <a:ext uri="{FF2B5EF4-FFF2-40B4-BE49-F238E27FC236}">
                <a16:creationId xmlns:a16="http://schemas.microsoft.com/office/drawing/2014/main" id="{9F866E5C-B8AA-4805-B232-831BA01AAF16}"/>
              </a:ext>
            </a:extLst>
          </p:cNvPr>
          <p:cNvGrpSpPr/>
          <p:nvPr userDrawn="1"/>
        </p:nvGrpSpPr>
        <p:grpSpPr>
          <a:xfrm rot="8650774" flipH="1" flipV="1">
            <a:off x="7430044" y="-1843126"/>
            <a:ext cx="4436224" cy="5482435"/>
            <a:chOff x="11114088" y="2241550"/>
            <a:chExt cx="1905000" cy="2354263"/>
          </a:xfrm>
          <a:solidFill>
            <a:schemeClr val="bg2">
              <a:alpha val="53000"/>
            </a:schemeClr>
          </a:solidFill>
        </p:grpSpPr>
        <p:sp>
          <p:nvSpPr>
            <p:cNvPr id="20" name="Freeform 5">
              <a:extLst>
                <a:ext uri="{FF2B5EF4-FFF2-40B4-BE49-F238E27FC236}">
                  <a16:creationId xmlns:a16="http://schemas.microsoft.com/office/drawing/2014/main" id="{F98614F0-2DA3-4F29-8CB3-D61424AC8506}"/>
                </a:ext>
              </a:extLst>
            </p:cNvPr>
            <p:cNvSpPr>
              <a:spLocks/>
            </p:cNvSpPr>
            <p:nvPr/>
          </p:nvSpPr>
          <p:spPr bwMode="auto">
            <a:xfrm>
              <a:off x="11114088" y="2241550"/>
              <a:ext cx="1905000" cy="2354263"/>
            </a:xfrm>
            <a:custGeom>
              <a:avLst/>
              <a:gdLst>
                <a:gd name="T0" fmla="*/ 0 w 447"/>
                <a:gd name="T1" fmla="*/ 264 h 553"/>
                <a:gd name="T2" fmla="*/ 141 w 447"/>
                <a:gd name="T3" fmla="*/ 48 h 553"/>
                <a:gd name="T4" fmla="*/ 414 w 447"/>
                <a:gd name="T5" fmla="*/ 67 h 553"/>
                <a:gd name="T6" fmla="*/ 438 w 447"/>
                <a:gd name="T7" fmla="*/ 98 h 553"/>
                <a:gd name="T8" fmla="*/ 391 w 447"/>
                <a:gd name="T9" fmla="*/ 111 h 553"/>
                <a:gd name="T10" fmla="*/ 94 w 447"/>
                <a:gd name="T11" fmla="*/ 149 h 553"/>
                <a:gd name="T12" fmla="*/ 107 w 447"/>
                <a:gd name="T13" fmla="*/ 424 h 553"/>
                <a:gd name="T14" fmla="*/ 383 w 447"/>
                <a:gd name="T15" fmla="*/ 453 h 553"/>
                <a:gd name="T16" fmla="*/ 393 w 447"/>
                <a:gd name="T17" fmla="*/ 446 h 553"/>
                <a:gd name="T18" fmla="*/ 433 w 447"/>
                <a:gd name="T19" fmla="*/ 449 h 553"/>
                <a:gd name="T20" fmla="*/ 421 w 447"/>
                <a:gd name="T21" fmla="*/ 485 h 553"/>
                <a:gd name="T22" fmla="*/ 194 w 447"/>
                <a:gd name="T23" fmla="*/ 531 h 553"/>
                <a:gd name="T24" fmla="*/ 0 w 447"/>
                <a:gd name="T25" fmla="*/ 264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 h="553">
                  <a:moveTo>
                    <a:pt x="0" y="264"/>
                  </a:moveTo>
                  <a:cubicBezTo>
                    <a:pt x="5" y="176"/>
                    <a:pt x="49" y="96"/>
                    <a:pt x="141" y="48"/>
                  </a:cubicBezTo>
                  <a:cubicBezTo>
                    <a:pt x="235" y="0"/>
                    <a:pt x="327" y="9"/>
                    <a:pt x="414" y="67"/>
                  </a:cubicBezTo>
                  <a:cubicBezTo>
                    <a:pt x="425" y="75"/>
                    <a:pt x="439" y="82"/>
                    <a:pt x="438" y="98"/>
                  </a:cubicBezTo>
                  <a:cubicBezTo>
                    <a:pt x="437" y="120"/>
                    <a:pt x="413" y="127"/>
                    <a:pt x="391" y="111"/>
                  </a:cubicBezTo>
                  <a:cubicBezTo>
                    <a:pt x="294" y="40"/>
                    <a:pt x="166" y="56"/>
                    <a:pt x="94" y="149"/>
                  </a:cubicBezTo>
                  <a:cubicBezTo>
                    <a:pt x="30" y="231"/>
                    <a:pt x="36" y="349"/>
                    <a:pt x="107" y="424"/>
                  </a:cubicBezTo>
                  <a:cubicBezTo>
                    <a:pt x="180" y="502"/>
                    <a:pt x="296" y="514"/>
                    <a:pt x="383" y="453"/>
                  </a:cubicBezTo>
                  <a:cubicBezTo>
                    <a:pt x="386" y="451"/>
                    <a:pt x="390" y="449"/>
                    <a:pt x="393" y="446"/>
                  </a:cubicBezTo>
                  <a:cubicBezTo>
                    <a:pt x="407" y="433"/>
                    <a:pt x="420" y="433"/>
                    <a:pt x="433" y="449"/>
                  </a:cubicBezTo>
                  <a:cubicBezTo>
                    <a:pt x="447" y="467"/>
                    <a:pt x="433" y="477"/>
                    <a:pt x="421" y="485"/>
                  </a:cubicBezTo>
                  <a:cubicBezTo>
                    <a:pt x="353" y="537"/>
                    <a:pt x="277" y="553"/>
                    <a:pt x="194" y="531"/>
                  </a:cubicBezTo>
                  <a:cubicBezTo>
                    <a:pt x="79" y="501"/>
                    <a:pt x="1" y="397"/>
                    <a:pt x="0" y="2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p>
          </p:txBody>
        </p:sp>
        <p:sp>
          <p:nvSpPr>
            <p:cNvPr id="22" name="Freeform 6">
              <a:extLst>
                <a:ext uri="{FF2B5EF4-FFF2-40B4-BE49-F238E27FC236}">
                  <a16:creationId xmlns:a16="http://schemas.microsoft.com/office/drawing/2014/main" id="{66D52F08-13EC-4AB4-BB79-89A5395A03BF}"/>
                </a:ext>
              </a:extLst>
            </p:cNvPr>
            <p:cNvSpPr>
              <a:spLocks/>
            </p:cNvSpPr>
            <p:nvPr/>
          </p:nvSpPr>
          <p:spPr bwMode="auto">
            <a:xfrm>
              <a:off x="11412538" y="2590800"/>
              <a:ext cx="835025" cy="1673225"/>
            </a:xfrm>
            <a:custGeom>
              <a:avLst/>
              <a:gdLst>
                <a:gd name="T0" fmla="*/ 0 w 196"/>
                <a:gd name="T1" fmla="*/ 198 h 393"/>
                <a:gd name="T2" fmla="*/ 157 w 196"/>
                <a:gd name="T3" fmla="*/ 8 h 393"/>
                <a:gd name="T4" fmla="*/ 192 w 196"/>
                <a:gd name="T5" fmla="*/ 22 h 393"/>
                <a:gd name="T6" fmla="*/ 167 w 196"/>
                <a:gd name="T7" fmla="*/ 56 h 393"/>
                <a:gd name="T8" fmla="*/ 48 w 196"/>
                <a:gd name="T9" fmla="*/ 198 h 393"/>
                <a:gd name="T10" fmla="*/ 170 w 196"/>
                <a:gd name="T11" fmla="*/ 339 h 393"/>
                <a:gd name="T12" fmla="*/ 193 w 196"/>
                <a:gd name="T13" fmla="*/ 372 h 393"/>
                <a:gd name="T14" fmla="*/ 160 w 196"/>
                <a:gd name="T15" fmla="*/ 387 h 393"/>
                <a:gd name="T16" fmla="*/ 0 w 196"/>
                <a:gd name="T17" fmla="*/ 198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393">
                  <a:moveTo>
                    <a:pt x="0" y="198"/>
                  </a:moveTo>
                  <a:cubicBezTo>
                    <a:pt x="0" y="103"/>
                    <a:pt x="64" y="26"/>
                    <a:pt x="157" y="8"/>
                  </a:cubicBezTo>
                  <a:cubicBezTo>
                    <a:pt x="171" y="6"/>
                    <a:pt x="188" y="0"/>
                    <a:pt x="192" y="22"/>
                  </a:cubicBezTo>
                  <a:cubicBezTo>
                    <a:pt x="196" y="41"/>
                    <a:pt x="190" y="52"/>
                    <a:pt x="167" y="56"/>
                  </a:cubicBezTo>
                  <a:cubicBezTo>
                    <a:pt x="95" y="70"/>
                    <a:pt x="47" y="129"/>
                    <a:pt x="48" y="198"/>
                  </a:cubicBezTo>
                  <a:cubicBezTo>
                    <a:pt x="48" y="267"/>
                    <a:pt x="97" y="325"/>
                    <a:pt x="170" y="339"/>
                  </a:cubicBezTo>
                  <a:cubicBezTo>
                    <a:pt x="191" y="343"/>
                    <a:pt x="195" y="354"/>
                    <a:pt x="193" y="372"/>
                  </a:cubicBezTo>
                  <a:cubicBezTo>
                    <a:pt x="190" y="393"/>
                    <a:pt x="174" y="389"/>
                    <a:pt x="160" y="387"/>
                  </a:cubicBezTo>
                  <a:cubicBezTo>
                    <a:pt x="70" y="375"/>
                    <a:pt x="0" y="293"/>
                    <a:pt x="0" y="1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p>
          </p:txBody>
        </p:sp>
        <p:sp>
          <p:nvSpPr>
            <p:cNvPr id="23" name="Freeform 7">
              <a:extLst>
                <a:ext uri="{FF2B5EF4-FFF2-40B4-BE49-F238E27FC236}">
                  <a16:creationId xmlns:a16="http://schemas.microsoft.com/office/drawing/2014/main" id="{2544236D-8C3A-41EF-9A68-C84A8A7D0F5A}"/>
                </a:ext>
              </a:extLst>
            </p:cNvPr>
            <p:cNvSpPr>
              <a:spLocks/>
            </p:cNvSpPr>
            <p:nvPr/>
          </p:nvSpPr>
          <p:spPr bwMode="auto">
            <a:xfrm>
              <a:off x="11728451" y="3071813"/>
              <a:ext cx="306388" cy="719138"/>
            </a:xfrm>
            <a:custGeom>
              <a:avLst/>
              <a:gdLst>
                <a:gd name="T0" fmla="*/ 0 w 72"/>
                <a:gd name="T1" fmla="*/ 84 h 169"/>
                <a:gd name="T2" fmla="*/ 20 w 72"/>
                <a:gd name="T3" fmla="*/ 20 h 169"/>
                <a:gd name="T4" fmla="*/ 42 w 72"/>
                <a:gd name="T5" fmla="*/ 9 h 169"/>
                <a:gd name="T6" fmla="*/ 62 w 72"/>
                <a:gd name="T7" fmla="*/ 44 h 169"/>
                <a:gd name="T8" fmla="*/ 62 w 72"/>
                <a:gd name="T9" fmla="*/ 125 h 169"/>
                <a:gd name="T10" fmla="*/ 43 w 72"/>
                <a:gd name="T11" fmla="*/ 159 h 169"/>
                <a:gd name="T12" fmla="*/ 20 w 72"/>
                <a:gd name="T13" fmla="*/ 148 h 169"/>
                <a:gd name="T14" fmla="*/ 0 w 72"/>
                <a:gd name="T15" fmla="*/ 84 h 1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169">
                  <a:moveTo>
                    <a:pt x="0" y="84"/>
                  </a:moveTo>
                  <a:cubicBezTo>
                    <a:pt x="2" y="62"/>
                    <a:pt x="6" y="39"/>
                    <a:pt x="20" y="20"/>
                  </a:cubicBezTo>
                  <a:cubicBezTo>
                    <a:pt x="25" y="13"/>
                    <a:pt x="31" y="0"/>
                    <a:pt x="42" y="9"/>
                  </a:cubicBezTo>
                  <a:cubicBezTo>
                    <a:pt x="53" y="18"/>
                    <a:pt x="72" y="25"/>
                    <a:pt x="62" y="44"/>
                  </a:cubicBezTo>
                  <a:cubicBezTo>
                    <a:pt x="47" y="72"/>
                    <a:pt x="47" y="97"/>
                    <a:pt x="62" y="125"/>
                  </a:cubicBezTo>
                  <a:cubicBezTo>
                    <a:pt x="72" y="143"/>
                    <a:pt x="53" y="151"/>
                    <a:pt x="43" y="159"/>
                  </a:cubicBezTo>
                  <a:cubicBezTo>
                    <a:pt x="31" y="169"/>
                    <a:pt x="25" y="156"/>
                    <a:pt x="20" y="148"/>
                  </a:cubicBezTo>
                  <a:cubicBezTo>
                    <a:pt x="6" y="129"/>
                    <a:pt x="2" y="107"/>
                    <a:pt x="0"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p>
          </p:txBody>
        </p:sp>
      </p:grpSp>
      <p:sp>
        <p:nvSpPr>
          <p:cNvPr id="7" name="Rectangle 6">
            <a:extLst>
              <a:ext uri="{FF2B5EF4-FFF2-40B4-BE49-F238E27FC236}">
                <a16:creationId xmlns:a16="http://schemas.microsoft.com/office/drawing/2014/main" id="{76627016-BFC4-46D4-89DB-F72E3C3461EC}"/>
              </a:ext>
            </a:extLst>
          </p:cNvPr>
          <p:cNvSpPr/>
          <p:nvPr userDrawn="1"/>
        </p:nvSpPr>
        <p:spPr>
          <a:xfrm rot="10800000">
            <a:off x="515938" y="-16721"/>
            <a:ext cx="1258618" cy="11050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bg1"/>
              </a:solidFill>
            </a:endParaRPr>
          </a:p>
        </p:txBody>
      </p:sp>
      <p:sp>
        <p:nvSpPr>
          <p:cNvPr id="14" name="Title 1">
            <a:extLst>
              <a:ext uri="{FF2B5EF4-FFF2-40B4-BE49-F238E27FC236}">
                <a16:creationId xmlns:a16="http://schemas.microsoft.com/office/drawing/2014/main" id="{9009D5C6-6206-4291-8037-67DC025F0B4C}"/>
              </a:ext>
            </a:extLst>
          </p:cNvPr>
          <p:cNvSpPr>
            <a:spLocks noGrp="1"/>
          </p:cNvSpPr>
          <p:nvPr>
            <p:ph type="title"/>
          </p:nvPr>
        </p:nvSpPr>
        <p:spPr>
          <a:xfrm>
            <a:off x="839788" y="457200"/>
            <a:ext cx="3932237" cy="1600200"/>
          </a:xfrm>
        </p:spPr>
        <p:txBody>
          <a:bodyPr anchor="b"/>
          <a:lstStyle>
            <a:lvl1pPr>
              <a:defRPr sz="3200"/>
            </a:lvl1pPr>
          </a:lstStyle>
          <a:p>
            <a:r>
              <a:rPr lang="en-US" noProof="0"/>
              <a:t>Click to edit Master title style</a:t>
            </a:r>
            <a:endParaRPr lang="en-US" noProof="0" dirty="0"/>
          </a:p>
        </p:txBody>
      </p:sp>
      <p:sp>
        <p:nvSpPr>
          <p:cNvPr id="17" name="Text Placeholder 3">
            <a:extLst>
              <a:ext uri="{FF2B5EF4-FFF2-40B4-BE49-F238E27FC236}">
                <a16:creationId xmlns:a16="http://schemas.microsoft.com/office/drawing/2014/main" id="{BEB643FD-AA85-4A43-8EBD-AFD10DD987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Click to edit Master text styles</a:t>
            </a:r>
          </a:p>
        </p:txBody>
      </p:sp>
      <p:sp>
        <p:nvSpPr>
          <p:cNvPr id="18" name="Content Placeholder 2">
            <a:extLst>
              <a:ext uri="{FF2B5EF4-FFF2-40B4-BE49-F238E27FC236}">
                <a16:creationId xmlns:a16="http://schemas.microsoft.com/office/drawing/2014/main" id="{9001F313-F798-43BE-AFF0-A68C84C3640D}"/>
              </a:ext>
            </a:extLst>
          </p:cNvPr>
          <p:cNvSpPr>
            <a:spLocks noGrp="1"/>
          </p:cNvSpPr>
          <p:nvPr>
            <p:ph idx="1"/>
          </p:nvPr>
        </p:nvSpPr>
        <p:spPr>
          <a:xfrm>
            <a:off x="5183188" y="457201"/>
            <a:ext cx="6172200" cy="54038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Tree>
    <p:extLst>
      <p:ext uri="{BB962C8B-B14F-4D97-AF65-F5344CB8AC3E}">
        <p14:creationId xmlns:p14="http://schemas.microsoft.com/office/powerpoint/2010/main" val="23146406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B28E7EA-3894-44C6-9EA1-E06199E6E9C7}" type="datetimeFigureOut">
              <a:rPr lang="en-CA" smtClean="0"/>
              <a:t>2024-03-28</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CE56028F-CC64-41D4-808D-42DC5C75687C}" type="slidenum">
              <a:rPr lang="en-CA" smtClean="0"/>
              <a:t>‹#›</a:t>
            </a:fld>
            <a:endParaRPr lang="en-CA"/>
          </a:p>
        </p:txBody>
      </p:sp>
    </p:spTree>
    <p:extLst>
      <p:ext uri="{BB962C8B-B14F-4D97-AF65-F5344CB8AC3E}">
        <p14:creationId xmlns:p14="http://schemas.microsoft.com/office/powerpoint/2010/main" val="23763715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CC4D7FA-B85E-4477-8C62-94955B340F1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noProof="0"/>
              <a:t>Click to edit Master title style</a:t>
            </a:r>
          </a:p>
        </p:txBody>
      </p:sp>
      <p:sp>
        <p:nvSpPr>
          <p:cNvPr id="3" name="Text Placeholder 2">
            <a:extLst>
              <a:ext uri="{FF2B5EF4-FFF2-40B4-BE49-F238E27FC236}">
                <a16:creationId xmlns:a16="http://schemas.microsoft.com/office/drawing/2014/main" id="{1F1226BB-3E56-4E7F-8172-7EC03C9F0BC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Date Placeholder 3">
            <a:extLst>
              <a:ext uri="{FF2B5EF4-FFF2-40B4-BE49-F238E27FC236}">
                <a16:creationId xmlns:a16="http://schemas.microsoft.com/office/drawing/2014/main" id="{D95D08EF-72FB-4F19-9916-65815A9CA99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51F27F-98F9-A147-8986-34441C7B752D}" type="datetime1">
              <a:rPr lang="en-US" noProof="0" smtClean="0"/>
              <a:t>3/28/2024</a:t>
            </a:fld>
            <a:endParaRPr lang="en-US" noProof="0" dirty="0"/>
          </a:p>
        </p:txBody>
      </p:sp>
      <p:sp>
        <p:nvSpPr>
          <p:cNvPr id="5" name="Footer Placeholder 4">
            <a:extLst>
              <a:ext uri="{FF2B5EF4-FFF2-40B4-BE49-F238E27FC236}">
                <a16:creationId xmlns:a16="http://schemas.microsoft.com/office/drawing/2014/main" id="{1365084D-BC85-4A55-BD80-93876AD1010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noProof="0" dirty="0"/>
          </a:p>
        </p:txBody>
      </p:sp>
      <p:sp>
        <p:nvSpPr>
          <p:cNvPr id="6" name="Slide Number Placeholder 5">
            <a:extLst>
              <a:ext uri="{FF2B5EF4-FFF2-40B4-BE49-F238E27FC236}">
                <a16:creationId xmlns:a16="http://schemas.microsoft.com/office/drawing/2014/main" id="{45FDEF23-A140-4DD6-A0D0-A86BD4DF340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endParaRPr lang="en-US" noProof="0" dirty="0"/>
          </a:p>
        </p:txBody>
      </p:sp>
    </p:spTree>
    <p:extLst>
      <p:ext uri="{BB962C8B-B14F-4D97-AF65-F5344CB8AC3E}">
        <p14:creationId xmlns:p14="http://schemas.microsoft.com/office/powerpoint/2010/main" val="2347082301"/>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1" r:id="rId3"/>
    <p:sldLayoutId id="2147483661" r:id="rId4"/>
    <p:sldLayoutId id="2147483662" r:id="rId5"/>
    <p:sldLayoutId id="2147483666" r:id="rId6"/>
    <p:sldLayoutId id="2147483667" r:id="rId7"/>
    <p:sldLayoutId id="2147483668" r:id="rId8"/>
    <p:sldLayoutId id="2147483669" r:id="rId9"/>
    <p:sldLayoutId id="2147483671" r:id="rId10"/>
    <p:sldLayoutId id="2147483672" r:id="rId11"/>
    <p:sldLayoutId id="2147483674" r:id="rId12"/>
    <p:sldLayoutId id="2147483673" r:id="rId13"/>
    <p:sldLayoutId id="2147483675" r:id="rId14"/>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325" userDrawn="1">
          <p15:clr>
            <a:srgbClr val="F26B43"/>
          </p15:clr>
        </p15:guide>
        <p15:guide id="4" pos="7349"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4.xml"/><Relationship Id="rId1" Type="http://schemas.openxmlformats.org/officeDocument/2006/relationships/tags" Target="../tags/tag1.xml"/><Relationship Id="rId4" Type="http://schemas.openxmlformats.org/officeDocument/2006/relationships/image" Target="../media/image6.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9.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9.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Layout" Target="../slideLayouts/slideLayout9.xml"/><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4.xml"/><Relationship Id="rId5" Type="http://schemas.openxmlformats.org/officeDocument/2006/relationships/image" Target="../media/image29.png"/><Relationship Id="rId4" Type="http://schemas.openxmlformats.org/officeDocument/2006/relationships/image" Target="../media/image28.png"/></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emf"/><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emf"/><Relationship Id="rId1" Type="http://schemas.openxmlformats.org/officeDocument/2006/relationships/slideLayout" Target="../slideLayouts/slideLayout9.xml"/><Relationship Id="rId4" Type="http://schemas.openxmlformats.org/officeDocument/2006/relationships/image" Target="../media/image36.png"/></Relationships>
</file>

<file path=ppt/slides/_rels/slide2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8A1E9A03-2864-4E3C-BA31-4F77E6E55FF0}"/>
              </a:ext>
            </a:extLst>
          </p:cNvPr>
          <p:cNvSpPr/>
          <p:nvPr/>
        </p:nvSpPr>
        <p:spPr>
          <a:xfrm>
            <a:off x="0" y="5811560"/>
            <a:ext cx="5271545" cy="123647"/>
          </a:xfrm>
          <a:prstGeom prst="rect">
            <a:avLst/>
          </a:prstGeom>
          <a:solidFill>
            <a:srgbClr val="C426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2" name="Title 1">
            <a:extLst>
              <a:ext uri="{FF2B5EF4-FFF2-40B4-BE49-F238E27FC236}">
                <a16:creationId xmlns:a16="http://schemas.microsoft.com/office/drawing/2014/main" id="{903A9A18-93E0-4615-B7AA-B8C8FBB14464}"/>
              </a:ext>
            </a:extLst>
          </p:cNvPr>
          <p:cNvSpPr>
            <a:spLocks noGrp="1"/>
          </p:cNvSpPr>
          <p:nvPr>
            <p:ph type="title"/>
          </p:nvPr>
        </p:nvSpPr>
        <p:spPr>
          <a:xfrm>
            <a:off x="515938" y="321834"/>
            <a:ext cx="5988379" cy="1325563"/>
          </a:xfrm>
        </p:spPr>
        <p:txBody>
          <a:bodyPr/>
          <a:lstStyle/>
          <a:p>
            <a:r>
              <a:rPr lang="en-US" sz="3600" dirty="0">
                <a:solidFill>
                  <a:srgbClr val="39364F"/>
                </a:solidFill>
                <a:latin typeface="Neue Plak"/>
                <a:ea typeface="+mn-ea"/>
                <a:cs typeface="+mn-cs"/>
              </a:rPr>
              <a:t>RiskyProject Project Risk Management and Risk Analysis Software</a:t>
            </a:r>
          </a:p>
        </p:txBody>
      </p:sp>
      <p:sp>
        <p:nvSpPr>
          <p:cNvPr id="3" name="Content Placeholder 2">
            <a:extLst>
              <a:ext uri="{FF2B5EF4-FFF2-40B4-BE49-F238E27FC236}">
                <a16:creationId xmlns:a16="http://schemas.microsoft.com/office/drawing/2014/main" id="{B91B32C0-5E61-447F-9557-57AF415D6FE9}"/>
              </a:ext>
            </a:extLst>
          </p:cNvPr>
          <p:cNvSpPr>
            <a:spLocks noGrp="1"/>
          </p:cNvSpPr>
          <p:nvPr>
            <p:ph idx="1"/>
          </p:nvPr>
        </p:nvSpPr>
        <p:spPr>
          <a:xfrm>
            <a:off x="515938" y="2506093"/>
            <a:ext cx="4433978" cy="1254297"/>
          </a:xfrm>
        </p:spPr>
        <p:txBody>
          <a:bodyPr/>
          <a:lstStyle/>
          <a:p>
            <a:pPr marL="0" indent="0">
              <a:buNone/>
            </a:pPr>
            <a:r>
              <a:rPr lang="en-US" sz="3600" b="1" i="0" dirty="0">
                <a:solidFill>
                  <a:srgbClr val="39364F"/>
                </a:solidFill>
                <a:effectLst/>
                <a:latin typeface="Neue Plak"/>
              </a:rPr>
              <a:t>Foundation of Project Risk Management and Risk Analysis</a:t>
            </a:r>
            <a:endParaRPr lang="en-US" sz="2800" b="1" dirty="0">
              <a:solidFill>
                <a:srgbClr val="39364F"/>
              </a:solidFill>
              <a:latin typeface="Neue Plak"/>
            </a:endParaRPr>
          </a:p>
        </p:txBody>
      </p:sp>
      <p:pic>
        <p:nvPicPr>
          <p:cNvPr id="7" name="Picture Placeholder 6">
            <a:extLst>
              <a:ext uri="{FF2B5EF4-FFF2-40B4-BE49-F238E27FC236}">
                <a16:creationId xmlns:a16="http://schemas.microsoft.com/office/drawing/2014/main" id="{29305ED8-D39E-4A20-A7CB-7EC58B3E325D}"/>
              </a:ext>
            </a:extLst>
          </p:cNvPr>
          <p:cNvPicPr>
            <a:picLocks noGrp="1" noChangeAspect="1"/>
          </p:cNvPicPr>
          <p:nvPr>
            <p:ph type="pic" sz="quarter" idx="13"/>
          </p:nvPr>
        </p:nvPicPr>
        <p:blipFill>
          <a:blip r:embed="rId4"/>
          <a:srcRect/>
          <a:stretch/>
        </p:blipFill>
        <p:spPr>
          <a:xfrm>
            <a:off x="5455212" y="988536"/>
            <a:ext cx="4884848" cy="4884848"/>
          </a:xfrm>
        </p:spPr>
      </p:pic>
      <p:sp>
        <p:nvSpPr>
          <p:cNvPr id="14" name="Rectangle 13">
            <a:extLst>
              <a:ext uri="{FF2B5EF4-FFF2-40B4-BE49-F238E27FC236}">
                <a16:creationId xmlns:a16="http://schemas.microsoft.com/office/drawing/2014/main" id="{F435A418-8963-4572-93BD-87A34D2DA673}"/>
              </a:ext>
            </a:extLst>
          </p:cNvPr>
          <p:cNvSpPr/>
          <p:nvPr/>
        </p:nvSpPr>
        <p:spPr>
          <a:xfrm>
            <a:off x="-596" y="1917215"/>
            <a:ext cx="5271545" cy="123647"/>
          </a:xfrm>
          <a:prstGeom prst="rect">
            <a:avLst/>
          </a:prstGeom>
          <a:solidFill>
            <a:srgbClr val="C426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4" name="Content Placeholder 2">
            <a:extLst>
              <a:ext uri="{FF2B5EF4-FFF2-40B4-BE49-F238E27FC236}">
                <a16:creationId xmlns:a16="http://schemas.microsoft.com/office/drawing/2014/main" id="{61E950A3-3949-F96E-1A1E-E828B44B1D34}"/>
              </a:ext>
            </a:extLst>
          </p:cNvPr>
          <p:cNvSpPr txBox="1">
            <a:spLocks/>
          </p:cNvSpPr>
          <p:nvPr/>
        </p:nvSpPr>
        <p:spPr>
          <a:xfrm>
            <a:off x="667568" y="5999513"/>
            <a:ext cx="4433978" cy="536653"/>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3600" b="1" dirty="0">
                <a:solidFill>
                  <a:srgbClr val="39364F"/>
                </a:solidFill>
                <a:latin typeface="Neue Plak"/>
              </a:rPr>
              <a:t>www.intaver.com</a:t>
            </a:r>
            <a:endParaRPr lang="en-US" sz="2800" b="1" dirty="0">
              <a:solidFill>
                <a:srgbClr val="39364F"/>
              </a:solidFill>
              <a:latin typeface="Neue Plak"/>
            </a:endParaRPr>
          </a:p>
        </p:txBody>
      </p:sp>
    </p:spTree>
    <p:custDataLst>
      <p:tags r:id="rId1"/>
    </p:custDataLst>
    <p:extLst>
      <p:ext uri="{BB962C8B-B14F-4D97-AF65-F5344CB8AC3E}">
        <p14:creationId xmlns:p14="http://schemas.microsoft.com/office/powerpoint/2010/main" val="961730162"/>
      </p:ext>
    </p:extLst>
  </p:cSld>
  <p:clrMapOvr>
    <a:masterClrMapping/>
  </p:clrMapOvr>
  <mc:AlternateContent xmlns:mc="http://schemas.openxmlformats.org/markup-compatibility/2006" xmlns:p14="http://schemas.microsoft.com/office/powerpoint/2010/main">
    <mc:Choice Requires="p14">
      <p:transition spd="slow" p14:dur="2000" advTm="10413"/>
    </mc:Choice>
    <mc:Fallback xmlns="">
      <p:transition spd="slow" advTm="10413"/>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670D8-AFCC-FCAF-D4FD-3414BF872422}"/>
              </a:ext>
            </a:extLst>
          </p:cNvPr>
          <p:cNvSpPr>
            <a:spLocks noGrp="1"/>
          </p:cNvSpPr>
          <p:nvPr>
            <p:ph type="title"/>
          </p:nvPr>
        </p:nvSpPr>
        <p:spPr>
          <a:xfrm>
            <a:off x="515938" y="365126"/>
            <a:ext cx="10837862" cy="859826"/>
          </a:xfrm>
        </p:spPr>
        <p:txBody>
          <a:bodyPr/>
          <a:lstStyle/>
          <a:p>
            <a:r>
              <a:rPr lang="en-US" sz="4000" b="1" dirty="0">
                <a:solidFill>
                  <a:srgbClr val="39364F"/>
                </a:solidFill>
                <a:latin typeface="Neue Plak"/>
              </a:rPr>
              <a:t>What is Risk?</a:t>
            </a:r>
            <a:endParaRPr lang="en-CA" sz="4000" b="1" dirty="0">
              <a:solidFill>
                <a:srgbClr val="39364F"/>
              </a:solidFill>
              <a:latin typeface="Neue Plak"/>
            </a:endParaRPr>
          </a:p>
        </p:txBody>
      </p:sp>
      <p:sp>
        <p:nvSpPr>
          <p:cNvPr id="4" name="TextBox 3">
            <a:extLst>
              <a:ext uri="{FF2B5EF4-FFF2-40B4-BE49-F238E27FC236}">
                <a16:creationId xmlns:a16="http://schemas.microsoft.com/office/drawing/2014/main" id="{6A4FC9FD-C45F-483D-5588-3E86F056C3DC}"/>
              </a:ext>
            </a:extLst>
          </p:cNvPr>
          <p:cNvSpPr txBox="1"/>
          <p:nvPr/>
        </p:nvSpPr>
        <p:spPr>
          <a:xfrm>
            <a:off x="515938" y="1224952"/>
            <a:ext cx="9525209" cy="369332"/>
          </a:xfrm>
          <a:prstGeom prst="rect">
            <a:avLst/>
          </a:prstGeom>
          <a:noFill/>
        </p:spPr>
        <p:txBody>
          <a:bodyPr wrap="square" rtlCol="0">
            <a:spAutoFit/>
          </a:bodyPr>
          <a:lstStyle/>
          <a:p>
            <a:r>
              <a:rPr lang="en-CA" dirty="0"/>
              <a:t>Risk is something which may happen and somehow affect the activity, operation or projects.</a:t>
            </a:r>
          </a:p>
        </p:txBody>
      </p:sp>
      <p:sp>
        <p:nvSpPr>
          <p:cNvPr id="5" name="Rectangle 4">
            <a:extLst>
              <a:ext uri="{FF2B5EF4-FFF2-40B4-BE49-F238E27FC236}">
                <a16:creationId xmlns:a16="http://schemas.microsoft.com/office/drawing/2014/main" id="{480F6AA8-EDFE-8D0E-7CBB-A998E935B4C8}"/>
              </a:ext>
            </a:extLst>
          </p:cNvPr>
          <p:cNvSpPr/>
          <p:nvPr/>
        </p:nvSpPr>
        <p:spPr>
          <a:xfrm>
            <a:off x="2322161" y="1854679"/>
            <a:ext cx="2570672" cy="698740"/>
          </a:xfrm>
          <a:prstGeom prst="rect">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dirty="0"/>
              <a:t>Threats</a:t>
            </a:r>
          </a:p>
        </p:txBody>
      </p:sp>
      <p:sp>
        <p:nvSpPr>
          <p:cNvPr id="6" name="Rectangle 5">
            <a:extLst>
              <a:ext uri="{FF2B5EF4-FFF2-40B4-BE49-F238E27FC236}">
                <a16:creationId xmlns:a16="http://schemas.microsoft.com/office/drawing/2014/main" id="{D3F5D0C2-743E-31A3-EAD3-1E6E510A56A3}"/>
              </a:ext>
            </a:extLst>
          </p:cNvPr>
          <p:cNvSpPr/>
          <p:nvPr/>
        </p:nvSpPr>
        <p:spPr>
          <a:xfrm>
            <a:off x="6339195" y="1854679"/>
            <a:ext cx="2570672" cy="698740"/>
          </a:xfrm>
          <a:prstGeom prst="rect">
            <a:avLst/>
          </a:prstGeom>
          <a:solidFill>
            <a:srgbClr val="219F3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dirty="0"/>
              <a:t>Opportunities</a:t>
            </a:r>
          </a:p>
        </p:txBody>
      </p:sp>
      <p:sp>
        <p:nvSpPr>
          <p:cNvPr id="7" name="TextBox 6">
            <a:extLst>
              <a:ext uri="{FF2B5EF4-FFF2-40B4-BE49-F238E27FC236}">
                <a16:creationId xmlns:a16="http://schemas.microsoft.com/office/drawing/2014/main" id="{1CB615D4-6F34-1524-2716-84A8E7792FAF}"/>
              </a:ext>
            </a:extLst>
          </p:cNvPr>
          <p:cNvSpPr txBox="1"/>
          <p:nvPr/>
        </p:nvSpPr>
        <p:spPr>
          <a:xfrm>
            <a:off x="2807855" y="2629148"/>
            <a:ext cx="1911928" cy="369332"/>
          </a:xfrm>
          <a:prstGeom prst="rect">
            <a:avLst/>
          </a:prstGeom>
          <a:noFill/>
        </p:spPr>
        <p:txBody>
          <a:bodyPr wrap="square" rtlCol="0">
            <a:spAutoFit/>
          </a:bodyPr>
          <a:lstStyle/>
          <a:p>
            <a:r>
              <a:rPr lang="en-CA" dirty="0"/>
              <a:t>Negative effect</a:t>
            </a:r>
          </a:p>
        </p:txBody>
      </p:sp>
      <p:sp>
        <p:nvSpPr>
          <p:cNvPr id="8" name="TextBox 7">
            <a:extLst>
              <a:ext uri="{FF2B5EF4-FFF2-40B4-BE49-F238E27FC236}">
                <a16:creationId xmlns:a16="http://schemas.microsoft.com/office/drawing/2014/main" id="{ABE9FB34-8400-C82C-7F45-B47D6C00EFA8}"/>
              </a:ext>
            </a:extLst>
          </p:cNvPr>
          <p:cNvSpPr txBox="1"/>
          <p:nvPr/>
        </p:nvSpPr>
        <p:spPr>
          <a:xfrm>
            <a:off x="6811819" y="2581466"/>
            <a:ext cx="1911928" cy="369332"/>
          </a:xfrm>
          <a:prstGeom prst="rect">
            <a:avLst/>
          </a:prstGeom>
          <a:noFill/>
        </p:spPr>
        <p:txBody>
          <a:bodyPr wrap="square" rtlCol="0">
            <a:spAutoFit/>
          </a:bodyPr>
          <a:lstStyle/>
          <a:p>
            <a:r>
              <a:rPr lang="en-CA" dirty="0"/>
              <a:t>Positive effect</a:t>
            </a:r>
          </a:p>
        </p:txBody>
      </p:sp>
      <p:sp>
        <p:nvSpPr>
          <p:cNvPr id="9" name="TextBox 8">
            <a:extLst>
              <a:ext uri="{FF2B5EF4-FFF2-40B4-BE49-F238E27FC236}">
                <a16:creationId xmlns:a16="http://schemas.microsoft.com/office/drawing/2014/main" id="{53E94250-0E15-4408-1DA5-C15B12BB355A}"/>
              </a:ext>
            </a:extLst>
          </p:cNvPr>
          <p:cNvSpPr txBox="1"/>
          <p:nvPr/>
        </p:nvSpPr>
        <p:spPr>
          <a:xfrm>
            <a:off x="2322162" y="3026527"/>
            <a:ext cx="6587706" cy="1200329"/>
          </a:xfrm>
          <a:prstGeom prst="rect">
            <a:avLst/>
          </a:prstGeom>
          <a:noFill/>
        </p:spPr>
        <p:txBody>
          <a:bodyPr wrap="square" rtlCol="0">
            <a:spAutoFit/>
          </a:bodyPr>
          <a:lstStyle/>
          <a:p>
            <a:pPr marL="285750" indent="-285750">
              <a:buFont typeface="Arial" panose="020B0604020202020204" pitchFamily="34" charset="0"/>
              <a:buChar char="•"/>
            </a:pPr>
            <a:r>
              <a:rPr lang="en-CA" dirty="0"/>
              <a:t>Very often threats and opportunity occur together: the same risk may have negative and positive effect. For example, delay in project may lead to reach of new technology application</a:t>
            </a:r>
          </a:p>
          <a:p>
            <a:pPr marL="285750" indent="-285750">
              <a:buFont typeface="Arial" panose="020B0604020202020204" pitchFamily="34" charset="0"/>
              <a:buChar char="•"/>
            </a:pPr>
            <a:r>
              <a:rPr lang="en-CA" dirty="0"/>
              <a:t>It is important to identify opportunity together with treats.</a:t>
            </a:r>
          </a:p>
        </p:txBody>
      </p:sp>
      <p:sp>
        <p:nvSpPr>
          <p:cNvPr id="10" name="Arrow: Left-Right 9">
            <a:extLst>
              <a:ext uri="{FF2B5EF4-FFF2-40B4-BE49-F238E27FC236}">
                <a16:creationId xmlns:a16="http://schemas.microsoft.com/office/drawing/2014/main" id="{CAF7B7A6-AE75-48BC-2DEE-8314944388D7}"/>
              </a:ext>
            </a:extLst>
          </p:cNvPr>
          <p:cNvSpPr/>
          <p:nvPr/>
        </p:nvSpPr>
        <p:spPr>
          <a:xfrm>
            <a:off x="4892833" y="2084778"/>
            <a:ext cx="1446362" cy="255855"/>
          </a:xfrm>
          <a:prstGeom prst="lef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40329837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670D8-AFCC-FCAF-D4FD-3414BF872422}"/>
              </a:ext>
            </a:extLst>
          </p:cNvPr>
          <p:cNvSpPr>
            <a:spLocks noGrp="1"/>
          </p:cNvSpPr>
          <p:nvPr>
            <p:ph type="title"/>
          </p:nvPr>
        </p:nvSpPr>
        <p:spPr>
          <a:xfrm>
            <a:off x="515938" y="365126"/>
            <a:ext cx="10837862" cy="859826"/>
          </a:xfrm>
        </p:spPr>
        <p:txBody>
          <a:bodyPr/>
          <a:lstStyle/>
          <a:p>
            <a:r>
              <a:rPr lang="en-US" sz="4000" b="1" dirty="0">
                <a:solidFill>
                  <a:srgbClr val="39364F"/>
                </a:solidFill>
                <a:latin typeface="Neue Plak"/>
              </a:rPr>
              <a:t>Risks in Different Industries</a:t>
            </a:r>
            <a:endParaRPr lang="en-CA" sz="4000" b="1" dirty="0">
              <a:solidFill>
                <a:srgbClr val="39364F"/>
              </a:solidFill>
              <a:latin typeface="Neue Plak"/>
            </a:endParaRPr>
          </a:p>
        </p:txBody>
      </p:sp>
      <p:pic>
        <p:nvPicPr>
          <p:cNvPr id="5" name="Picture 4">
            <a:extLst>
              <a:ext uri="{FF2B5EF4-FFF2-40B4-BE49-F238E27FC236}">
                <a16:creationId xmlns:a16="http://schemas.microsoft.com/office/drawing/2014/main" id="{CD74EA64-5976-03F5-0449-717B9FB88900}"/>
              </a:ext>
            </a:extLst>
          </p:cNvPr>
          <p:cNvPicPr>
            <a:picLocks noChangeAspect="1"/>
          </p:cNvPicPr>
          <p:nvPr/>
        </p:nvPicPr>
        <p:blipFill>
          <a:blip r:embed="rId2"/>
          <a:stretch>
            <a:fillRect/>
          </a:stretch>
        </p:blipFill>
        <p:spPr>
          <a:xfrm>
            <a:off x="446202" y="1362363"/>
            <a:ext cx="6189232" cy="4133273"/>
          </a:xfrm>
          <a:prstGeom prst="rect">
            <a:avLst/>
          </a:prstGeom>
        </p:spPr>
      </p:pic>
      <p:sp>
        <p:nvSpPr>
          <p:cNvPr id="6" name="TextBox 5">
            <a:extLst>
              <a:ext uri="{FF2B5EF4-FFF2-40B4-BE49-F238E27FC236}">
                <a16:creationId xmlns:a16="http://schemas.microsoft.com/office/drawing/2014/main" id="{1E2E2149-9A99-C88C-F848-1E4B924D0812}"/>
              </a:ext>
            </a:extLst>
          </p:cNvPr>
          <p:cNvSpPr txBox="1"/>
          <p:nvPr/>
        </p:nvSpPr>
        <p:spPr>
          <a:xfrm>
            <a:off x="7414388" y="583868"/>
            <a:ext cx="4029174" cy="2308324"/>
          </a:xfrm>
          <a:prstGeom prst="rect">
            <a:avLst/>
          </a:prstGeom>
          <a:noFill/>
        </p:spPr>
        <p:txBody>
          <a:bodyPr wrap="square" rtlCol="0">
            <a:spAutoFit/>
          </a:bodyPr>
          <a:lstStyle/>
          <a:p>
            <a:pPr marL="285750" indent="-285750">
              <a:buFont typeface="Arial" panose="020B0604020202020204" pitchFamily="34" charset="0"/>
              <a:buChar char="•"/>
            </a:pPr>
            <a:r>
              <a:rPr lang="en-CA" dirty="0"/>
              <a:t>Risk analysis and management in different industries share similar theoretical approaches and mathematical algorithms</a:t>
            </a:r>
          </a:p>
          <a:p>
            <a:pPr marL="285750" indent="-285750">
              <a:buFont typeface="Arial" panose="020B0604020202020204" pitchFamily="34" charset="0"/>
              <a:buChar char="•"/>
            </a:pPr>
            <a:r>
              <a:rPr lang="en-CA" dirty="0"/>
              <a:t>However, industries still exist in different “silos” and experts from different industries often don’t communicate with each other.</a:t>
            </a:r>
          </a:p>
        </p:txBody>
      </p:sp>
      <p:sp>
        <p:nvSpPr>
          <p:cNvPr id="7" name="TextBox 6">
            <a:extLst>
              <a:ext uri="{FF2B5EF4-FFF2-40B4-BE49-F238E27FC236}">
                <a16:creationId xmlns:a16="http://schemas.microsoft.com/office/drawing/2014/main" id="{B5813C05-D9D9-002F-485F-7F01652D4E31}"/>
              </a:ext>
            </a:extLst>
          </p:cNvPr>
          <p:cNvSpPr txBox="1"/>
          <p:nvPr/>
        </p:nvSpPr>
        <p:spPr>
          <a:xfrm>
            <a:off x="446202" y="5627802"/>
            <a:ext cx="1184635" cy="646331"/>
          </a:xfrm>
          <a:prstGeom prst="rect">
            <a:avLst/>
          </a:prstGeom>
          <a:noFill/>
          <a:ln>
            <a:solidFill>
              <a:schemeClr val="tx1"/>
            </a:solidFill>
          </a:ln>
        </p:spPr>
        <p:txBody>
          <a:bodyPr wrap="square" rtlCol="0">
            <a:spAutoFit/>
          </a:bodyPr>
          <a:lstStyle/>
          <a:p>
            <a:r>
              <a:rPr lang="en-CA" dirty="0"/>
              <a:t>Financial</a:t>
            </a:r>
          </a:p>
          <a:p>
            <a:r>
              <a:rPr lang="en-CA" dirty="0"/>
              <a:t>Risks</a:t>
            </a:r>
          </a:p>
        </p:txBody>
      </p:sp>
      <p:sp>
        <p:nvSpPr>
          <p:cNvPr id="8" name="TextBox 7">
            <a:extLst>
              <a:ext uri="{FF2B5EF4-FFF2-40B4-BE49-F238E27FC236}">
                <a16:creationId xmlns:a16="http://schemas.microsoft.com/office/drawing/2014/main" id="{EB752741-FD1C-EF16-7C88-6464A73C6B8A}"/>
              </a:ext>
            </a:extLst>
          </p:cNvPr>
          <p:cNvSpPr txBox="1"/>
          <p:nvPr/>
        </p:nvSpPr>
        <p:spPr>
          <a:xfrm>
            <a:off x="1873220" y="5627802"/>
            <a:ext cx="1184635" cy="646331"/>
          </a:xfrm>
          <a:prstGeom prst="rect">
            <a:avLst/>
          </a:prstGeom>
          <a:noFill/>
          <a:ln>
            <a:solidFill>
              <a:schemeClr val="tx1"/>
            </a:solidFill>
          </a:ln>
        </p:spPr>
        <p:txBody>
          <a:bodyPr wrap="square" rtlCol="0">
            <a:spAutoFit/>
          </a:bodyPr>
          <a:lstStyle/>
          <a:p>
            <a:r>
              <a:rPr lang="en-CA" dirty="0"/>
              <a:t>Insurance Risks</a:t>
            </a:r>
          </a:p>
        </p:txBody>
      </p:sp>
      <p:sp>
        <p:nvSpPr>
          <p:cNvPr id="9" name="TextBox 8">
            <a:extLst>
              <a:ext uri="{FF2B5EF4-FFF2-40B4-BE49-F238E27FC236}">
                <a16:creationId xmlns:a16="http://schemas.microsoft.com/office/drawing/2014/main" id="{C5470ED6-B7D5-94CD-E846-98820D76A47B}"/>
              </a:ext>
            </a:extLst>
          </p:cNvPr>
          <p:cNvSpPr txBox="1"/>
          <p:nvPr/>
        </p:nvSpPr>
        <p:spPr>
          <a:xfrm>
            <a:off x="3300238" y="5627801"/>
            <a:ext cx="1184635" cy="646331"/>
          </a:xfrm>
          <a:prstGeom prst="rect">
            <a:avLst/>
          </a:prstGeom>
          <a:noFill/>
          <a:ln>
            <a:solidFill>
              <a:schemeClr val="tx1"/>
            </a:solidFill>
          </a:ln>
        </p:spPr>
        <p:txBody>
          <a:bodyPr wrap="square" rtlCol="0">
            <a:spAutoFit/>
          </a:bodyPr>
          <a:lstStyle/>
          <a:p>
            <a:r>
              <a:rPr lang="en-CA" dirty="0"/>
              <a:t>Political Risks</a:t>
            </a:r>
          </a:p>
        </p:txBody>
      </p:sp>
      <p:sp>
        <p:nvSpPr>
          <p:cNvPr id="10" name="TextBox 9">
            <a:extLst>
              <a:ext uri="{FF2B5EF4-FFF2-40B4-BE49-F238E27FC236}">
                <a16:creationId xmlns:a16="http://schemas.microsoft.com/office/drawing/2014/main" id="{192C75CE-F4B5-E843-FE48-EA3223520AE3}"/>
              </a:ext>
            </a:extLst>
          </p:cNvPr>
          <p:cNvSpPr txBox="1"/>
          <p:nvPr/>
        </p:nvSpPr>
        <p:spPr>
          <a:xfrm>
            <a:off x="4653365" y="5627801"/>
            <a:ext cx="1184635" cy="646331"/>
          </a:xfrm>
          <a:prstGeom prst="rect">
            <a:avLst/>
          </a:prstGeom>
          <a:noFill/>
          <a:ln>
            <a:solidFill>
              <a:schemeClr val="tx1"/>
            </a:solidFill>
          </a:ln>
        </p:spPr>
        <p:txBody>
          <a:bodyPr wrap="square" rtlCol="0">
            <a:spAutoFit/>
          </a:bodyPr>
          <a:lstStyle/>
          <a:p>
            <a:r>
              <a:rPr lang="en-CA" dirty="0"/>
              <a:t>Physical Risks</a:t>
            </a:r>
          </a:p>
        </p:txBody>
      </p:sp>
      <p:sp>
        <p:nvSpPr>
          <p:cNvPr id="30" name="TextBox 29">
            <a:extLst>
              <a:ext uri="{FF2B5EF4-FFF2-40B4-BE49-F238E27FC236}">
                <a16:creationId xmlns:a16="http://schemas.microsoft.com/office/drawing/2014/main" id="{23CB7227-63A2-C053-13E3-E8FD178B5374}"/>
              </a:ext>
            </a:extLst>
          </p:cNvPr>
          <p:cNvSpPr txBox="1"/>
          <p:nvPr/>
        </p:nvSpPr>
        <p:spPr>
          <a:xfrm>
            <a:off x="6043116" y="5627801"/>
            <a:ext cx="1558411" cy="646331"/>
          </a:xfrm>
          <a:prstGeom prst="rect">
            <a:avLst/>
          </a:prstGeom>
          <a:noFill/>
          <a:ln>
            <a:solidFill>
              <a:schemeClr val="tx1"/>
            </a:solidFill>
          </a:ln>
        </p:spPr>
        <p:txBody>
          <a:bodyPr wrap="square" rtlCol="0">
            <a:spAutoFit/>
          </a:bodyPr>
          <a:lstStyle/>
          <a:p>
            <a:r>
              <a:rPr lang="en-CA" dirty="0"/>
              <a:t>Environmental Risks</a:t>
            </a:r>
          </a:p>
        </p:txBody>
      </p:sp>
      <p:sp>
        <p:nvSpPr>
          <p:cNvPr id="31" name="TextBox 30">
            <a:extLst>
              <a:ext uri="{FF2B5EF4-FFF2-40B4-BE49-F238E27FC236}">
                <a16:creationId xmlns:a16="http://schemas.microsoft.com/office/drawing/2014/main" id="{91631789-32A9-FE5B-3030-BF1058BF46BB}"/>
              </a:ext>
            </a:extLst>
          </p:cNvPr>
          <p:cNvSpPr txBox="1"/>
          <p:nvPr/>
        </p:nvSpPr>
        <p:spPr>
          <a:xfrm>
            <a:off x="7157149" y="3110934"/>
            <a:ext cx="4794168" cy="1200329"/>
          </a:xfrm>
          <a:prstGeom prst="rect">
            <a:avLst/>
          </a:prstGeom>
          <a:noFill/>
          <a:ln>
            <a:solidFill>
              <a:schemeClr val="tx1"/>
            </a:solidFill>
          </a:ln>
        </p:spPr>
        <p:txBody>
          <a:bodyPr wrap="square" rtlCol="0">
            <a:spAutoFit/>
          </a:bodyPr>
          <a:lstStyle/>
          <a:p>
            <a:r>
              <a:rPr lang="en-CA" b="1" dirty="0"/>
              <a:t>Project Risks </a:t>
            </a:r>
            <a:r>
              <a:rPr lang="en-CA" dirty="0"/>
              <a:t>– risks affecting projects. It is project cost and duration, as wells as safety, security, litigation, PR, environment, technology, etc.</a:t>
            </a:r>
          </a:p>
        </p:txBody>
      </p:sp>
      <p:sp>
        <p:nvSpPr>
          <p:cNvPr id="32" name="TextBox 31">
            <a:extLst>
              <a:ext uri="{FF2B5EF4-FFF2-40B4-BE49-F238E27FC236}">
                <a16:creationId xmlns:a16="http://schemas.microsoft.com/office/drawing/2014/main" id="{BDFD94B1-9B43-8F30-E650-841E0FA7C80F}"/>
              </a:ext>
            </a:extLst>
          </p:cNvPr>
          <p:cNvSpPr txBox="1"/>
          <p:nvPr/>
        </p:nvSpPr>
        <p:spPr>
          <a:xfrm>
            <a:off x="7806644" y="5627800"/>
            <a:ext cx="1184636" cy="646331"/>
          </a:xfrm>
          <a:prstGeom prst="rect">
            <a:avLst/>
          </a:prstGeom>
          <a:noFill/>
          <a:ln>
            <a:solidFill>
              <a:schemeClr val="tx1"/>
            </a:solidFill>
          </a:ln>
        </p:spPr>
        <p:txBody>
          <a:bodyPr wrap="square" rtlCol="0">
            <a:spAutoFit/>
          </a:bodyPr>
          <a:lstStyle/>
          <a:p>
            <a:r>
              <a:rPr lang="en-CA" dirty="0"/>
              <a:t>Security Risks</a:t>
            </a:r>
          </a:p>
        </p:txBody>
      </p:sp>
      <p:sp>
        <p:nvSpPr>
          <p:cNvPr id="33" name="TextBox 32">
            <a:extLst>
              <a:ext uri="{FF2B5EF4-FFF2-40B4-BE49-F238E27FC236}">
                <a16:creationId xmlns:a16="http://schemas.microsoft.com/office/drawing/2014/main" id="{43411585-EBF4-32BB-DBE8-9C7EEFE8449D}"/>
              </a:ext>
            </a:extLst>
          </p:cNvPr>
          <p:cNvSpPr txBox="1"/>
          <p:nvPr/>
        </p:nvSpPr>
        <p:spPr>
          <a:xfrm>
            <a:off x="9471106" y="5627800"/>
            <a:ext cx="578058" cy="369332"/>
          </a:xfrm>
          <a:prstGeom prst="rect">
            <a:avLst/>
          </a:prstGeom>
          <a:noFill/>
          <a:ln>
            <a:solidFill>
              <a:schemeClr val="tx1"/>
            </a:solidFill>
          </a:ln>
        </p:spPr>
        <p:txBody>
          <a:bodyPr wrap="square" rtlCol="0">
            <a:spAutoFit/>
          </a:bodyPr>
          <a:lstStyle/>
          <a:p>
            <a:r>
              <a:rPr lang="en-CA" dirty="0"/>
              <a:t>….</a:t>
            </a:r>
          </a:p>
        </p:txBody>
      </p:sp>
      <p:sp>
        <p:nvSpPr>
          <p:cNvPr id="34" name="TextBox 33">
            <a:extLst>
              <a:ext uri="{FF2B5EF4-FFF2-40B4-BE49-F238E27FC236}">
                <a16:creationId xmlns:a16="http://schemas.microsoft.com/office/drawing/2014/main" id="{5411A1C1-3278-1C0E-562D-2859C59BAA3A}"/>
              </a:ext>
            </a:extLst>
          </p:cNvPr>
          <p:cNvSpPr txBox="1"/>
          <p:nvPr/>
        </p:nvSpPr>
        <p:spPr>
          <a:xfrm>
            <a:off x="7139171" y="4323200"/>
            <a:ext cx="4775200" cy="646331"/>
          </a:xfrm>
          <a:prstGeom prst="rect">
            <a:avLst/>
          </a:prstGeom>
          <a:noFill/>
        </p:spPr>
        <p:txBody>
          <a:bodyPr wrap="square" rtlCol="0">
            <a:spAutoFit/>
          </a:bodyPr>
          <a:lstStyle/>
          <a:p>
            <a:r>
              <a:rPr lang="en-CA" dirty="0"/>
              <a:t>Project is a group of activities which have common goal, start and finish time.</a:t>
            </a:r>
          </a:p>
        </p:txBody>
      </p:sp>
    </p:spTree>
    <p:extLst>
      <p:ext uri="{BB962C8B-B14F-4D97-AF65-F5344CB8AC3E}">
        <p14:creationId xmlns:p14="http://schemas.microsoft.com/office/powerpoint/2010/main" val="36756462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670D8-AFCC-FCAF-D4FD-3414BF872422}"/>
              </a:ext>
            </a:extLst>
          </p:cNvPr>
          <p:cNvSpPr>
            <a:spLocks noGrp="1"/>
          </p:cNvSpPr>
          <p:nvPr>
            <p:ph type="title"/>
          </p:nvPr>
        </p:nvSpPr>
        <p:spPr>
          <a:xfrm>
            <a:off x="515938" y="365126"/>
            <a:ext cx="10837862" cy="859826"/>
          </a:xfrm>
        </p:spPr>
        <p:txBody>
          <a:bodyPr/>
          <a:lstStyle/>
          <a:p>
            <a:r>
              <a:rPr lang="en-US" sz="4000" b="1" dirty="0">
                <a:solidFill>
                  <a:srgbClr val="39364F"/>
                </a:solidFill>
                <a:latin typeface="Neue Plak"/>
              </a:rPr>
              <a:t>Project Risk Management</a:t>
            </a:r>
            <a:endParaRPr lang="en-CA" sz="4000" b="1" dirty="0">
              <a:solidFill>
                <a:srgbClr val="39364F"/>
              </a:solidFill>
              <a:latin typeface="Neue Plak"/>
            </a:endParaRPr>
          </a:p>
        </p:txBody>
      </p:sp>
      <p:sp>
        <p:nvSpPr>
          <p:cNvPr id="4" name="TextBox 3">
            <a:extLst>
              <a:ext uri="{FF2B5EF4-FFF2-40B4-BE49-F238E27FC236}">
                <a16:creationId xmlns:a16="http://schemas.microsoft.com/office/drawing/2014/main" id="{6A4FC9FD-C45F-483D-5588-3E86F056C3DC}"/>
              </a:ext>
            </a:extLst>
          </p:cNvPr>
          <p:cNvSpPr txBox="1"/>
          <p:nvPr/>
        </p:nvSpPr>
        <p:spPr>
          <a:xfrm>
            <a:off x="515938" y="1224952"/>
            <a:ext cx="9525209" cy="369332"/>
          </a:xfrm>
          <a:prstGeom prst="rect">
            <a:avLst/>
          </a:prstGeom>
          <a:noFill/>
        </p:spPr>
        <p:txBody>
          <a:bodyPr wrap="square" rtlCol="0">
            <a:spAutoFit/>
          </a:bodyPr>
          <a:lstStyle/>
          <a:p>
            <a:r>
              <a:rPr lang="en-CA" dirty="0"/>
              <a:t>The process of identification, analysis, and control risks over time</a:t>
            </a:r>
          </a:p>
        </p:txBody>
      </p:sp>
      <p:sp>
        <p:nvSpPr>
          <p:cNvPr id="5" name="Rectangle 4">
            <a:extLst>
              <a:ext uri="{FF2B5EF4-FFF2-40B4-BE49-F238E27FC236}">
                <a16:creationId xmlns:a16="http://schemas.microsoft.com/office/drawing/2014/main" id="{480F6AA8-EDFE-8D0E-7CBB-A998E935B4C8}"/>
              </a:ext>
            </a:extLst>
          </p:cNvPr>
          <p:cNvSpPr/>
          <p:nvPr/>
        </p:nvSpPr>
        <p:spPr>
          <a:xfrm>
            <a:off x="1591190" y="2377230"/>
            <a:ext cx="725839" cy="698740"/>
          </a:xfrm>
          <a:prstGeom prst="rect">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3600" b="1" dirty="0"/>
              <a:t>1</a:t>
            </a:r>
          </a:p>
        </p:txBody>
      </p:sp>
      <p:sp>
        <p:nvSpPr>
          <p:cNvPr id="3" name="Rectangle 2">
            <a:extLst>
              <a:ext uri="{FF2B5EF4-FFF2-40B4-BE49-F238E27FC236}">
                <a16:creationId xmlns:a16="http://schemas.microsoft.com/office/drawing/2014/main" id="{91B76735-CB8A-9551-3E10-3ED381113FE6}"/>
              </a:ext>
            </a:extLst>
          </p:cNvPr>
          <p:cNvSpPr/>
          <p:nvPr/>
        </p:nvSpPr>
        <p:spPr>
          <a:xfrm>
            <a:off x="2566410" y="2377230"/>
            <a:ext cx="4398687" cy="698740"/>
          </a:xfrm>
          <a:prstGeom prst="rect">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dirty="0"/>
              <a:t>What could happen?</a:t>
            </a:r>
          </a:p>
        </p:txBody>
      </p:sp>
      <p:sp>
        <p:nvSpPr>
          <p:cNvPr id="12" name="Rectangle 11">
            <a:extLst>
              <a:ext uri="{FF2B5EF4-FFF2-40B4-BE49-F238E27FC236}">
                <a16:creationId xmlns:a16="http://schemas.microsoft.com/office/drawing/2014/main" id="{4B531460-0771-01F7-FAB1-7486CB82472A}"/>
              </a:ext>
            </a:extLst>
          </p:cNvPr>
          <p:cNvSpPr/>
          <p:nvPr/>
        </p:nvSpPr>
        <p:spPr>
          <a:xfrm>
            <a:off x="7101597" y="2377230"/>
            <a:ext cx="3481978" cy="698740"/>
          </a:xfrm>
          <a:prstGeom prst="rect">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dirty="0"/>
              <a:t>Risk Identification</a:t>
            </a:r>
          </a:p>
        </p:txBody>
      </p:sp>
      <p:sp>
        <p:nvSpPr>
          <p:cNvPr id="13" name="Rectangle 12">
            <a:extLst>
              <a:ext uri="{FF2B5EF4-FFF2-40B4-BE49-F238E27FC236}">
                <a16:creationId xmlns:a16="http://schemas.microsoft.com/office/drawing/2014/main" id="{C9649B6F-1D24-8668-E59E-AD1CA59F6E35}"/>
              </a:ext>
            </a:extLst>
          </p:cNvPr>
          <p:cNvSpPr/>
          <p:nvPr/>
        </p:nvSpPr>
        <p:spPr>
          <a:xfrm>
            <a:off x="1591190" y="3252811"/>
            <a:ext cx="725839" cy="698740"/>
          </a:xfrm>
          <a:prstGeom prst="rect">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3600" b="1" dirty="0"/>
              <a:t>2</a:t>
            </a:r>
          </a:p>
        </p:txBody>
      </p:sp>
      <p:sp>
        <p:nvSpPr>
          <p:cNvPr id="14" name="Rectangle 13">
            <a:extLst>
              <a:ext uri="{FF2B5EF4-FFF2-40B4-BE49-F238E27FC236}">
                <a16:creationId xmlns:a16="http://schemas.microsoft.com/office/drawing/2014/main" id="{6B440796-5B33-9CED-D57A-E4C2024B487E}"/>
              </a:ext>
            </a:extLst>
          </p:cNvPr>
          <p:cNvSpPr/>
          <p:nvPr/>
        </p:nvSpPr>
        <p:spPr>
          <a:xfrm>
            <a:off x="2566410" y="3252811"/>
            <a:ext cx="4398687" cy="698740"/>
          </a:xfrm>
          <a:prstGeom prst="rect">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dirty="0"/>
              <a:t>How will it affect what you are doing?</a:t>
            </a:r>
          </a:p>
        </p:txBody>
      </p:sp>
      <p:sp>
        <p:nvSpPr>
          <p:cNvPr id="15" name="Rectangle 14">
            <a:extLst>
              <a:ext uri="{FF2B5EF4-FFF2-40B4-BE49-F238E27FC236}">
                <a16:creationId xmlns:a16="http://schemas.microsoft.com/office/drawing/2014/main" id="{447F8CF2-DDAB-CEF1-B140-C68FCCA6610C}"/>
              </a:ext>
            </a:extLst>
          </p:cNvPr>
          <p:cNvSpPr/>
          <p:nvPr/>
        </p:nvSpPr>
        <p:spPr>
          <a:xfrm>
            <a:off x="7101597" y="3252811"/>
            <a:ext cx="3481978" cy="698740"/>
          </a:xfrm>
          <a:prstGeom prst="rect">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dirty="0"/>
              <a:t>Risk Analysis</a:t>
            </a:r>
          </a:p>
        </p:txBody>
      </p:sp>
      <p:sp>
        <p:nvSpPr>
          <p:cNvPr id="16" name="Rectangle 15">
            <a:extLst>
              <a:ext uri="{FF2B5EF4-FFF2-40B4-BE49-F238E27FC236}">
                <a16:creationId xmlns:a16="http://schemas.microsoft.com/office/drawing/2014/main" id="{4EA3876F-C034-D61C-C0B0-26517EB8037A}"/>
              </a:ext>
            </a:extLst>
          </p:cNvPr>
          <p:cNvSpPr/>
          <p:nvPr/>
        </p:nvSpPr>
        <p:spPr>
          <a:xfrm>
            <a:off x="1591190" y="4128392"/>
            <a:ext cx="725839" cy="698740"/>
          </a:xfrm>
          <a:prstGeom prst="rect">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3600" b="1" dirty="0"/>
              <a:t>3</a:t>
            </a:r>
          </a:p>
        </p:txBody>
      </p:sp>
      <p:sp>
        <p:nvSpPr>
          <p:cNvPr id="17" name="Rectangle 16">
            <a:extLst>
              <a:ext uri="{FF2B5EF4-FFF2-40B4-BE49-F238E27FC236}">
                <a16:creationId xmlns:a16="http://schemas.microsoft.com/office/drawing/2014/main" id="{B825DF76-DB16-66F6-5D34-E06C0526BB71}"/>
              </a:ext>
            </a:extLst>
          </p:cNvPr>
          <p:cNvSpPr/>
          <p:nvPr/>
        </p:nvSpPr>
        <p:spPr>
          <a:xfrm>
            <a:off x="2566410" y="4128392"/>
            <a:ext cx="4398687" cy="698740"/>
          </a:xfrm>
          <a:prstGeom prst="rect">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dirty="0"/>
              <a:t>What are you going to do about it?</a:t>
            </a:r>
          </a:p>
        </p:txBody>
      </p:sp>
      <p:sp>
        <p:nvSpPr>
          <p:cNvPr id="18" name="Rectangle 17">
            <a:extLst>
              <a:ext uri="{FF2B5EF4-FFF2-40B4-BE49-F238E27FC236}">
                <a16:creationId xmlns:a16="http://schemas.microsoft.com/office/drawing/2014/main" id="{D0999C1B-7C2B-B2BA-A797-CD1E5E519FFE}"/>
              </a:ext>
            </a:extLst>
          </p:cNvPr>
          <p:cNvSpPr/>
          <p:nvPr/>
        </p:nvSpPr>
        <p:spPr>
          <a:xfrm>
            <a:off x="7101597" y="4128392"/>
            <a:ext cx="3481978" cy="698740"/>
          </a:xfrm>
          <a:prstGeom prst="rect">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dirty="0"/>
              <a:t>Risk Control, Mitigation and Response</a:t>
            </a:r>
          </a:p>
        </p:txBody>
      </p:sp>
      <p:sp>
        <p:nvSpPr>
          <p:cNvPr id="19" name="Arrow: Bent 18">
            <a:extLst>
              <a:ext uri="{FF2B5EF4-FFF2-40B4-BE49-F238E27FC236}">
                <a16:creationId xmlns:a16="http://schemas.microsoft.com/office/drawing/2014/main" id="{335683BB-FBEA-E53B-9EDE-01866E5400B4}"/>
              </a:ext>
            </a:extLst>
          </p:cNvPr>
          <p:cNvSpPr/>
          <p:nvPr/>
        </p:nvSpPr>
        <p:spPr>
          <a:xfrm>
            <a:off x="662421" y="2730042"/>
            <a:ext cx="679388" cy="1930400"/>
          </a:xfrm>
          <a:prstGeom prst="ben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20" name="TextBox 19">
            <a:extLst>
              <a:ext uri="{FF2B5EF4-FFF2-40B4-BE49-F238E27FC236}">
                <a16:creationId xmlns:a16="http://schemas.microsoft.com/office/drawing/2014/main" id="{C2FD0172-4762-58B1-30DC-AFCBE2B7F839}"/>
              </a:ext>
            </a:extLst>
          </p:cNvPr>
          <p:cNvSpPr txBox="1"/>
          <p:nvPr/>
        </p:nvSpPr>
        <p:spPr>
          <a:xfrm>
            <a:off x="515938" y="5076078"/>
            <a:ext cx="3260436" cy="369332"/>
          </a:xfrm>
          <a:prstGeom prst="rect">
            <a:avLst/>
          </a:prstGeom>
          <a:noFill/>
        </p:spPr>
        <p:txBody>
          <a:bodyPr wrap="square" rtlCol="0">
            <a:spAutoFit/>
          </a:bodyPr>
          <a:lstStyle/>
          <a:p>
            <a:r>
              <a:rPr lang="en-CA" dirty="0"/>
              <a:t>Repeat the process over time</a:t>
            </a:r>
          </a:p>
        </p:txBody>
      </p:sp>
      <p:sp>
        <p:nvSpPr>
          <p:cNvPr id="21" name="TextBox 20">
            <a:extLst>
              <a:ext uri="{FF2B5EF4-FFF2-40B4-BE49-F238E27FC236}">
                <a16:creationId xmlns:a16="http://schemas.microsoft.com/office/drawing/2014/main" id="{790EFE1F-6997-6732-34E1-E4DCD20CAB51}"/>
              </a:ext>
            </a:extLst>
          </p:cNvPr>
          <p:cNvSpPr txBox="1"/>
          <p:nvPr/>
        </p:nvSpPr>
        <p:spPr>
          <a:xfrm>
            <a:off x="1581208" y="1801091"/>
            <a:ext cx="8992384" cy="369332"/>
          </a:xfrm>
          <a:prstGeom prst="rect">
            <a:avLst/>
          </a:prstGeom>
          <a:noFill/>
          <a:ln>
            <a:solidFill>
              <a:schemeClr val="accent1">
                <a:shade val="15000"/>
              </a:schemeClr>
            </a:solidFill>
          </a:ln>
        </p:spPr>
        <p:txBody>
          <a:bodyPr wrap="square" rtlCol="0">
            <a:spAutoFit/>
          </a:bodyPr>
          <a:lstStyle/>
          <a:p>
            <a:r>
              <a:rPr lang="en-CA" dirty="0"/>
              <a:t>Three main questions about risks:</a:t>
            </a:r>
          </a:p>
        </p:txBody>
      </p:sp>
      <p:sp>
        <p:nvSpPr>
          <p:cNvPr id="22" name="TextBox 21">
            <a:extLst>
              <a:ext uri="{FF2B5EF4-FFF2-40B4-BE49-F238E27FC236}">
                <a16:creationId xmlns:a16="http://schemas.microsoft.com/office/drawing/2014/main" id="{0867174A-1816-6524-15F4-9B003F3BE83C}"/>
              </a:ext>
            </a:extLst>
          </p:cNvPr>
          <p:cNvSpPr txBox="1"/>
          <p:nvPr/>
        </p:nvSpPr>
        <p:spPr>
          <a:xfrm>
            <a:off x="7101597" y="4827132"/>
            <a:ext cx="1267295" cy="923330"/>
          </a:xfrm>
          <a:prstGeom prst="rect">
            <a:avLst/>
          </a:prstGeom>
          <a:noFill/>
        </p:spPr>
        <p:txBody>
          <a:bodyPr wrap="square" rtlCol="0">
            <a:spAutoFit/>
          </a:bodyPr>
          <a:lstStyle/>
          <a:p>
            <a:r>
              <a:rPr lang="en-CA" dirty="0"/>
              <a:t>Mitigation: </a:t>
            </a:r>
            <a:r>
              <a:rPr lang="en-CA" b="1" u="sng" dirty="0"/>
              <a:t>Before</a:t>
            </a:r>
            <a:r>
              <a:rPr lang="en-CA" dirty="0"/>
              <a:t> risk occurred</a:t>
            </a:r>
          </a:p>
        </p:txBody>
      </p:sp>
      <p:sp>
        <p:nvSpPr>
          <p:cNvPr id="23" name="TextBox 22">
            <a:extLst>
              <a:ext uri="{FF2B5EF4-FFF2-40B4-BE49-F238E27FC236}">
                <a16:creationId xmlns:a16="http://schemas.microsoft.com/office/drawing/2014/main" id="{3A57C626-483A-6022-2A53-FF77848E5C8B}"/>
              </a:ext>
            </a:extLst>
          </p:cNvPr>
          <p:cNvSpPr txBox="1"/>
          <p:nvPr/>
        </p:nvSpPr>
        <p:spPr>
          <a:xfrm>
            <a:off x="8673692" y="4827132"/>
            <a:ext cx="1267295" cy="923330"/>
          </a:xfrm>
          <a:prstGeom prst="rect">
            <a:avLst/>
          </a:prstGeom>
          <a:noFill/>
        </p:spPr>
        <p:txBody>
          <a:bodyPr wrap="square" rtlCol="0">
            <a:spAutoFit/>
          </a:bodyPr>
          <a:lstStyle/>
          <a:p>
            <a:r>
              <a:rPr lang="en-CA" dirty="0"/>
              <a:t>Response: </a:t>
            </a:r>
            <a:r>
              <a:rPr lang="en-CA" b="1" u="sng" dirty="0"/>
              <a:t>After</a:t>
            </a:r>
            <a:r>
              <a:rPr lang="en-CA" dirty="0"/>
              <a:t> risk occurred</a:t>
            </a:r>
          </a:p>
        </p:txBody>
      </p:sp>
    </p:spTree>
    <p:extLst>
      <p:ext uri="{BB962C8B-B14F-4D97-AF65-F5344CB8AC3E}">
        <p14:creationId xmlns:p14="http://schemas.microsoft.com/office/powerpoint/2010/main" val="32337750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DF31D1-9A0F-CE96-97CA-1DB916FDEEF5}"/>
              </a:ext>
            </a:extLst>
          </p:cNvPr>
          <p:cNvSpPr>
            <a:spLocks noGrp="1"/>
          </p:cNvSpPr>
          <p:nvPr>
            <p:ph type="title"/>
          </p:nvPr>
        </p:nvSpPr>
        <p:spPr/>
        <p:txBody>
          <a:bodyPr/>
          <a:lstStyle/>
          <a:p>
            <a:r>
              <a:rPr lang="en-US" sz="4400" b="1" dirty="0">
                <a:solidFill>
                  <a:srgbClr val="39364F"/>
                </a:solidFill>
                <a:latin typeface="Neue Plak"/>
              </a:rPr>
              <a:t>Risks Lifecycle</a:t>
            </a:r>
            <a:endParaRPr lang="en-CA" dirty="0"/>
          </a:p>
        </p:txBody>
      </p:sp>
      <p:grpSp>
        <p:nvGrpSpPr>
          <p:cNvPr id="20" name="Group 19">
            <a:extLst>
              <a:ext uri="{FF2B5EF4-FFF2-40B4-BE49-F238E27FC236}">
                <a16:creationId xmlns:a16="http://schemas.microsoft.com/office/drawing/2014/main" id="{B091E198-5820-5E7A-146C-F5720E59DD5B}"/>
              </a:ext>
            </a:extLst>
          </p:cNvPr>
          <p:cNvGrpSpPr/>
          <p:nvPr/>
        </p:nvGrpSpPr>
        <p:grpSpPr>
          <a:xfrm>
            <a:off x="1354369" y="2050473"/>
            <a:ext cx="8039012" cy="3706188"/>
            <a:chOff x="1902609" y="1887596"/>
            <a:chExt cx="5867908" cy="2991610"/>
          </a:xfrm>
        </p:grpSpPr>
        <p:sp>
          <p:nvSpPr>
            <p:cNvPr id="4" name="Rectangle 3">
              <a:extLst>
                <a:ext uri="{FF2B5EF4-FFF2-40B4-BE49-F238E27FC236}">
                  <a16:creationId xmlns:a16="http://schemas.microsoft.com/office/drawing/2014/main" id="{DBFFB767-FBFB-325D-4EDC-B757BD87DDD1}"/>
                </a:ext>
              </a:extLst>
            </p:cNvPr>
            <p:cNvSpPr/>
            <p:nvPr/>
          </p:nvSpPr>
          <p:spPr>
            <a:xfrm>
              <a:off x="5106221" y="3028093"/>
              <a:ext cx="1152128" cy="1008112"/>
            </a:xfrm>
            <a:prstGeom prst="rect">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solidFill>
                    <a:srgbClr val="FFFFCC"/>
                  </a:solidFill>
                </a:rPr>
                <a:t>Issue</a:t>
              </a:r>
            </a:p>
          </p:txBody>
        </p:sp>
        <p:sp>
          <p:nvSpPr>
            <p:cNvPr id="5" name="Rectangle 4">
              <a:extLst>
                <a:ext uri="{FF2B5EF4-FFF2-40B4-BE49-F238E27FC236}">
                  <a16:creationId xmlns:a16="http://schemas.microsoft.com/office/drawing/2014/main" id="{E4718EE4-BC00-04AE-A32E-92FBC26F1F42}"/>
                </a:ext>
              </a:extLst>
            </p:cNvPr>
            <p:cNvSpPr/>
            <p:nvPr/>
          </p:nvSpPr>
          <p:spPr>
            <a:xfrm>
              <a:off x="3602437" y="3028093"/>
              <a:ext cx="1152128" cy="1008112"/>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solidFill>
                    <a:srgbClr val="FFFFCC"/>
                  </a:solidFill>
                </a:rPr>
                <a:t>Risk</a:t>
              </a:r>
            </a:p>
          </p:txBody>
        </p:sp>
        <p:sp>
          <p:nvSpPr>
            <p:cNvPr id="6" name="Rectangle 5">
              <a:extLst>
                <a:ext uri="{FF2B5EF4-FFF2-40B4-BE49-F238E27FC236}">
                  <a16:creationId xmlns:a16="http://schemas.microsoft.com/office/drawing/2014/main" id="{0CA1C941-BFFD-4F22-6CF4-D754A3FEA8AE}"/>
                </a:ext>
              </a:extLst>
            </p:cNvPr>
            <p:cNvSpPr/>
            <p:nvPr/>
          </p:nvSpPr>
          <p:spPr>
            <a:xfrm>
              <a:off x="6618389" y="3008079"/>
              <a:ext cx="1152128" cy="1008112"/>
            </a:xfrm>
            <a:prstGeom prst="rect">
              <a:avLst/>
            </a:prstGeom>
            <a:solidFill>
              <a:srgbClr val="FF6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solidFill>
                    <a:srgbClr val="FFFFCC"/>
                  </a:solidFill>
                </a:rPr>
                <a:t>Lesson Learned</a:t>
              </a:r>
            </a:p>
          </p:txBody>
        </p:sp>
        <p:cxnSp>
          <p:nvCxnSpPr>
            <p:cNvPr id="7" name="Straight Arrow Connector 6">
              <a:extLst>
                <a:ext uri="{FF2B5EF4-FFF2-40B4-BE49-F238E27FC236}">
                  <a16:creationId xmlns:a16="http://schemas.microsoft.com/office/drawing/2014/main" id="{134F4A3A-7E96-C239-1C69-43CCF9A5DDAE}"/>
                </a:ext>
              </a:extLst>
            </p:cNvPr>
            <p:cNvCxnSpPr>
              <a:stCxn id="5" idx="3"/>
              <a:endCxn id="4" idx="1"/>
            </p:cNvCxnSpPr>
            <p:nvPr/>
          </p:nvCxnSpPr>
          <p:spPr>
            <a:xfrm>
              <a:off x="4754565" y="3532149"/>
              <a:ext cx="351656"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FB18BBD0-4BAB-87A3-06B4-1FBD4BCA704A}"/>
                </a:ext>
              </a:extLst>
            </p:cNvPr>
            <p:cNvCxnSpPr/>
            <p:nvPr/>
          </p:nvCxnSpPr>
          <p:spPr>
            <a:xfrm>
              <a:off x="6266733" y="3532149"/>
              <a:ext cx="351656"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E8415EC5-0032-67B6-1538-E32E3C880AF1}"/>
                </a:ext>
              </a:extLst>
            </p:cNvPr>
            <p:cNvSpPr txBox="1"/>
            <p:nvPr/>
          </p:nvSpPr>
          <p:spPr>
            <a:xfrm>
              <a:off x="3954093" y="4232875"/>
              <a:ext cx="2088232" cy="646331"/>
            </a:xfrm>
            <a:prstGeom prst="rect">
              <a:avLst/>
            </a:prstGeom>
            <a:noFill/>
          </p:spPr>
          <p:txBody>
            <a:bodyPr wrap="square" rtlCol="0">
              <a:spAutoFit/>
            </a:bodyPr>
            <a:lstStyle/>
            <a:p>
              <a:r>
                <a:rPr lang="en-CA" dirty="0"/>
                <a:t>Risk occurred</a:t>
              </a:r>
            </a:p>
            <a:p>
              <a:r>
                <a:rPr lang="en-CA" dirty="0"/>
                <a:t>Probability = 100%</a:t>
              </a:r>
            </a:p>
          </p:txBody>
        </p:sp>
        <p:sp>
          <p:nvSpPr>
            <p:cNvPr id="10" name="TextBox 9">
              <a:extLst>
                <a:ext uri="{FF2B5EF4-FFF2-40B4-BE49-F238E27FC236}">
                  <a16:creationId xmlns:a16="http://schemas.microsoft.com/office/drawing/2014/main" id="{1BE3F2A3-2737-0620-5F69-60677E305524}"/>
                </a:ext>
              </a:extLst>
            </p:cNvPr>
            <p:cNvSpPr txBox="1"/>
            <p:nvPr/>
          </p:nvSpPr>
          <p:spPr>
            <a:xfrm>
              <a:off x="6177959" y="2216915"/>
              <a:ext cx="1082215" cy="521714"/>
            </a:xfrm>
            <a:prstGeom prst="rect">
              <a:avLst/>
            </a:prstGeom>
            <a:noFill/>
          </p:spPr>
          <p:txBody>
            <a:bodyPr wrap="square" rtlCol="0">
              <a:spAutoFit/>
            </a:bodyPr>
            <a:lstStyle/>
            <a:p>
              <a:r>
                <a:rPr lang="en-CA" dirty="0"/>
                <a:t>Issue resolved</a:t>
              </a:r>
            </a:p>
          </p:txBody>
        </p:sp>
        <p:sp>
          <p:nvSpPr>
            <p:cNvPr id="11" name="TextBox 10">
              <a:extLst>
                <a:ext uri="{FF2B5EF4-FFF2-40B4-BE49-F238E27FC236}">
                  <a16:creationId xmlns:a16="http://schemas.microsoft.com/office/drawing/2014/main" id="{DFA3BA3D-FA29-C2D1-4A80-29E9B268A34C}"/>
                </a:ext>
              </a:extLst>
            </p:cNvPr>
            <p:cNvSpPr txBox="1"/>
            <p:nvPr/>
          </p:nvSpPr>
          <p:spPr>
            <a:xfrm>
              <a:off x="1902609" y="3389874"/>
              <a:ext cx="1225624" cy="646331"/>
            </a:xfrm>
            <a:prstGeom prst="rect">
              <a:avLst/>
            </a:prstGeom>
            <a:noFill/>
          </p:spPr>
          <p:txBody>
            <a:bodyPr wrap="square" rtlCol="0">
              <a:spAutoFit/>
            </a:bodyPr>
            <a:lstStyle/>
            <a:p>
              <a:r>
                <a:rPr lang="en-CA" dirty="0"/>
                <a:t>Risk Identified</a:t>
              </a:r>
            </a:p>
          </p:txBody>
        </p:sp>
        <p:sp>
          <p:nvSpPr>
            <p:cNvPr id="12" name="Right Brace 11">
              <a:extLst>
                <a:ext uri="{FF2B5EF4-FFF2-40B4-BE49-F238E27FC236}">
                  <a16:creationId xmlns:a16="http://schemas.microsoft.com/office/drawing/2014/main" id="{83956643-5616-0623-3723-C78A24EEFFDB}"/>
                </a:ext>
              </a:extLst>
            </p:cNvPr>
            <p:cNvSpPr/>
            <p:nvPr/>
          </p:nvSpPr>
          <p:spPr>
            <a:xfrm>
              <a:off x="3019477" y="3028093"/>
              <a:ext cx="217512" cy="1008112"/>
            </a:xfrm>
            <a:prstGeom prst="rightBrace">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3" name="Right Brace 12">
              <a:extLst>
                <a:ext uri="{FF2B5EF4-FFF2-40B4-BE49-F238E27FC236}">
                  <a16:creationId xmlns:a16="http://schemas.microsoft.com/office/drawing/2014/main" id="{48BAAF9A-4F8F-11BE-0B84-9EB9D82A62DF}"/>
                </a:ext>
              </a:extLst>
            </p:cNvPr>
            <p:cNvSpPr/>
            <p:nvPr/>
          </p:nvSpPr>
          <p:spPr>
            <a:xfrm rot="16200000">
              <a:off x="4722332" y="3193729"/>
              <a:ext cx="374982" cy="2012976"/>
            </a:xfrm>
            <a:prstGeom prst="rightBrace">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4" name="Right Brace 13">
              <a:extLst>
                <a:ext uri="{FF2B5EF4-FFF2-40B4-BE49-F238E27FC236}">
                  <a16:creationId xmlns:a16="http://schemas.microsoft.com/office/drawing/2014/main" id="{26F4DD78-1228-60B0-B559-4DCC2236DB94}"/>
                </a:ext>
              </a:extLst>
            </p:cNvPr>
            <p:cNvSpPr/>
            <p:nvPr/>
          </p:nvSpPr>
          <p:spPr>
            <a:xfrm rot="5400000">
              <a:off x="6324362" y="2378781"/>
              <a:ext cx="279794" cy="1018832"/>
            </a:xfrm>
            <a:prstGeom prst="rightBrace">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cxnSp>
          <p:nvCxnSpPr>
            <p:cNvPr id="15" name="Straight Arrow Connector 14">
              <a:extLst>
                <a:ext uri="{FF2B5EF4-FFF2-40B4-BE49-F238E27FC236}">
                  <a16:creationId xmlns:a16="http://schemas.microsoft.com/office/drawing/2014/main" id="{960EA92D-FCDC-76F4-3743-3D785547D01F}"/>
                </a:ext>
              </a:extLst>
            </p:cNvPr>
            <p:cNvCxnSpPr>
              <a:stCxn id="5" idx="0"/>
            </p:cNvCxnSpPr>
            <p:nvPr/>
          </p:nvCxnSpPr>
          <p:spPr>
            <a:xfrm flipV="1">
              <a:off x="4178501" y="1887596"/>
              <a:ext cx="0" cy="1140497"/>
            </a:xfrm>
            <a:prstGeom prst="straightConnector1">
              <a:avLst/>
            </a:prstGeom>
            <a:ln w="254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3C735CA9-E832-C228-BC5E-61EAB9501EB5}"/>
                </a:ext>
              </a:extLst>
            </p:cNvPr>
            <p:cNvCxnSpPr/>
            <p:nvPr/>
          </p:nvCxnSpPr>
          <p:spPr>
            <a:xfrm>
              <a:off x="4178501" y="1887596"/>
              <a:ext cx="3015952" cy="0"/>
            </a:xfrm>
            <a:prstGeom prst="straightConnector1">
              <a:avLst/>
            </a:prstGeom>
            <a:ln w="254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9D43B514-F408-3965-5AED-46F251D693FF}"/>
                </a:ext>
              </a:extLst>
            </p:cNvPr>
            <p:cNvCxnSpPr>
              <a:endCxn id="6" idx="0"/>
            </p:cNvCxnSpPr>
            <p:nvPr/>
          </p:nvCxnSpPr>
          <p:spPr>
            <a:xfrm>
              <a:off x="7194453" y="1887596"/>
              <a:ext cx="0" cy="1120483"/>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DD725F04-DF02-8887-9E57-A6DE43ED7578}"/>
                </a:ext>
              </a:extLst>
            </p:cNvPr>
            <p:cNvSpPr txBox="1"/>
            <p:nvPr/>
          </p:nvSpPr>
          <p:spPr>
            <a:xfrm>
              <a:off x="4674174" y="2216915"/>
              <a:ext cx="1296144" cy="646331"/>
            </a:xfrm>
            <a:prstGeom prst="rect">
              <a:avLst/>
            </a:prstGeom>
            <a:noFill/>
          </p:spPr>
          <p:txBody>
            <a:bodyPr wrap="square" rtlCol="0">
              <a:spAutoFit/>
            </a:bodyPr>
            <a:lstStyle/>
            <a:p>
              <a:r>
                <a:rPr lang="en-CA" dirty="0"/>
                <a:t>Risk did not</a:t>
              </a:r>
            </a:p>
            <a:p>
              <a:r>
                <a:rPr lang="en-CA" dirty="0"/>
                <a:t>occur</a:t>
              </a:r>
            </a:p>
          </p:txBody>
        </p:sp>
        <p:sp>
          <p:nvSpPr>
            <p:cNvPr id="19" name="Right Brace 18">
              <a:extLst>
                <a:ext uri="{FF2B5EF4-FFF2-40B4-BE49-F238E27FC236}">
                  <a16:creationId xmlns:a16="http://schemas.microsoft.com/office/drawing/2014/main" id="{19301525-8CB0-4BC3-6CDD-EF8EF7541E13}"/>
                </a:ext>
              </a:extLst>
            </p:cNvPr>
            <p:cNvSpPr/>
            <p:nvPr/>
          </p:nvSpPr>
          <p:spPr>
            <a:xfrm rot="16200000">
              <a:off x="4967068" y="1524181"/>
              <a:ext cx="279794" cy="1150640"/>
            </a:xfrm>
            <a:prstGeom prst="rightBrace">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grpSp>
    </p:spTree>
    <p:extLst>
      <p:ext uri="{BB962C8B-B14F-4D97-AF65-F5344CB8AC3E}">
        <p14:creationId xmlns:p14="http://schemas.microsoft.com/office/powerpoint/2010/main" val="29572882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670D8-AFCC-FCAF-D4FD-3414BF872422}"/>
              </a:ext>
            </a:extLst>
          </p:cNvPr>
          <p:cNvSpPr>
            <a:spLocks noGrp="1"/>
          </p:cNvSpPr>
          <p:nvPr>
            <p:ph type="title"/>
          </p:nvPr>
        </p:nvSpPr>
        <p:spPr>
          <a:xfrm>
            <a:off x="515938" y="365126"/>
            <a:ext cx="10837862" cy="859826"/>
          </a:xfrm>
        </p:spPr>
        <p:txBody>
          <a:bodyPr/>
          <a:lstStyle/>
          <a:p>
            <a:r>
              <a:rPr lang="en-US" sz="4000" b="1" dirty="0">
                <a:solidFill>
                  <a:srgbClr val="39364F"/>
                </a:solidFill>
                <a:latin typeface="Neue Plak"/>
              </a:rPr>
              <a:t>Analytical Models</a:t>
            </a:r>
            <a:endParaRPr lang="en-CA" sz="4000" b="1" dirty="0">
              <a:solidFill>
                <a:srgbClr val="39364F"/>
              </a:solidFill>
              <a:latin typeface="Neue Plak"/>
            </a:endParaRPr>
          </a:p>
        </p:txBody>
      </p:sp>
      <p:sp>
        <p:nvSpPr>
          <p:cNvPr id="4" name="TextBox 3">
            <a:extLst>
              <a:ext uri="{FF2B5EF4-FFF2-40B4-BE49-F238E27FC236}">
                <a16:creationId xmlns:a16="http://schemas.microsoft.com/office/drawing/2014/main" id="{F9B20A3F-47CC-1B4C-B7B7-EEF03C420EF6}"/>
              </a:ext>
            </a:extLst>
          </p:cNvPr>
          <p:cNvSpPr txBox="1"/>
          <p:nvPr/>
        </p:nvSpPr>
        <p:spPr>
          <a:xfrm>
            <a:off x="618836" y="1224952"/>
            <a:ext cx="10344728" cy="369332"/>
          </a:xfrm>
          <a:prstGeom prst="rect">
            <a:avLst/>
          </a:prstGeom>
          <a:noFill/>
        </p:spPr>
        <p:txBody>
          <a:bodyPr wrap="square" rtlCol="0">
            <a:spAutoFit/>
          </a:bodyPr>
          <a:lstStyle/>
          <a:p>
            <a:r>
              <a:rPr lang="en-CA" dirty="0"/>
              <a:t>Mathematical model of the process, which have risks.</a:t>
            </a:r>
          </a:p>
        </p:txBody>
      </p:sp>
      <p:sp>
        <p:nvSpPr>
          <p:cNvPr id="5" name="TextBox 4">
            <a:extLst>
              <a:ext uri="{FF2B5EF4-FFF2-40B4-BE49-F238E27FC236}">
                <a16:creationId xmlns:a16="http://schemas.microsoft.com/office/drawing/2014/main" id="{E3340546-C627-5062-33A2-39462184CB09}"/>
              </a:ext>
            </a:extLst>
          </p:cNvPr>
          <p:cNvSpPr txBox="1"/>
          <p:nvPr/>
        </p:nvSpPr>
        <p:spPr>
          <a:xfrm>
            <a:off x="618836" y="2670396"/>
            <a:ext cx="2105891" cy="366814"/>
          </a:xfrm>
          <a:prstGeom prst="rect">
            <a:avLst/>
          </a:prstGeom>
          <a:noFill/>
          <a:ln>
            <a:solidFill>
              <a:schemeClr val="tx1"/>
            </a:solidFill>
          </a:ln>
        </p:spPr>
        <p:txBody>
          <a:bodyPr wrap="square" rtlCol="0">
            <a:spAutoFit/>
          </a:bodyPr>
          <a:lstStyle/>
          <a:p>
            <a:r>
              <a:rPr lang="en-CA" dirty="0"/>
              <a:t>Simple Calculation:</a:t>
            </a:r>
          </a:p>
        </p:txBody>
      </p:sp>
      <p:sp>
        <p:nvSpPr>
          <p:cNvPr id="6" name="TextBox 5">
            <a:extLst>
              <a:ext uri="{FF2B5EF4-FFF2-40B4-BE49-F238E27FC236}">
                <a16:creationId xmlns:a16="http://schemas.microsoft.com/office/drawing/2014/main" id="{F8DF2934-B7B1-2D1E-8E35-FFF1D229F966}"/>
              </a:ext>
            </a:extLst>
          </p:cNvPr>
          <p:cNvSpPr txBox="1"/>
          <p:nvPr/>
        </p:nvSpPr>
        <p:spPr>
          <a:xfrm>
            <a:off x="3094182" y="2670396"/>
            <a:ext cx="6132945" cy="366814"/>
          </a:xfrm>
          <a:prstGeom prst="rect">
            <a:avLst/>
          </a:prstGeom>
          <a:noFill/>
        </p:spPr>
        <p:txBody>
          <a:bodyPr wrap="square" rtlCol="0">
            <a:spAutoFit/>
          </a:bodyPr>
          <a:lstStyle/>
          <a:p>
            <a:r>
              <a:rPr lang="en-CA" dirty="0"/>
              <a:t>Revenue = Production * Price - Cost</a:t>
            </a:r>
          </a:p>
        </p:txBody>
      </p:sp>
      <p:sp>
        <p:nvSpPr>
          <p:cNvPr id="7" name="TextBox 6">
            <a:extLst>
              <a:ext uri="{FF2B5EF4-FFF2-40B4-BE49-F238E27FC236}">
                <a16:creationId xmlns:a16="http://schemas.microsoft.com/office/drawing/2014/main" id="{6661BD6B-DE10-BE9D-88E8-96408127E193}"/>
              </a:ext>
            </a:extLst>
          </p:cNvPr>
          <p:cNvSpPr txBox="1"/>
          <p:nvPr/>
        </p:nvSpPr>
        <p:spPr>
          <a:xfrm>
            <a:off x="618836" y="3174668"/>
            <a:ext cx="3508698" cy="366814"/>
          </a:xfrm>
          <a:prstGeom prst="rect">
            <a:avLst/>
          </a:prstGeom>
          <a:noFill/>
          <a:ln>
            <a:solidFill>
              <a:schemeClr val="tx1"/>
            </a:solidFill>
          </a:ln>
        </p:spPr>
        <p:txBody>
          <a:bodyPr wrap="square" rtlCol="0">
            <a:spAutoFit/>
          </a:bodyPr>
          <a:lstStyle/>
          <a:p>
            <a:r>
              <a:rPr lang="en-CA" dirty="0"/>
              <a:t>Model in Spreadsheet:</a:t>
            </a:r>
          </a:p>
        </p:txBody>
      </p:sp>
      <p:pic>
        <p:nvPicPr>
          <p:cNvPr id="9" name="Picture 8">
            <a:extLst>
              <a:ext uri="{FF2B5EF4-FFF2-40B4-BE49-F238E27FC236}">
                <a16:creationId xmlns:a16="http://schemas.microsoft.com/office/drawing/2014/main" id="{131A6A40-70D4-C8B1-38B2-D95163199349}"/>
              </a:ext>
            </a:extLst>
          </p:cNvPr>
          <p:cNvPicPr>
            <a:picLocks noChangeAspect="1"/>
          </p:cNvPicPr>
          <p:nvPr/>
        </p:nvPicPr>
        <p:blipFill>
          <a:blip r:embed="rId2"/>
          <a:stretch>
            <a:fillRect/>
          </a:stretch>
        </p:blipFill>
        <p:spPr>
          <a:xfrm>
            <a:off x="515938" y="3686290"/>
            <a:ext cx="3611596" cy="2731848"/>
          </a:xfrm>
          <a:prstGeom prst="rect">
            <a:avLst/>
          </a:prstGeom>
        </p:spPr>
      </p:pic>
      <p:pic>
        <p:nvPicPr>
          <p:cNvPr id="30" name="Picture 29">
            <a:extLst>
              <a:ext uri="{FF2B5EF4-FFF2-40B4-BE49-F238E27FC236}">
                <a16:creationId xmlns:a16="http://schemas.microsoft.com/office/drawing/2014/main" id="{16662200-F678-B57C-DF22-426F79F0E2D5}"/>
              </a:ext>
            </a:extLst>
          </p:cNvPr>
          <p:cNvPicPr>
            <a:picLocks noChangeAspect="1"/>
          </p:cNvPicPr>
          <p:nvPr/>
        </p:nvPicPr>
        <p:blipFill>
          <a:blip r:embed="rId3"/>
          <a:stretch>
            <a:fillRect/>
          </a:stretch>
        </p:blipFill>
        <p:spPr>
          <a:xfrm>
            <a:off x="4330025" y="3541482"/>
            <a:ext cx="3458058" cy="1542590"/>
          </a:xfrm>
          <a:prstGeom prst="rect">
            <a:avLst/>
          </a:prstGeom>
        </p:spPr>
      </p:pic>
      <p:sp>
        <p:nvSpPr>
          <p:cNvPr id="31" name="TextBox 30">
            <a:extLst>
              <a:ext uri="{FF2B5EF4-FFF2-40B4-BE49-F238E27FC236}">
                <a16:creationId xmlns:a16="http://schemas.microsoft.com/office/drawing/2014/main" id="{CE83CEEC-463A-17ED-8216-43F9E947834C}"/>
              </a:ext>
            </a:extLst>
          </p:cNvPr>
          <p:cNvSpPr txBox="1"/>
          <p:nvPr/>
        </p:nvSpPr>
        <p:spPr>
          <a:xfrm>
            <a:off x="4330026" y="3174668"/>
            <a:ext cx="3508698" cy="366814"/>
          </a:xfrm>
          <a:prstGeom prst="rect">
            <a:avLst/>
          </a:prstGeom>
          <a:noFill/>
          <a:ln>
            <a:solidFill>
              <a:schemeClr val="tx1"/>
            </a:solidFill>
          </a:ln>
        </p:spPr>
        <p:txBody>
          <a:bodyPr wrap="square" rtlCol="0">
            <a:spAutoFit/>
          </a:bodyPr>
          <a:lstStyle/>
          <a:p>
            <a:r>
              <a:rPr lang="en-CA" dirty="0"/>
              <a:t>Complex Calculation:</a:t>
            </a:r>
          </a:p>
        </p:txBody>
      </p:sp>
      <p:sp>
        <p:nvSpPr>
          <p:cNvPr id="32" name="TextBox 31">
            <a:extLst>
              <a:ext uri="{FF2B5EF4-FFF2-40B4-BE49-F238E27FC236}">
                <a16:creationId xmlns:a16="http://schemas.microsoft.com/office/drawing/2014/main" id="{BA46CCB3-F729-E04A-E00D-3615D7994963}"/>
              </a:ext>
            </a:extLst>
          </p:cNvPr>
          <p:cNvSpPr txBox="1"/>
          <p:nvPr/>
        </p:nvSpPr>
        <p:spPr>
          <a:xfrm>
            <a:off x="515938" y="6418138"/>
            <a:ext cx="2318328" cy="369332"/>
          </a:xfrm>
          <a:prstGeom prst="rect">
            <a:avLst/>
          </a:prstGeom>
          <a:noFill/>
        </p:spPr>
        <p:txBody>
          <a:bodyPr wrap="square" rtlCol="0">
            <a:spAutoFit/>
          </a:bodyPr>
          <a:lstStyle/>
          <a:p>
            <a:r>
              <a:rPr lang="en-CA" dirty="0"/>
              <a:t>Mortgage Calculation</a:t>
            </a:r>
          </a:p>
        </p:txBody>
      </p:sp>
      <p:sp>
        <p:nvSpPr>
          <p:cNvPr id="33" name="TextBox 32">
            <a:extLst>
              <a:ext uri="{FF2B5EF4-FFF2-40B4-BE49-F238E27FC236}">
                <a16:creationId xmlns:a16="http://schemas.microsoft.com/office/drawing/2014/main" id="{8848DB24-B450-54FA-7CB8-75BA63E61A63}"/>
              </a:ext>
            </a:extLst>
          </p:cNvPr>
          <p:cNvSpPr txBox="1"/>
          <p:nvPr/>
        </p:nvSpPr>
        <p:spPr>
          <a:xfrm>
            <a:off x="4330027" y="4899406"/>
            <a:ext cx="3508697" cy="369332"/>
          </a:xfrm>
          <a:prstGeom prst="rect">
            <a:avLst/>
          </a:prstGeom>
          <a:noFill/>
        </p:spPr>
        <p:txBody>
          <a:bodyPr wrap="square" rtlCol="0">
            <a:spAutoFit/>
          </a:bodyPr>
          <a:lstStyle/>
          <a:p>
            <a:r>
              <a:rPr lang="en-CA" dirty="0"/>
              <a:t>Back and Scholes Formula</a:t>
            </a:r>
          </a:p>
        </p:txBody>
      </p:sp>
      <p:sp>
        <p:nvSpPr>
          <p:cNvPr id="34" name="TextBox 33">
            <a:extLst>
              <a:ext uri="{FF2B5EF4-FFF2-40B4-BE49-F238E27FC236}">
                <a16:creationId xmlns:a16="http://schemas.microsoft.com/office/drawing/2014/main" id="{BFB56A6D-B57F-17AA-D124-DCE1932CD5CA}"/>
              </a:ext>
            </a:extLst>
          </p:cNvPr>
          <p:cNvSpPr txBox="1"/>
          <p:nvPr/>
        </p:nvSpPr>
        <p:spPr>
          <a:xfrm>
            <a:off x="8313288" y="3174668"/>
            <a:ext cx="3508698" cy="366814"/>
          </a:xfrm>
          <a:prstGeom prst="rect">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CA" dirty="0"/>
              <a:t>Project Schedules:</a:t>
            </a:r>
          </a:p>
        </p:txBody>
      </p:sp>
      <p:pic>
        <p:nvPicPr>
          <p:cNvPr id="46" name="Picture 45">
            <a:extLst>
              <a:ext uri="{FF2B5EF4-FFF2-40B4-BE49-F238E27FC236}">
                <a16:creationId xmlns:a16="http://schemas.microsoft.com/office/drawing/2014/main" id="{BE7FDDC2-E904-1177-3DB3-06C9F529C4C2}"/>
              </a:ext>
            </a:extLst>
          </p:cNvPr>
          <p:cNvPicPr>
            <a:picLocks noChangeAspect="1"/>
          </p:cNvPicPr>
          <p:nvPr/>
        </p:nvPicPr>
        <p:blipFill>
          <a:blip r:embed="rId4"/>
          <a:stretch>
            <a:fillRect/>
          </a:stretch>
        </p:blipFill>
        <p:spPr>
          <a:xfrm>
            <a:off x="8152858" y="3665162"/>
            <a:ext cx="3669128" cy="1542591"/>
          </a:xfrm>
          <a:prstGeom prst="rect">
            <a:avLst/>
          </a:prstGeom>
        </p:spPr>
      </p:pic>
      <p:sp>
        <p:nvSpPr>
          <p:cNvPr id="47" name="TextBox 46">
            <a:extLst>
              <a:ext uri="{FF2B5EF4-FFF2-40B4-BE49-F238E27FC236}">
                <a16:creationId xmlns:a16="http://schemas.microsoft.com/office/drawing/2014/main" id="{AF4A0F41-3DE1-285C-C07E-E7D618B35C7D}"/>
              </a:ext>
            </a:extLst>
          </p:cNvPr>
          <p:cNvSpPr txBox="1"/>
          <p:nvPr/>
        </p:nvSpPr>
        <p:spPr>
          <a:xfrm>
            <a:off x="4645890" y="1811581"/>
            <a:ext cx="3029527" cy="369332"/>
          </a:xfrm>
          <a:prstGeom prst="rect">
            <a:avLst/>
          </a:prstGeom>
          <a:noFill/>
        </p:spPr>
        <p:txBody>
          <a:bodyPr wrap="square" rtlCol="0">
            <a:spAutoFit/>
          </a:bodyPr>
          <a:lstStyle/>
          <a:p>
            <a:r>
              <a:rPr lang="en-CA" b="1" u="sng" dirty="0"/>
              <a:t>Example of the models:</a:t>
            </a:r>
          </a:p>
        </p:txBody>
      </p:sp>
    </p:spTree>
    <p:extLst>
      <p:ext uri="{BB962C8B-B14F-4D97-AF65-F5344CB8AC3E}">
        <p14:creationId xmlns:p14="http://schemas.microsoft.com/office/powerpoint/2010/main" val="5586068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670D8-AFCC-FCAF-D4FD-3414BF872422}"/>
              </a:ext>
            </a:extLst>
          </p:cNvPr>
          <p:cNvSpPr>
            <a:spLocks noGrp="1"/>
          </p:cNvSpPr>
          <p:nvPr>
            <p:ph type="title"/>
          </p:nvPr>
        </p:nvSpPr>
        <p:spPr>
          <a:xfrm>
            <a:off x="754280" y="212212"/>
            <a:ext cx="10837862" cy="859826"/>
          </a:xfrm>
        </p:spPr>
        <p:txBody>
          <a:bodyPr>
            <a:normAutofit/>
          </a:bodyPr>
          <a:lstStyle/>
          <a:p>
            <a:r>
              <a:rPr lang="en-US" sz="4000" b="1" dirty="0">
                <a:solidFill>
                  <a:srgbClr val="39364F"/>
                </a:solidFill>
                <a:latin typeface="Neue Plak"/>
              </a:rPr>
              <a:t>Analytical Methods</a:t>
            </a:r>
            <a:endParaRPr lang="en-CA" sz="4000" b="1" dirty="0">
              <a:solidFill>
                <a:srgbClr val="39364F"/>
              </a:solidFill>
              <a:latin typeface="Neue Plak"/>
            </a:endParaRPr>
          </a:p>
        </p:txBody>
      </p:sp>
      <p:sp>
        <p:nvSpPr>
          <p:cNvPr id="3" name="TextBox 2">
            <a:extLst>
              <a:ext uri="{FF2B5EF4-FFF2-40B4-BE49-F238E27FC236}">
                <a16:creationId xmlns:a16="http://schemas.microsoft.com/office/drawing/2014/main" id="{6C640615-237F-0999-0966-491B57DF8C78}"/>
              </a:ext>
            </a:extLst>
          </p:cNvPr>
          <p:cNvSpPr txBox="1"/>
          <p:nvPr/>
        </p:nvSpPr>
        <p:spPr>
          <a:xfrm>
            <a:off x="1496292" y="3020290"/>
            <a:ext cx="7684654" cy="2031325"/>
          </a:xfrm>
          <a:prstGeom prst="rect">
            <a:avLst/>
          </a:prstGeom>
          <a:noFill/>
        </p:spPr>
        <p:txBody>
          <a:bodyPr wrap="square" rtlCol="0">
            <a:spAutoFit/>
          </a:bodyPr>
          <a:lstStyle/>
          <a:p>
            <a:r>
              <a:rPr lang="en-CA" dirty="0"/>
              <a:t>Monte Carlo Simulations (include JCL)</a:t>
            </a:r>
          </a:p>
          <a:p>
            <a:r>
              <a:rPr lang="en-CA" dirty="0"/>
              <a:t>Regression Analysis</a:t>
            </a:r>
          </a:p>
          <a:p>
            <a:r>
              <a:rPr lang="en-CA" dirty="0"/>
              <a:t>Correlation Analysis</a:t>
            </a:r>
          </a:p>
          <a:p>
            <a:r>
              <a:rPr lang="en-CA" dirty="0"/>
              <a:t>Different Methods of Decision Analysis (includes AHP)</a:t>
            </a:r>
          </a:p>
          <a:p>
            <a:r>
              <a:rPr lang="en-CA" dirty="0"/>
              <a:t>Bayesian Analysis</a:t>
            </a:r>
          </a:p>
          <a:p>
            <a:r>
              <a:rPr lang="en-CA" dirty="0"/>
              <a:t>…..</a:t>
            </a:r>
          </a:p>
          <a:p>
            <a:endParaRPr lang="en-CA" dirty="0"/>
          </a:p>
        </p:txBody>
      </p:sp>
      <p:sp>
        <p:nvSpPr>
          <p:cNvPr id="4" name="Rectangle 3">
            <a:extLst>
              <a:ext uri="{FF2B5EF4-FFF2-40B4-BE49-F238E27FC236}">
                <a16:creationId xmlns:a16="http://schemas.microsoft.com/office/drawing/2014/main" id="{DB7F2005-EC22-9932-34BF-253A3331E481}"/>
              </a:ext>
            </a:extLst>
          </p:cNvPr>
          <p:cNvSpPr/>
          <p:nvPr/>
        </p:nvSpPr>
        <p:spPr>
          <a:xfrm>
            <a:off x="1592489" y="1559212"/>
            <a:ext cx="2570672" cy="994207"/>
          </a:xfrm>
          <a:prstGeom prst="rect">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dirty="0"/>
              <a:t>Quantitative:</a:t>
            </a:r>
          </a:p>
          <a:p>
            <a:pPr algn="ctr"/>
            <a:r>
              <a:rPr lang="en-CA" dirty="0"/>
              <a:t>Include mathematical analysis of the models </a:t>
            </a:r>
          </a:p>
        </p:txBody>
      </p:sp>
      <p:sp>
        <p:nvSpPr>
          <p:cNvPr id="5" name="Rectangle 4">
            <a:extLst>
              <a:ext uri="{FF2B5EF4-FFF2-40B4-BE49-F238E27FC236}">
                <a16:creationId xmlns:a16="http://schemas.microsoft.com/office/drawing/2014/main" id="{A1F1608E-65F9-7C22-FCA9-030F1053F325}"/>
              </a:ext>
            </a:extLst>
          </p:cNvPr>
          <p:cNvSpPr/>
          <p:nvPr/>
        </p:nvSpPr>
        <p:spPr>
          <a:xfrm>
            <a:off x="7322955" y="1559212"/>
            <a:ext cx="2570672" cy="994207"/>
          </a:xfrm>
          <a:prstGeom prst="rect">
            <a:avLst/>
          </a:prstGeom>
          <a:solidFill>
            <a:srgbClr val="219F3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dirty="0"/>
              <a:t>Qualitative:</a:t>
            </a:r>
          </a:p>
          <a:p>
            <a:pPr algn="ctr"/>
            <a:r>
              <a:rPr lang="en-CA" dirty="0"/>
              <a:t>Analysis of model using user-defined data</a:t>
            </a:r>
          </a:p>
        </p:txBody>
      </p:sp>
    </p:spTree>
    <p:extLst>
      <p:ext uri="{BB962C8B-B14F-4D97-AF65-F5344CB8AC3E}">
        <p14:creationId xmlns:p14="http://schemas.microsoft.com/office/powerpoint/2010/main" val="39235523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670D8-AFCC-FCAF-D4FD-3414BF872422}"/>
              </a:ext>
            </a:extLst>
          </p:cNvPr>
          <p:cNvSpPr>
            <a:spLocks noGrp="1"/>
          </p:cNvSpPr>
          <p:nvPr>
            <p:ph type="title"/>
          </p:nvPr>
        </p:nvSpPr>
        <p:spPr>
          <a:xfrm>
            <a:off x="515938" y="365126"/>
            <a:ext cx="10837862" cy="859826"/>
          </a:xfrm>
        </p:spPr>
        <p:txBody>
          <a:bodyPr/>
          <a:lstStyle/>
          <a:p>
            <a:r>
              <a:rPr lang="en-US" sz="4000" b="1" dirty="0">
                <a:solidFill>
                  <a:srgbClr val="39364F"/>
                </a:solidFill>
                <a:latin typeface="Neue Plak"/>
              </a:rPr>
              <a:t>Project Schedule as Mathematical Model</a:t>
            </a:r>
            <a:endParaRPr lang="en-CA" sz="4000" b="1" dirty="0">
              <a:solidFill>
                <a:srgbClr val="39364F"/>
              </a:solidFill>
              <a:latin typeface="Neue Plak"/>
            </a:endParaRPr>
          </a:p>
        </p:txBody>
      </p:sp>
      <p:pic>
        <p:nvPicPr>
          <p:cNvPr id="8" name="Picture 7">
            <a:extLst>
              <a:ext uri="{FF2B5EF4-FFF2-40B4-BE49-F238E27FC236}">
                <a16:creationId xmlns:a16="http://schemas.microsoft.com/office/drawing/2014/main" id="{428F73BC-55BB-DFD8-6C20-F832D49C925B}"/>
              </a:ext>
            </a:extLst>
          </p:cNvPr>
          <p:cNvPicPr>
            <a:picLocks noChangeAspect="1"/>
          </p:cNvPicPr>
          <p:nvPr/>
        </p:nvPicPr>
        <p:blipFill>
          <a:blip r:embed="rId2"/>
          <a:stretch>
            <a:fillRect/>
          </a:stretch>
        </p:blipFill>
        <p:spPr>
          <a:xfrm>
            <a:off x="744692" y="1502732"/>
            <a:ext cx="6856835" cy="4128587"/>
          </a:xfrm>
          <a:prstGeom prst="rect">
            <a:avLst/>
          </a:prstGeom>
        </p:spPr>
      </p:pic>
      <p:sp>
        <p:nvSpPr>
          <p:cNvPr id="10" name="TextBox 9">
            <a:extLst>
              <a:ext uri="{FF2B5EF4-FFF2-40B4-BE49-F238E27FC236}">
                <a16:creationId xmlns:a16="http://schemas.microsoft.com/office/drawing/2014/main" id="{A0FCBC28-D9DF-67A9-5234-6D049619D644}"/>
              </a:ext>
            </a:extLst>
          </p:cNvPr>
          <p:cNvSpPr txBox="1"/>
          <p:nvPr/>
        </p:nvSpPr>
        <p:spPr>
          <a:xfrm>
            <a:off x="7850909" y="1502732"/>
            <a:ext cx="3823855" cy="1200329"/>
          </a:xfrm>
          <a:prstGeom prst="rect">
            <a:avLst/>
          </a:prstGeom>
          <a:noFill/>
        </p:spPr>
        <p:txBody>
          <a:bodyPr wrap="square" rtlCol="0">
            <a:spAutoFit/>
          </a:bodyPr>
          <a:lstStyle/>
          <a:p>
            <a:r>
              <a:rPr lang="en-CA" b="1" u="sng" dirty="0"/>
              <a:t>Goal:</a:t>
            </a:r>
          </a:p>
          <a:p>
            <a:r>
              <a:rPr lang="en-CA" dirty="0"/>
              <a:t>Calculation of Duration, Start and Finish Times and other parameters of the Project based on task parameters</a:t>
            </a:r>
          </a:p>
        </p:txBody>
      </p:sp>
      <p:sp>
        <p:nvSpPr>
          <p:cNvPr id="11" name="TextBox 10">
            <a:extLst>
              <a:ext uri="{FF2B5EF4-FFF2-40B4-BE49-F238E27FC236}">
                <a16:creationId xmlns:a16="http://schemas.microsoft.com/office/drawing/2014/main" id="{5D32053C-A37B-B865-CD22-F3BE98420F5C}"/>
              </a:ext>
            </a:extLst>
          </p:cNvPr>
          <p:cNvSpPr txBox="1"/>
          <p:nvPr/>
        </p:nvSpPr>
        <p:spPr>
          <a:xfrm>
            <a:off x="7970982" y="3048000"/>
            <a:ext cx="3574473" cy="1477328"/>
          </a:xfrm>
          <a:prstGeom prst="rect">
            <a:avLst/>
          </a:prstGeom>
          <a:noFill/>
        </p:spPr>
        <p:txBody>
          <a:bodyPr wrap="square" rtlCol="0">
            <a:spAutoFit/>
          </a:bodyPr>
          <a:lstStyle/>
          <a:p>
            <a:r>
              <a:rPr lang="en-CA" b="1" u="sng" dirty="0"/>
              <a:t>Project Duration =</a:t>
            </a:r>
          </a:p>
          <a:p>
            <a:r>
              <a:rPr lang="en-CA" dirty="0"/>
              <a:t>Task 1 + Task 2 or</a:t>
            </a:r>
          </a:p>
          <a:p>
            <a:r>
              <a:rPr lang="en-CA" dirty="0"/>
              <a:t>Task 1 + Task 3 or</a:t>
            </a:r>
          </a:p>
          <a:p>
            <a:r>
              <a:rPr lang="en-CA" dirty="0"/>
              <a:t>Task 4</a:t>
            </a:r>
          </a:p>
          <a:p>
            <a:r>
              <a:rPr lang="en-CA" dirty="0"/>
              <a:t>Result = Task 4 duration</a:t>
            </a:r>
          </a:p>
        </p:txBody>
      </p:sp>
      <p:sp>
        <p:nvSpPr>
          <p:cNvPr id="12" name="TextBox 11">
            <a:extLst>
              <a:ext uri="{FF2B5EF4-FFF2-40B4-BE49-F238E27FC236}">
                <a16:creationId xmlns:a16="http://schemas.microsoft.com/office/drawing/2014/main" id="{CC6E5A4F-2AB2-21F4-6DF8-7BB56692FD73}"/>
              </a:ext>
            </a:extLst>
          </p:cNvPr>
          <p:cNvSpPr txBox="1"/>
          <p:nvPr/>
        </p:nvSpPr>
        <p:spPr>
          <a:xfrm>
            <a:off x="997526" y="5080000"/>
            <a:ext cx="5800437" cy="369332"/>
          </a:xfrm>
          <a:prstGeom prst="rect">
            <a:avLst/>
          </a:prstGeom>
          <a:noFill/>
        </p:spPr>
        <p:txBody>
          <a:bodyPr wrap="square" rtlCol="0">
            <a:spAutoFit/>
          </a:bodyPr>
          <a:lstStyle/>
          <a:p>
            <a:r>
              <a:rPr lang="en-CA" dirty="0"/>
              <a:t>Project schedule is presented on the Gantt chart</a:t>
            </a:r>
          </a:p>
        </p:txBody>
      </p:sp>
    </p:spTree>
    <p:extLst>
      <p:ext uri="{BB962C8B-B14F-4D97-AF65-F5344CB8AC3E}">
        <p14:creationId xmlns:p14="http://schemas.microsoft.com/office/powerpoint/2010/main" val="14532108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670D8-AFCC-FCAF-D4FD-3414BF872422}"/>
              </a:ext>
            </a:extLst>
          </p:cNvPr>
          <p:cNvSpPr>
            <a:spLocks noGrp="1"/>
          </p:cNvSpPr>
          <p:nvPr>
            <p:ph type="title"/>
          </p:nvPr>
        </p:nvSpPr>
        <p:spPr>
          <a:xfrm>
            <a:off x="754280" y="212212"/>
            <a:ext cx="10837862" cy="859826"/>
          </a:xfrm>
        </p:spPr>
        <p:txBody>
          <a:bodyPr>
            <a:normAutofit/>
          </a:bodyPr>
          <a:lstStyle/>
          <a:p>
            <a:r>
              <a:rPr lang="en-US" sz="4000" b="1" dirty="0">
                <a:solidFill>
                  <a:srgbClr val="39364F"/>
                </a:solidFill>
                <a:latin typeface="Neue Plak"/>
              </a:rPr>
              <a:t>More Complex Project Schedules</a:t>
            </a:r>
            <a:endParaRPr lang="en-CA" sz="4000" b="1" dirty="0">
              <a:solidFill>
                <a:srgbClr val="39364F"/>
              </a:solidFill>
              <a:latin typeface="Neue Plak"/>
            </a:endParaRPr>
          </a:p>
        </p:txBody>
      </p:sp>
      <p:pic>
        <p:nvPicPr>
          <p:cNvPr id="5" name="Picture 4">
            <a:extLst>
              <a:ext uri="{FF2B5EF4-FFF2-40B4-BE49-F238E27FC236}">
                <a16:creationId xmlns:a16="http://schemas.microsoft.com/office/drawing/2014/main" id="{CC782982-547C-F19F-3C41-A893BEC8A3C0}"/>
              </a:ext>
            </a:extLst>
          </p:cNvPr>
          <p:cNvPicPr>
            <a:picLocks noChangeAspect="1"/>
          </p:cNvPicPr>
          <p:nvPr/>
        </p:nvPicPr>
        <p:blipFill>
          <a:blip r:embed="rId2"/>
          <a:stretch>
            <a:fillRect/>
          </a:stretch>
        </p:blipFill>
        <p:spPr>
          <a:xfrm>
            <a:off x="515938" y="1896369"/>
            <a:ext cx="3067771" cy="1736089"/>
          </a:xfrm>
          <a:prstGeom prst="rect">
            <a:avLst/>
          </a:prstGeom>
        </p:spPr>
      </p:pic>
      <p:sp>
        <p:nvSpPr>
          <p:cNvPr id="6" name="TextBox 5">
            <a:extLst>
              <a:ext uri="{FF2B5EF4-FFF2-40B4-BE49-F238E27FC236}">
                <a16:creationId xmlns:a16="http://schemas.microsoft.com/office/drawing/2014/main" id="{8F9A0AD7-B741-DD95-9092-0CDF95034E4F}"/>
              </a:ext>
            </a:extLst>
          </p:cNvPr>
          <p:cNvSpPr txBox="1"/>
          <p:nvPr/>
        </p:nvSpPr>
        <p:spPr>
          <a:xfrm>
            <a:off x="515938" y="1527037"/>
            <a:ext cx="3418753" cy="369332"/>
          </a:xfrm>
          <a:prstGeom prst="rect">
            <a:avLst/>
          </a:prstGeom>
          <a:noFill/>
        </p:spPr>
        <p:txBody>
          <a:bodyPr wrap="square" rtlCol="0">
            <a:spAutoFit/>
          </a:bodyPr>
          <a:lstStyle/>
          <a:p>
            <a:r>
              <a:rPr lang="en-CA" u="sng" dirty="0"/>
              <a:t>Summary tasks and subtasks</a:t>
            </a:r>
          </a:p>
        </p:txBody>
      </p:sp>
      <p:pic>
        <p:nvPicPr>
          <p:cNvPr id="16" name="Picture 15">
            <a:extLst>
              <a:ext uri="{FF2B5EF4-FFF2-40B4-BE49-F238E27FC236}">
                <a16:creationId xmlns:a16="http://schemas.microsoft.com/office/drawing/2014/main" id="{ED836BED-93CC-F579-EC01-0C77AC134CE6}"/>
              </a:ext>
            </a:extLst>
          </p:cNvPr>
          <p:cNvPicPr>
            <a:picLocks noChangeAspect="1"/>
          </p:cNvPicPr>
          <p:nvPr/>
        </p:nvPicPr>
        <p:blipFill>
          <a:blip r:embed="rId3"/>
          <a:stretch>
            <a:fillRect/>
          </a:stretch>
        </p:blipFill>
        <p:spPr>
          <a:xfrm>
            <a:off x="5285528" y="1527037"/>
            <a:ext cx="6068272" cy="2981741"/>
          </a:xfrm>
          <a:prstGeom prst="rect">
            <a:avLst/>
          </a:prstGeom>
        </p:spPr>
      </p:pic>
      <p:sp>
        <p:nvSpPr>
          <p:cNvPr id="17" name="TextBox 16">
            <a:extLst>
              <a:ext uri="{FF2B5EF4-FFF2-40B4-BE49-F238E27FC236}">
                <a16:creationId xmlns:a16="http://schemas.microsoft.com/office/drawing/2014/main" id="{86F7D833-6CFE-FFBC-75E3-679B317AB64C}"/>
              </a:ext>
            </a:extLst>
          </p:cNvPr>
          <p:cNvSpPr txBox="1"/>
          <p:nvPr/>
        </p:nvSpPr>
        <p:spPr>
          <a:xfrm>
            <a:off x="6173211" y="1040286"/>
            <a:ext cx="4771880" cy="369332"/>
          </a:xfrm>
          <a:prstGeom prst="rect">
            <a:avLst/>
          </a:prstGeom>
          <a:noFill/>
        </p:spPr>
        <p:txBody>
          <a:bodyPr wrap="square" rtlCol="0">
            <a:spAutoFit/>
          </a:bodyPr>
          <a:lstStyle/>
          <a:p>
            <a:r>
              <a:rPr lang="en-CA" u="sng" dirty="0"/>
              <a:t>Project Schedule Network Diagram</a:t>
            </a:r>
          </a:p>
        </p:txBody>
      </p:sp>
      <p:pic>
        <p:nvPicPr>
          <p:cNvPr id="21" name="Picture 20">
            <a:extLst>
              <a:ext uri="{FF2B5EF4-FFF2-40B4-BE49-F238E27FC236}">
                <a16:creationId xmlns:a16="http://schemas.microsoft.com/office/drawing/2014/main" id="{8E21CA13-3DDB-C111-6D79-F1208A2B5A1B}"/>
              </a:ext>
            </a:extLst>
          </p:cNvPr>
          <p:cNvPicPr>
            <a:picLocks noChangeAspect="1"/>
          </p:cNvPicPr>
          <p:nvPr/>
        </p:nvPicPr>
        <p:blipFill>
          <a:blip r:embed="rId4"/>
          <a:stretch>
            <a:fillRect/>
          </a:stretch>
        </p:blipFill>
        <p:spPr>
          <a:xfrm>
            <a:off x="2135781" y="4157448"/>
            <a:ext cx="2676364" cy="2335426"/>
          </a:xfrm>
          <a:prstGeom prst="rect">
            <a:avLst/>
          </a:prstGeom>
        </p:spPr>
      </p:pic>
      <p:sp>
        <p:nvSpPr>
          <p:cNvPr id="22" name="TextBox 21">
            <a:extLst>
              <a:ext uri="{FF2B5EF4-FFF2-40B4-BE49-F238E27FC236}">
                <a16:creationId xmlns:a16="http://schemas.microsoft.com/office/drawing/2014/main" id="{DDFD0783-7C24-EA5D-AEB7-620AD79E7CB5}"/>
              </a:ext>
            </a:extLst>
          </p:cNvPr>
          <p:cNvSpPr txBox="1"/>
          <p:nvPr/>
        </p:nvSpPr>
        <p:spPr>
          <a:xfrm>
            <a:off x="1979902" y="3817124"/>
            <a:ext cx="3418753" cy="369332"/>
          </a:xfrm>
          <a:prstGeom prst="rect">
            <a:avLst/>
          </a:prstGeom>
          <a:noFill/>
        </p:spPr>
        <p:txBody>
          <a:bodyPr wrap="square" rtlCol="0">
            <a:spAutoFit/>
          </a:bodyPr>
          <a:lstStyle/>
          <a:p>
            <a:r>
              <a:rPr lang="en-CA" u="sng" dirty="0"/>
              <a:t>Relationship Between Activities</a:t>
            </a:r>
          </a:p>
        </p:txBody>
      </p:sp>
      <p:sp>
        <p:nvSpPr>
          <p:cNvPr id="23" name="TextBox 22">
            <a:extLst>
              <a:ext uri="{FF2B5EF4-FFF2-40B4-BE49-F238E27FC236}">
                <a16:creationId xmlns:a16="http://schemas.microsoft.com/office/drawing/2014/main" id="{9363C5B6-D671-6D65-640D-DB100822A166}"/>
              </a:ext>
            </a:extLst>
          </p:cNvPr>
          <p:cNvSpPr txBox="1"/>
          <p:nvPr/>
        </p:nvSpPr>
        <p:spPr>
          <a:xfrm>
            <a:off x="5966691" y="4710545"/>
            <a:ext cx="4304145" cy="1754326"/>
          </a:xfrm>
          <a:prstGeom prst="rect">
            <a:avLst/>
          </a:prstGeom>
          <a:noFill/>
        </p:spPr>
        <p:txBody>
          <a:bodyPr wrap="square" rtlCol="0">
            <a:spAutoFit/>
          </a:bodyPr>
          <a:lstStyle/>
          <a:p>
            <a:r>
              <a:rPr lang="en-CA" u="sng" dirty="0"/>
              <a:t>Project may have:</a:t>
            </a:r>
          </a:p>
          <a:p>
            <a:r>
              <a:rPr lang="en-CA" dirty="0"/>
              <a:t>Resources</a:t>
            </a:r>
          </a:p>
          <a:p>
            <a:r>
              <a:rPr lang="en-CA" dirty="0"/>
              <a:t>Costs</a:t>
            </a:r>
          </a:p>
          <a:p>
            <a:r>
              <a:rPr lang="en-CA" dirty="0"/>
              <a:t>Milestones</a:t>
            </a:r>
          </a:p>
          <a:p>
            <a:r>
              <a:rPr lang="en-CA" dirty="0"/>
              <a:t>Some tasks are completed some don’t</a:t>
            </a:r>
          </a:p>
          <a:p>
            <a:r>
              <a:rPr lang="en-CA" dirty="0"/>
              <a:t>… </a:t>
            </a:r>
          </a:p>
        </p:txBody>
      </p:sp>
    </p:spTree>
    <p:extLst>
      <p:ext uri="{BB962C8B-B14F-4D97-AF65-F5344CB8AC3E}">
        <p14:creationId xmlns:p14="http://schemas.microsoft.com/office/powerpoint/2010/main" val="32849594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670D8-AFCC-FCAF-D4FD-3414BF872422}"/>
              </a:ext>
            </a:extLst>
          </p:cNvPr>
          <p:cNvSpPr>
            <a:spLocks noGrp="1"/>
          </p:cNvSpPr>
          <p:nvPr>
            <p:ph type="title"/>
          </p:nvPr>
        </p:nvSpPr>
        <p:spPr>
          <a:xfrm>
            <a:off x="754280" y="212212"/>
            <a:ext cx="10837862" cy="859826"/>
          </a:xfrm>
        </p:spPr>
        <p:txBody>
          <a:bodyPr>
            <a:normAutofit/>
          </a:bodyPr>
          <a:lstStyle/>
          <a:p>
            <a:r>
              <a:rPr lang="en-US" sz="4000" b="1" dirty="0">
                <a:solidFill>
                  <a:srgbClr val="39364F"/>
                </a:solidFill>
                <a:latin typeface="Neue Plak"/>
              </a:rPr>
              <a:t>Statistical Distributions</a:t>
            </a:r>
            <a:endParaRPr lang="en-CA" sz="4000" b="1" dirty="0">
              <a:solidFill>
                <a:srgbClr val="39364F"/>
              </a:solidFill>
              <a:latin typeface="Neue Plak"/>
            </a:endParaRPr>
          </a:p>
        </p:txBody>
      </p:sp>
      <p:sp>
        <p:nvSpPr>
          <p:cNvPr id="3" name="TextBox 2">
            <a:extLst>
              <a:ext uri="{FF2B5EF4-FFF2-40B4-BE49-F238E27FC236}">
                <a16:creationId xmlns:a16="http://schemas.microsoft.com/office/drawing/2014/main" id="{498A629E-76FF-2330-C67E-7477F40949E3}"/>
              </a:ext>
            </a:extLst>
          </p:cNvPr>
          <p:cNvSpPr txBox="1"/>
          <p:nvPr/>
        </p:nvSpPr>
        <p:spPr>
          <a:xfrm>
            <a:off x="6999877" y="287402"/>
            <a:ext cx="3863045" cy="369332"/>
          </a:xfrm>
          <a:prstGeom prst="rect">
            <a:avLst/>
          </a:prstGeom>
          <a:noFill/>
        </p:spPr>
        <p:txBody>
          <a:bodyPr wrap="none" rtlCol="0">
            <a:spAutoFit/>
          </a:bodyPr>
          <a:lstStyle/>
          <a:p>
            <a:r>
              <a:rPr lang="en-US" dirty="0"/>
              <a:t>All these people have different heights:</a:t>
            </a:r>
            <a:endParaRPr lang="en-CA" dirty="0"/>
          </a:p>
        </p:txBody>
      </p:sp>
      <p:pic>
        <p:nvPicPr>
          <p:cNvPr id="7" name="Picture 6" descr="A group of people holding signs&#10;&#10;Description automatically generated">
            <a:extLst>
              <a:ext uri="{FF2B5EF4-FFF2-40B4-BE49-F238E27FC236}">
                <a16:creationId xmlns:a16="http://schemas.microsoft.com/office/drawing/2014/main" id="{138DDA7E-FC96-53C0-052F-36AEE62966C7}"/>
              </a:ext>
            </a:extLst>
          </p:cNvPr>
          <p:cNvPicPr>
            <a:picLocks noChangeAspect="1"/>
          </p:cNvPicPr>
          <p:nvPr/>
        </p:nvPicPr>
        <p:blipFill>
          <a:blip r:embed="rId2"/>
          <a:stretch>
            <a:fillRect/>
          </a:stretch>
        </p:blipFill>
        <p:spPr>
          <a:xfrm>
            <a:off x="879921" y="1406236"/>
            <a:ext cx="4824479" cy="4045527"/>
          </a:xfrm>
          <a:prstGeom prst="rect">
            <a:avLst/>
          </a:prstGeom>
        </p:spPr>
      </p:pic>
      <p:sp>
        <p:nvSpPr>
          <p:cNvPr id="9" name="TextBox 8">
            <a:extLst>
              <a:ext uri="{FF2B5EF4-FFF2-40B4-BE49-F238E27FC236}">
                <a16:creationId xmlns:a16="http://schemas.microsoft.com/office/drawing/2014/main" id="{992503EE-C532-9332-42E7-5D07C4F8C430}"/>
              </a:ext>
            </a:extLst>
          </p:cNvPr>
          <p:cNvSpPr txBox="1"/>
          <p:nvPr/>
        </p:nvSpPr>
        <p:spPr>
          <a:xfrm>
            <a:off x="6999877" y="731924"/>
            <a:ext cx="3054927" cy="1477328"/>
          </a:xfrm>
          <a:prstGeom prst="rect">
            <a:avLst/>
          </a:prstGeom>
          <a:noFill/>
        </p:spPr>
        <p:txBody>
          <a:bodyPr wrap="square">
            <a:spAutoFit/>
          </a:bodyPr>
          <a:lstStyle/>
          <a:p>
            <a:r>
              <a:rPr lang="en-CA" dirty="0"/>
              <a:t>1.	5’10”</a:t>
            </a:r>
          </a:p>
          <a:p>
            <a:r>
              <a:rPr lang="en-CA" dirty="0"/>
              <a:t>2.	6’3”</a:t>
            </a:r>
          </a:p>
          <a:p>
            <a:r>
              <a:rPr lang="en-CA" dirty="0"/>
              <a:t>3.	5’7”</a:t>
            </a:r>
          </a:p>
          <a:p>
            <a:r>
              <a:rPr lang="en-CA" dirty="0"/>
              <a:t>4.	5’11”</a:t>
            </a:r>
          </a:p>
          <a:p>
            <a:r>
              <a:rPr lang="en-CA" dirty="0"/>
              <a:t>5.	5’5”</a:t>
            </a:r>
          </a:p>
        </p:txBody>
      </p:sp>
      <p:sp>
        <p:nvSpPr>
          <p:cNvPr id="11" name="TextBox 10">
            <a:extLst>
              <a:ext uri="{FF2B5EF4-FFF2-40B4-BE49-F238E27FC236}">
                <a16:creationId xmlns:a16="http://schemas.microsoft.com/office/drawing/2014/main" id="{DB06FE06-48E3-B18C-0EA0-C19020C20E8D}"/>
              </a:ext>
            </a:extLst>
          </p:cNvPr>
          <p:cNvSpPr txBox="1"/>
          <p:nvPr/>
        </p:nvSpPr>
        <p:spPr>
          <a:xfrm>
            <a:off x="6999877" y="2284442"/>
            <a:ext cx="4312202" cy="923330"/>
          </a:xfrm>
          <a:prstGeom prst="rect">
            <a:avLst/>
          </a:prstGeom>
          <a:noFill/>
        </p:spPr>
        <p:txBody>
          <a:bodyPr wrap="square">
            <a:spAutoFit/>
          </a:bodyPr>
          <a:lstStyle/>
          <a:p>
            <a:r>
              <a:rPr lang="en-US" dirty="0"/>
              <a:t>Group 1: From 5’0 to 5’6” – 1 person</a:t>
            </a:r>
          </a:p>
          <a:p>
            <a:r>
              <a:rPr lang="en-US" dirty="0"/>
              <a:t>Group 2: From 5’6” to 6’0” – 3 people</a:t>
            </a:r>
          </a:p>
          <a:p>
            <a:r>
              <a:rPr lang="en-US" dirty="0"/>
              <a:t>Group 3: From 6” to 6’6” – 1 person</a:t>
            </a:r>
          </a:p>
        </p:txBody>
      </p:sp>
      <p:pic>
        <p:nvPicPr>
          <p:cNvPr id="13" name="Picture 12">
            <a:extLst>
              <a:ext uri="{FF2B5EF4-FFF2-40B4-BE49-F238E27FC236}">
                <a16:creationId xmlns:a16="http://schemas.microsoft.com/office/drawing/2014/main" id="{24CC41F8-A3D5-3041-0F15-587DB0BC7D01}"/>
              </a:ext>
            </a:extLst>
          </p:cNvPr>
          <p:cNvPicPr>
            <a:picLocks noChangeAspect="1"/>
          </p:cNvPicPr>
          <p:nvPr/>
        </p:nvPicPr>
        <p:blipFill>
          <a:blip r:embed="rId3"/>
          <a:stretch>
            <a:fillRect/>
          </a:stretch>
        </p:blipFill>
        <p:spPr>
          <a:xfrm>
            <a:off x="6930564" y="3282962"/>
            <a:ext cx="2818450" cy="1937936"/>
          </a:xfrm>
          <a:prstGeom prst="rect">
            <a:avLst/>
          </a:prstGeom>
        </p:spPr>
      </p:pic>
      <p:sp>
        <p:nvSpPr>
          <p:cNvPr id="14" name="TextBox 13">
            <a:extLst>
              <a:ext uri="{FF2B5EF4-FFF2-40B4-BE49-F238E27FC236}">
                <a16:creationId xmlns:a16="http://schemas.microsoft.com/office/drawing/2014/main" id="{91B015CA-F31F-651F-7097-96499A399655}"/>
              </a:ext>
            </a:extLst>
          </p:cNvPr>
          <p:cNvSpPr txBox="1"/>
          <p:nvPr/>
        </p:nvSpPr>
        <p:spPr>
          <a:xfrm>
            <a:off x="7065818" y="5347855"/>
            <a:ext cx="4165600" cy="369332"/>
          </a:xfrm>
          <a:prstGeom prst="rect">
            <a:avLst/>
          </a:prstGeom>
          <a:noFill/>
        </p:spPr>
        <p:txBody>
          <a:bodyPr wrap="square" rtlCol="0">
            <a:spAutoFit/>
          </a:bodyPr>
          <a:lstStyle/>
          <a:p>
            <a:r>
              <a:rPr lang="en-CA" dirty="0"/>
              <a:t>Frequency Histogram</a:t>
            </a:r>
          </a:p>
        </p:txBody>
      </p:sp>
      <p:sp>
        <p:nvSpPr>
          <p:cNvPr id="19" name="TextBox 18">
            <a:extLst>
              <a:ext uri="{FF2B5EF4-FFF2-40B4-BE49-F238E27FC236}">
                <a16:creationId xmlns:a16="http://schemas.microsoft.com/office/drawing/2014/main" id="{5BCE37D0-ECED-9E61-0697-921E61EDC738}"/>
              </a:ext>
            </a:extLst>
          </p:cNvPr>
          <p:cNvSpPr txBox="1"/>
          <p:nvPr/>
        </p:nvSpPr>
        <p:spPr>
          <a:xfrm>
            <a:off x="683491" y="5985164"/>
            <a:ext cx="8118764" cy="646331"/>
          </a:xfrm>
          <a:prstGeom prst="rect">
            <a:avLst/>
          </a:prstGeom>
          <a:noFill/>
        </p:spPr>
        <p:txBody>
          <a:bodyPr wrap="square" rtlCol="0">
            <a:spAutoFit/>
          </a:bodyPr>
          <a:lstStyle/>
          <a:p>
            <a:r>
              <a:rPr lang="en-US" b="1" dirty="0"/>
              <a:t>Statistical or probability distribution is a relationship between data samples or outcome of a statistical experiment and its probability of occurrence. </a:t>
            </a:r>
            <a:endParaRPr lang="en-CA" b="1" dirty="0"/>
          </a:p>
        </p:txBody>
      </p:sp>
    </p:spTree>
    <p:extLst>
      <p:ext uri="{BB962C8B-B14F-4D97-AF65-F5344CB8AC3E}">
        <p14:creationId xmlns:p14="http://schemas.microsoft.com/office/powerpoint/2010/main" val="3285536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670D8-AFCC-FCAF-D4FD-3414BF872422}"/>
              </a:ext>
            </a:extLst>
          </p:cNvPr>
          <p:cNvSpPr>
            <a:spLocks noGrp="1"/>
          </p:cNvSpPr>
          <p:nvPr>
            <p:ph type="title"/>
          </p:nvPr>
        </p:nvSpPr>
        <p:spPr>
          <a:xfrm>
            <a:off x="754280" y="212212"/>
            <a:ext cx="10837862" cy="859826"/>
          </a:xfrm>
        </p:spPr>
        <p:txBody>
          <a:bodyPr>
            <a:normAutofit/>
          </a:bodyPr>
          <a:lstStyle/>
          <a:p>
            <a:r>
              <a:rPr lang="en-US" sz="4000" b="1" dirty="0">
                <a:solidFill>
                  <a:srgbClr val="39364F"/>
                </a:solidFill>
                <a:latin typeface="Neue Plak"/>
              </a:rPr>
              <a:t>Cumulative Probability</a:t>
            </a:r>
            <a:endParaRPr lang="en-CA" sz="4000" b="1" dirty="0">
              <a:solidFill>
                <a:srgbClr val="39364F"/>
              </a:solidFill>
              <a:latin typeface="Neue Plak"/>
            </a:endParaRPr>
          </a:p>
        </p:txBody>
      </p:sp>
      <p:pic>
        <p:nvPicPr>
          <p:cNvPr id="5" name="Picture 4">
            <a:extLst>
              <a:ext uri="{FF2B5EF4-FFF2-40B4-BE49-F238E27FC236}">
                <a16:creationId xmlns:a16="http://schemas.microsoft.com/office/drawing/2014/main" id="{7D773A36-9B34-2F9B-FCB6-EB643A23DCCE}"/>
              </a:ext>
            </a:extLst>
          </p:cNvPr>
          <p:cNvPicPr>
            <a:picLocks noChangeAspect="1"/>
          </p:cNvPicPr>
          <p:nvPr/>
        </p:nvPicPr>
        <p:blipFill>
          <a:blip r:embed="rId2"/>
          <a:stretch>
            <a:fillRect/>
          </a:stretch>
        </p:blipFill>
        <p:spPr>
          <a:xfrm>
            <a:off x="3213380" y="1072038"/>
            <a:ext cx="5765240" cy="5240358"/>
          </a:xfrm>
          <a:prstGeom prst="rect">
            <a:avLst/>
          </a:prstGeom>
        </p:spPr>
      </p:pic>
    </p:spTree>
    <p:extLst>
      <p:ext uri="{BB962C8B-B14F-4D97-AF65-F5344CB8AC3E}">
        <p14:creationId xmlns:p14="http://schemas.microsoft.com/office/powerpoint/2010/main" val="26770138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670D8-AFCC-FCAF-D4FD-3414BF872422}"/>
              </a:ext>
            </a:extLst>
          </p:cNvPr>
          <p:cNvSpPr>
            <a:spLocks noGrp="1"/>
          </p:cNvSpPr>
          <p:nvPr>
            <p:ph type="title"/>
          </p:nvPr>
        </p:nvSpPr>
        <p:spPr>
          <a:xfrm>
            <a:off x="754280" y="212212"/>
            <a:ext cx="10837862" cy="859826"/>
          </a:xfrm>
        </p:spPr>
        <p:txBody>
          <a:bodyPr>
            <a:normAutofit/>
          </a:bodyPr>
          <a:lstStyle/>
          <a:p>
            <a:r>
              <a:rPr lang="en-US" sz="4000" b="1" dirty="0">
                <a:solidFill>
                  <a:srgbClr val="39364F"/>
                </a:solidFill>
                <a:latin typeface="Neue Plak"/>
              </a:rPr>
              <a:t>Discrete Distribution vs. Continuous Distribution</a:t>
            </a:r>
            <a:endParaRPr lang="en-CA" sz="4000" b="1" dirty="0">
              <a:solidFill>
                <a:srgbClr val="39364F"/>
              </a:solidFill>
              <a:latin typeface="Neue Plak"/>
            </a:endParaRPr>
          </a:p>
        </p:txBody>
      </p:sp>
      <p:pic>
        <p:nvPicPr>
          <p:cNvPr id="4" name="Picture 3">
            <a:extLst>
              <a:ext uri="{FF2B5EF4-FFF2-40B4-BE49-F238E27FC236}">
                <a16:creationId xmlns:a16="http://schemas.microsoft.com/office/drawing/2014/main" id="{D2E4254B-A442-ED9B-37F4-A78D7EDE26D7}"/>
              </a:ext>
            </a:extLst>
          </p:cNvPr>
          <p:cNvPicPr>
            <a:picLocks noChangeAspect="1"/>
          </p:cNvPicPr>
          <p:nvPr/>
        </p:nvPicPr>
        <p:blipFill>
          <a:blip r:embed="rId2"/>
          <a:stretch>
            <a:fillRect/>
          </a:stretch>
        </p:blipFill>
        <p:spPr>
          <a:xfrm>
            <a:off x="6096000" y="1514763"/>
            <a:ext cx="5093187" cy="3586401"/>
          </a:xfrm>
          <a:prstGeom prst="rect">
            <a:avLst/>
          </a:prstGeom>
        </p:spPr>
      </p:pic>
      <p:sp>
        <p:nvSpPr>
          <p:cNvPr id="6" name="TextBox 5">
            <a:extLst>
              <a:ext uri="{FF2B5EF4-FFF2-40B4-BE49-F238E27FC236}">
                <a16:creationId xmlns:a16="http://schemas.microsoft.com/office/drawing/2014/main" id="{6C3BA382-182F-CB9D-F4CB-17F8DF23B448}"/>
              </a:ext>
            </a:extLst>
          </p:cNvPr>
          <p:cNvSpPr txBox="1"/>
          <p:nvPr/>
        </p:nvSpPr>
        <p:spPr>
          <a:xfrm>
            <a:off x="6693720" y="5064096"/>
            <a:ext cx="3897745" cy="369332"/>
          </a:xfrm>
          <a:prstGeom prst="rect">
            <a:avLst/>
          </a:prstGeom>
          <a:noFill/>
        </p:spPr>
        <p:txBody>
          <a:bodyPr wrap="square" rtlCol="0">
            <a:spAutoFit/>
          </a:bodyPr>
          <a:lstStyle/>
          <a:p>
            <a:r>
              <a:rPr lang="en-CA" dirty="0"/>
              <a:t>Continuous Distribution</a:t>
            </a:r>
          </a:p>
        </p:txBody>
      </p:sp>
      <p:pic>
        <p:nvPicPr>
          <p:cNvPr id="8" name="Picture 7">
            <a:extLst>
              <a:ext uri="{FF2B5EF4-FFF2-40B4-BE49-F238E27FC236}">
                <a16:creationId xmlns:a16="http://schemas.microsoft.com/office/drawing/2014/main" id="{F5492DED-AF7C-AF2A-0D9C-AF23276AE800}"/>
              </a:ext>
            </a:extLst>
          </p:cNvPr>
          <p:cNvPicPr>
            <a:picLocks noChangeAspect="1"/>
          </p:cNvPicPr>
          <p:nvPr/>
        </p:nvPicPr>
        <p:blipFill>
          <a:blip r:embed="rId3"/>
          <a:stretch>
            <a:fillRect/>
          </a:stretch>
        </p:blipFill>
        <p:spPr>
          <a:xfrm>
            <a:off x="1002812" y="1607085"/>
            <a:ext cx="5031403" cy="3399024"/>
          </a:xfrm>
          <a:prstGeom prst="rect">
            <a:avLst/>
          </a:prstGeom>
        </p:spPr>
      </p:pic>
      <p:sp>
        <p:nvSpPr>
          <p:cNvPr id="9" name="TextBox 8">
            <a:extLst>
              <a:ext uri="{FF2B5EF4-FFF2-40B4-BE49-F238E27FC236}">
                <a16:creationId xmlns:a16="http://schemas.microsoft.com/office/drawing/2014/main" id="{71E4BFE8-0036-409C-5FCA-B9D805AA325A}"/>
              </a:ext>
            </a:extLst>
          </p:cNvPr>
          <p:cNvSpPr txBox="1"/>
          <p:nvPr/>
        </p:nvSpPr>
        <p:spPr>
          <a:xfrm>
            <a:off x="1482437" y="5101164"/>
            <a:ext cx="3897745" cy="369332"/>
          </a:xfrm>
          <a:prstGeom prst="rect">
            <a:avLst/>
          </a:prstGeom>
          <a:noFill/>
        </p:spPr>
        <p:txBody>
          <a:bodyPr wrap="square" rtlCol="0">
            <a:spAutoFit/>
          </a:bodyPr>
          <a:lstStyle/>
          <a:p>
            <a:r>
              <a:rPr lang="en-CA" dirty="0"/>
              <a:t>Discrete Distribution</a:t>
            </a:r>
          </a:p>
        </p:txBody>
      </p:sp>
    </p:spTree>
    <p:extLst>
      <p:ext uri="{BB962C8B-B14F-4D97-AF65-F5344CB8AC3E}">
        <p14:creationId xmlns:p14="http://schemas.microsoft.com/office/powerpoint/2010/main" val="10609412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670D8-AFCC-FCAF-D4FD-3414BF872422}"/>
              </a:ext>
            </a:extLst>
          </p:cNvPr>
          <p:cNvSpPr>
            <a:spLocks noGrp="1"/>
          </p:cNvSpPr>
          <p:nvPr>
            <p:ph type="title"/>
          </p:nvPr>
        </p:nvSpPr>
        <p:spPr>
          <a:xfrm>
            <a:off x="754280" y="212212"/>
            <a:ext cx="10837862" cy="859826"/>
          </a:xfrm>
        </p:spPr>
        <p:txBody>
          <a:bodyPr>
            <a:normAutofit/>
          </a:bodyPr>
          <a:lstStyle/>
          <a:p>
            <a:r>
              <a:rPr lang="en-US" sz="4000" b="1" dirty="0">
                <a:solidFill>
                  <a:srgbClr val="39364F"/>
                </a:solidFill>
                <a:latin typeface="Neue Plak"/>
              </a:rPr>
              <a:t>Statistical Parameters</a:t>
            </a:r>
            <a:endParaRPr lang="en-CA" sz="4000" b="1" dirty="0">
              <a:solidFill>
                <a:srgbClr val="39364F"/>
              </a:solidFill>
              <a:latin typeface="Neue Plak"/>
            </a:endParaRPr>
          </a:p>
        </p:txBody>
      </p:sp>
      <p:sp>
        <p:nvSpPr>
          <p:cNvPr id="9" name="TextBox 8">
            <a:extLst>
              <a:ext uri="{FF2B5EF4-FFF2-40B4-BE49-F238E27FC236}">
                <a16:creationId xmlns:a16="http://schemas.microsoft.com/office/drawing/2014/main" id="{71E4BFE8-0036-409C-5FCA-B9D805AA325A}"/>
              </a:ext>
            </a:extLst>
          </p:cNvPr>
          <p:cNvSpPr txBox="1"/>
          <p:nvPr/>
        </p:nvSpPr>
        <p:spPr>
          <a:xfrm>
            <a:off x="928255" y="1295783"/>
            <a:ext cx="3897745" cy="369332"/>
          </a:xfrm>
          <a:prstGeom prst="rect">
            <a:avLst/>
          </a:prstGeom>
          <a:noFill/>
        </p:spPr>
        <p:txBody>
          <a:bodyPr wrap="square" rtlCol="0">
            <a:spAutoFit/>
          </a:bodyPr>
          <a:lstStyle/>
          <a:p>
            <a:r>
              <a:rPr lang="en-CA" b="1" dirty="0"/>
              <a:t>Mean:</a:t>
            </a:r>
            <a:r>
              <a:rPr lang="en-CA" dirty="0"/>
              <a:t> Average Number of all values</a:t>
            </a:r>
          </a:p>
        </p:txBody>
      </p:sp>
      <p:sp>
        <p:nvSpPr>
          <p:cNvPr id="3" name="TextBox 2">
            <a:extLst>
              <a:ext uri="{FF2B5EF4-FFF2-40B4-BE49-F238E27FC236}">
                <a16:creationId xmlns:a16="http://schemas.microsoft.com/office/drawing/2014/main" id="{E3B2BC6B-3961-D49C-6FD1-E9A5588A8440}"/>
              </a:ext>
            </a:extLst>
          </p:cNvPr>
          <p:cNvSpPr txBox="1"/>
          <p:nvPr/>
        </p:nvSpPr>
        <p:spPr>
          <a:xfrm>
            <a:off x="928254" y="1780692"/>
            <a:ext cx="5167746" cy="369332"/>
          </a:xfrm>
          <a:prstGeom prst="rect">
            <a:avLst/>
          </a:prstGeom>
          <a:noFill/>
        </p:spPr>
        <p:txBody>
          <a:bodyPr wrap="square" rtlCol="0">
            <a:spAutoFit/>
          </a:bodyPr>
          <a:lstStyle/>
          <a:p>
            <a:r>
              <a:rPr lang="en-CA" b="1" dirty="0"/>
              <a:t>Standard Deviation:</a:t>
            </a:r>
            <a:r>
              <a:rPr lang="en-CA" dirty="0"/>
              <a:t> How wide is distribution. </a:t>
            </a:r>
          </a:p>
        </p:txBody>
      </p:sp>
      <p:sp>
        <p:nvSpPr>
          <p:cNvPr id="7" name="TextBox 6">
            <a:extLst>
              <a:ext uri="{FF2B5EF4-FFF2-40B4-BE49-F238E27FC236}">
                <a16:creationId xmlns:a16="http://schemas.microsoft.com/office/drawing/2014/main" id="{C7714034-AB38-AF23-195A-FDBC3F68BFB4}"/>
              </a:ext>
            </a:extLst>
          </p:cNvPr>
          <p:cNvSpPr txBox="1"/>
          <p:nvPr/>
        </p:nvSpPr>
        <p:spPr>
          <a:xfrm>
            <a:off x="449479" y="2265601"/>
            <a:ext cx="10763465" cy="523220"/>
          </a:xfrm>
          <a:prstGeom prst="rect">
            <a:avLst/>
          </a:prstGeom>
          <a:noFill/>
        </p:spPr>
        <p:txBody>
          <a:bodyPr wrap="square">
            <a:spAutoFit/>
          </a:bodyPr>
          <a:lstStyle/>
          <a:p>
            <a:r>
              <a:rPr lang="en-US" sz="1400" dirty="0"/>
              <a:t>The tallest man in medical history was Robert </a:t>
            </a:r>
            <a:r>
              <a:rPr lang="en-US" sz="1400" dirty="0" err="1"/>
              <a:t>Wadlow</a:t>
            </a:r>
            <a:r>
              <a:rPr lang="en-US" sz="1400" dirty="0"/>
              <a:t> from Alton, Illinois. He was 8’11.1” (2.72 m). Chandra Bahadur Dangi from Nepal was shortest adult person. He was 21.5” (54.6 cm). The difference in height between tallest and shortest people is 217.4 cm or just over 7’. </a:t>
            </a:r>
            <a:endParaRPr lang="en-CA" sz="1400" dirty="0"/>
          </a:p>
        </p:txBody>
      </p:sp>
      <p:sp>
        <p:nvSpPr>
          <p:cNvPr id="12" name="TextBox 11">
            <a:extLst>
              <a:ext uri="{FF2B5EF4-FFF2-40B4-BE49-F238E27FC236}">
                <a16:creationId xmlns:a16="http://schemas.microsoft.com/office/drawing/2014/main" id="{1908754B-7083-E341-0561-601C1AFB2028}"/>
              </a:ext>
            </a:extLst>
          </p:cNvPr>
          <p:cNvSpPr txBox="1"/>
          <p:nvPr/>
        </p:nvSpPr>
        <p:spPr>
          <a:xfrm>
            <a:off x="928254" y="2815432"/>
            <a:ext cx="9721273" cy="646331"/>
          </a:xfrm>
          <a:prstGeom prst="rect">
            <a:avLst/>
          </a:prstGeom>
          <a:noFill/>
        </p:spPr>
        <p:txBody>
          <a:bodyPr wrap="square" rtlCol="0">
            <a:spAutoFit/>
          </a:bodyPr>
          <a:lstStyle/>
          <a:p>
            <a:r>
              <a:rPr lang="en-CA" b="1" dirty="0"/>
              <a:t>Percentile:</a:t>
            </a:r>
            <a:r>
              <a:rPr lang="en-CA" dirty="0"/>
              <a:t> </a:t>
            </a:r>
            <a:r>
              <a:rPr lang="en-US" dirty="0"/>
              <a:t>It is a value on a scale of zero to 100 that indicates the percentage of a distribution that is equal to or below this value. </a:t>
            </a:r>
            <a:endParaRPr lang="en-CA" dirty="0"/>
          </a:p>
        </p:txBody>
      </p:sp>
      <p:sp>
        <p:nvSpPr>
          <p:cNvPr id="14" name="TextBox 13">
            <a:extLst>
              <a:ext uri="{FF2B5EF4-FFF2-40B4-BE49-F238E27FC236}">
                <a16:creationId xmlns:a16="http://schemas.microsoft.com/office/drawing/2014/main" id="{DFDCD92D-1BA7-3700-60E0-DBB941392CF7}"/>
              </a:ext>
            </a:extLst>
          </p:cNvPr>
          <p:cNvSpPr txBox="1"/>
          <p:nvPr/>
        </p:nvSpPr>
        <p:spPr>
          <a:xfrm>
            <a:off x="919018" y="3495657"/>
            <a:ext cx="6248400" cy="1477328"/>
          </a:xfrm>
          <a:prstGeom prst="rect">
            <a:avLst/>
          </a:prstGeom>
          <a:noFill/>
        </p:spPr>
        <p:txBody>
          <a:bodyPr wrap="square">
            <a:spAutoFit/>
          </a:bodyPr>
          <a:lstStyle/>
          <a:p>
            <a:r>
              <a:rPr lang="en-US" dirty="0"/>
              <a:t>You have the following 10 values:</a:t>
            </a:r>
          </a:p>
          <a:p>
            <a:r>
              <a:rPr lang="en-US" dirty="0"/>
              <a:t>20, 22, 10, 5, 34, 40, 48, 7, 32, 49</a:t>
            </a:r>
          </a:p>
          <a:p>
            <a:endParaRPr lang="en-US" dirty="0"/>
          </a:p>
          <a:p>
            <a:r>
              <a:rPr lang="en-US" dirty="0"/>
              <a:t>To calculate percentiles all samples need to be sorted:</a:t>
            </a:r>
          </a:p>
          <a:p>
            <a:r>
              <a:rPr lang="en-US" dirty="0"/>
              <a:t>5, 7, 10, 20, 22, 32, 34, 40, 48, 49</a:t>
            </a:r>
          </a:p>
        </p:txBody>
      </p:sp>
      <p:sp>
        <p:nvSpPr>
          <p:cNvPr id="15" name="TextBox 14">
            <a:extLst>
              <a:ext uri="{FF2B5EF4-FFF2-40B4-BE49-F238E27FC236}">
                <a16:creationId xmlns:a16="http://schemas.microsoft.com/office/drawing/2014/main" id="{F576857A-70BC-F379-DA51-A3A4EED70C6F}"/>
              </a:ext>
            </a:extLst>
          </p:cNvPr>
          <p:cNvSpPr txBox="1"/>
          <p:nvPr/>
        </p:nvSpPr>
        <p:spPr>
          <a:xfrm>
            <a:off x="919018" y="4999595"/>
            <a:ext cx="8164946" cy="646331"/>
          </a:xfrm>
          <a:prstGeom prst="rect">
            <a:avLst/>
          </a:prstGeom>
          <a:noFill/>
        </p:spPr>
        <p:txBody>
          <a:bodyPr wrap="square" rtlCol="0">
            <a:spAutoFit/>
          </a:bodyPr>
          <a:lstStyle/>
          <a:p>
            <a:r>
              <a:rPr lang="en-US" dirty="0"/>
              <a:t>Number 22 is P50 because there are 5 values below or equal or below 22. Interestingly, P50 is not necessarily the mean, which in this case is 26.7.</a:t>
            </a:r>
            <a:endParaRPr lang="en-CA" dirty="0"/>
          </a:p>
        </p:txBody>
      </p:sp>
      <p:sp>
        <p:nvSpPr>
          <p:cNvPr id="16" name="Rectangle 15">
            <a:extLst>
              <a:ext uri="{FF2B5EF4-FFF2-40B4-BE49-F238E27FC236}">
                <a16:creationId xmlns:a16="http://schemas.microsoft.com/office/drawing/2014/main" id="{F2F98D8E-E3EB-E565-B3DB-EB6DECFAC0D2}"/>
              </a:ext>
            </a:extLst>
          </p:cNvPr>
          <p:cNvSpPr/>
          <p:nvPr/>
        </p:nvSpPr>
        <p:spPr>
          <a:xfrm>
            <a:off x="2078182" y="4621680"/>
            <a:ext cx="350982" cy="377915"/>
          </a:xfrm>
          <a:prstGeom prst="rect">
            <a:avLst/>
          </a:prstGeom>
          <a:noFill/>
          <a:ln w="412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TextBox 16">
            <a:extLst>
              <a:ext uri="{FF2B5EF4-FFF2-40B4-BE49-F238E27FC236}">
                <a16:creationId xmlns:a16="http://schemas.microsoft.com/office/drawing/2014/main" id="{939B01F7-8405-D759-014D-59BD53675C57}"/>
              </a:ext>
            </a:extLst>
          </p:cNvPr>
          <p:cNvSpPr txBox="1"/>
          <p:nvPr/>
        </p:nvSpPr>
        <p:spPr>
          <a:xfrm>
            <a:off x="928253" y="5672536"/>
            <a:ext cx="8862291" cy="369332"/>
          </a:xfrm>
          <a:prstGeom prst="rect">
            <a:avLst/>
          </a:prstGeom>
          <a:noFill/>
        </p:spPr>
        <p:txBody>
          <a:bodyPr wrap="square" rtlCol="0">
            <a:spAutoFit/>
          </a:bodyPr>
          <a:lstStyle/>
          <a:p>
            <a:r>
              <a:rPr lang="en-CA" b="1" dirty="0"/>
              <a:t>Other Parameters: </a:t>
            </a:r>
            <a:r>
              <a:rPr lang="en-CA" dirty="0"/>
              <a:t>Semi standard deviation, kurtosis, range, maximum and minimum, …. </a:t>
            </a:r>
          </a:p>
        </p:txBody>
      </p:sp>
    </p:spTree>
    <p:extLst>
      <p:ext uri="{BB962C8B-B14F-4D97-AF65-F5344CB8AC3E}">
        <p14:creationId xmlns:p14="http://schemas.microsoft.com/office/powerpoint/2010/main" val="31914191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670D8-AFCC-FCAF-D4FD-3414BF872422}"/>
              </a:ext>
            </a:extLst>
          </p:cNvPr>
          <p:cNvSpPr>
            <a:spLocks noGrp="1"/>
          </p:cNvSpPr>
          <p:nvPr>
            <p:ph type="title"/>
          </p:nvPr>
        </p:nvSpPr>
        <p:spPr>
          <a:xfrm>
            <a:off x="754280" y="212212"/>
            <a:ext cx="10837862" cy="859826"/>
          </a:xfrm>
        </p:spPr>
        <p:txBody>
          <a:bodyPr>
            <a:normAutofit/>
          </a:bodyPr>
          <a:lstStyle/>
          <a:p>
            <a:r>
              <a:rPr lang="en-US" sz="4000" b="1" dirty="0">
                <a:solidFill>
                  <a:srgbClr val="39364F"/>
                </a:solidFill>
                <a:latin typeface="Neue Plak"/>
              </a:rPr>
              <a:t>Monte Carlo Simulations</a:t>
            </a:r>
            <a:endParaRPr lang="en-CA" sz="4000" b="1" dirty="0">
              <a:solidFill>
                <a:srgbClr val="39364F"/>
              </a:solidFill>
              <a:latin typeface="Neue Plak"/>
            </a:endParaRPr>
          </a:p>
        </p:txBody>
      </p:sp>
      <p:pic>
        <p:nvPicPr>
          <p:cNvPr id="2050" name="Picture 2">
            <a:extLst>
              <a:ext uri="{FF2B5EF4-FFF2-40B4-BE49-F238E27FC236}">
                <a16:creationId xmlns:a16="http://schemas.microsoft.com/office/drawing/2014/main" id="{975BA75D-BFFA-2CB1-AB4B-C37A5436874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15158" y="401927"/>
            <a:ext cx="2722562" cy="3951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EB671D53-3B9A-5236-259E-7332A5B97012}"/>
              </a:ext>
            </a:extLst>
          </p:cNvPr>
          <p:cNvSpPr txBox="1"/>
          <p:nvPr/>
        </p:nvSpPr>
        <p:spPr>
          <a:xfrm>
            <a:off x="8715158" y="4647414"/>
            <a:ext cx="2913881" cy="923330"/>
          </a:xfrm>
          <a:prstGeom prst="rect">
            <a:avLst/>
          </a:prstGeom>
          <a:noFill/>
        </p:spPr>
        <p:txBody>
          <a:bodyPr wrap="square" rtlCol="0">
            <a:spAutoFit/>
          </a:bodyPr>
          <a:lstStyle/>
          <a:p>
            <a:r>
              <a:rPr lang="en-US" dirty="0"/>
              <a:t>Stanislaw </a:t>
            </a:r>
            <a:r>
              <a:rPr lang="en-US" dirty="0" err="1"/>
              <a:t>Ulam</a:t>
            </a:r>
            <a:r>
              <a:rPr lang="en-US" dirty="0"/>
              <a:t> – one of inventors of </a:t>
            </a:r>
          </a:p>
          <a:p>
            <a:r>
              <a:rPr lang="en-US" dirty="0"/>
              <a:t>Monte Carlo methodology</a:t>
            </a:r>
          </a:p>
        </p:txBody>
      </p:sp>
      <p:pic>
        <p:nvPicPr>
          <p:cNvPr id="6" name="Picture 5">
            <a:extLst>
              <a:ext uri="{FF2B5EF4-FFF2-40B4-BE49-F238E27FC236}">
                <a16:creationId xmlns:a16="http://schemas.microsoft.com/office/drawing/2014/main" id="{751CD069-8129-4B7E-5811-E93DD240BD40}"/>
              </a:ext>
            </a:extLst>
          </p:cNvPr>
          <p:cNvPicPr>
            <a:picLocks noChangeAspect="1"/>
          </p:cNvPicPr>
          <p:nvPr/>
        </p:nvPicPr>
        <p:blipFill>
          <a:blip r:embed="rId3"/>
          <a:stretch>
            <a:fillRect/>
          </a:stretch>
        </p:blipFill>
        <p:spPr>
          <a:xfrm>
            <a:off x="562961" y="1332131"/>
            <a:ext cx="2441140" cy="4114800"/>
          </a:xfrm>
          <a:prstGeom prst="rect">
            <a:avLst/>
          </a:prstGeom>
        </p:spPr>
      </p:pic>
      <p:pic>
        <p:nvPicPr>
          <p:cNvPr id="10" name="Picture 9">
            <a:extLst>
              <a:ext uri="{FF2B5EF4-FFF2-40B4-BE49-F238E27FC236}">
                <a16:creationId xmlns:a16="http://schemas.microsoft.com/office/drawing/2014/main" id="{58F4538E-61D6-5AC3-34F2-F43A591C3244}"/>
              </a:ext>
            </a:extLst>
          </p:cNvPr>
          <p:cNvPicPr>
            <a:picLocks noChangeAspect="1"/>
          </p:cNvPicPr>
          <p:nvPr/>
        </p:nvPicPr>
        <p:blipFill>
          <a:blip r:embed="rId4"/>
          <a:stretch>
            <a:fillRect/>
          </a:stretch>
        </p:blipFill>
        <p:spPr>
          <a:xfrm>
            <a:off x="3096147" y="1496393"/>
            <a:ext cx="5526965" cy="3003921"/>
          </a:xfrm>
          <a:prstGeom prst="rect">
            <a:avLst/>
          </a:prstGeom>
        </p:spPr>
      </p:pic>
      <p:sp>
        <p:nvSpPr>
          <p:cNvPr id="13" name="TextBox 12">
            <a:extLst>
              <a:ext uri="{FF2B5EF4-FFF2-40B4-BE49-F238E27FC236}">
                <a16:creationId xmlns:a16="http://schemas.microsoft.com/office/drawing/2014/main" id="{33F530ED-F988-DC2C-4CA8-4BA1E450B215}"/>
              </a:ext>
            </a:extLst>
          </p:cNvPr>
          <p:cNvSpPr txBox="1"/>
          <p:nvPr/>
        </p:nvSpPr>
        <p:spPr>
          <a:xfrm>
            <a:off x="3611418" y="4647414"/>
            <a:ext cx="4572000" cy="1754326"/>
          </a:xfrm>
          <a:prstGeom prst="rect">
            <a:avLst/>
          </a:prstGeom>
          <a:noFill/>
        </p:spPr>
        <p:txBody>
          <a:bodyPr wrap="square" rtlCol="0">
            <a:spAutoFit/>
          </a:bodyPr>
          <a:lstStyle/>
          <a:p>
            <a:pPr marL="285750" indent="-285750">
              <a:buFont typeface="Arial" panose="020B0604020202020204" pitchFamily="34" charset="0"/>
              <a:buChar char="•"/>
            </a:pPr>
            <a:r>
              <a:rPr lang="en-US" dirty="0"/>
              <a:t>What is the average time in which the laundry will be completed?</a:t>
            </a:r>
          </a:p>
          <a:p>
            <a:pPr marL="285750" indent="-285750">
              <a:buFont typeface="Arial" panose="020B0604020202020204" pitchFamily="34" charset="0"/>
              <a:buChar char="•"/>
            </a:pPr>
            <a:r>
              <a:rPr lang="en-US" dirty="0"/>
              <a:t>What is the chance that you will complete the laundry within 1h and 40 minutes?</a:t>
            </a:r>
          </a:p>
          <a:p>
            <a:pPr marL="285750" indent="-285750">
              <a:buFont typeface="Arial" panose="020B0604020202020204" pitchFamily="34" charset="0"/>
              <a:buChar char="•"/>
            </a:pPr>
            <a:r>
              <a:rPr lang="en-US" dirty="0"/>
              <a:t>How long should you account for to ensure that laundry is 90% complete?</a:t>
            </a:r>
          </a:p>
        </p:txBody>
      </p:sp>
    </p:spTree>
    <p:extLst>
      <p:ext uri="{BB962C8B-B14F-4D97-AF65-F5344CB8AC3E}">
        <p14:creationId xmlns:p14="http://schemas.microsoft.com/office/powerpoint/2010/main" val="29650977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670D8-AFCC-FCAF-D4FD-3414BF872422}"/>
              </a:ext>
            </a:extLst>
          </p:cNvPr>
          <p:cNvSpPr>
            <a:spLocks noGrp="1"/>
          </p:cNvSpPr>
          <p:nvPr>
            <p:ph type="title"/>
          </p:nvPr>
        </p:nvSpPr>
        <p:spPr>
          <a:xfrm>
            <a:off x="754280" y="212212"/>
            <a:ext cx="10837862" cy="859826"/>
          </a:xfrm>
        </p:spPr>
        <p:txBody>
          <a:bodyPr>
            <a:normAutofit/>
          </a:bodyPr>
          <a:lstStyle/>
          <a:p>
            <a:r>
              <a:rPr lang="en-US" sz="4000" b="1" dirty="0">
                <a:solidFill>
                  <a:srgbClr val="39364F"/>
                </a:solidFill>
                <a:latin typeface="Neue Plak"/>
              </a:rPr>
              <a:t>Monte Carlo Simulation Process</a:t>
            </a:r>
            <a:endParaRPr lang="en-CA" sz="4000" b="1" dirty="0">
              <a:solidFill>
                <a:srgbClr val="39364F"/>
              </a:solidFill>
              <a:latin typeface="Neue Plak"/>
            </a:endParaRPr>
          </a:p>
        </p:txBody>
      </p:sp>
      <p:pic>
        <p:nvPicPr>
          <p:cNvPr id="5" name="Picture 4">
            <a:extLst>
              <a:ext uri="{FF2B5EF4-FFF2-40B4-BE49-F238E27FC236}">
                <a16:creationId xmlns:a16="http://schemas.microsoft.com/office/drawing/2014/main" id="{ACE9863E-84BF-015B-4498-0E3F4A0FD079}"/>
              </a:ext>
            </a:extLst>
          </p:cNvPr>
          <p:cNvPicPr>
            <a:picLocks noChangeAspect="1"/>
          </p:cNvPicPr>
          <p:nvPr/>
        </p:nvPicPr>
        <p:blipFill>
          <a:blip r:embed="rId2"/>
          <a:stretch>
            <a:fillRect/>
          </a:stretch>
        </p:blipFill>
        <p:spPr>
          <a:xfrm>
            <a:off x="754280" y="1428429"/>
            <a:ext cx="6919941" cy="4476733"/>
          </a:xfrm>
          <a:prstGeom prst="rect">
            <a:avLst/>
          </a:prstGeom>
        </p:spPr>
      </p:pic>
      <p:sp>
        <p:nvSpPr>
          <p:cNvPr id="7" name="TextBox 6">
            <a:extLst>
              <a:ext uri="{FF2B5EF4-FFF2-40B4-BE49-F238E27FC236}">
                <a16:creationId xmlns:a16="http://schemas.microsoft.com/office/drawing/2014/main" id="{47D3FFA6-CB1A-B947-CB3E-4FAFE030EEFC}"/>
              </a:ext>
            </a:extLst>
          </p:cNvPr>
          <p:cNvSpPr txBox="1"/>
          <p:nvPr/>
        </p:nvSpPr>
        <p:spPr>
          <a:xfrm>
            <a:off x="7674220" y="1072038"/>
            <a:ext cx="4055961" cy="3970318"/>
          </a:xfrm>
          <a:prstGeom prst="rect">
            <a:avLst/>
          </a:prstGeom>
          <a:noFill/>
        </p:spPr>
        <p:txBody>
          <a:bodyPr wrap="square" rtlCol="0">
            <a:spAutoFit/>
          </a:bodyPr>
          <a:lstStyle/>
          <a:p>
            <a:pPr marL="285750" indent="-285750">
              <a:buFont typeface="Arial" panose="020B0604020202020204" pitchFamily="34" charset="0"/>
              <a:buChar char="•"/>
            </a:pPr>
            <a:r>
              <a:rPr lang="en-US" dirty="0"/>
              <a:t>For each task generate a random number. </a:t>
            </a:r>
          </a:p>
          <a:p>
            <a:pPr marL="285750" indent="-285750">
              <a:buFont typeface="Arial" panose="020B0604020202020204" pitchFamily="34" charset="0"/>
              <a:buChar char="•"/>
            </a:pPr>
            <a:r>
              <a:rPr lang="en-US" dirty="0"/>
              <a:t>Based on each task’s random number, get a value from the statistical distribution: duration of washing or drying in minutes from a triangular statistical distribution.</a:t>
            </a:r>
          </a:p>
          <a:p>
            <a:pPr marL="285750" indent="-285750">
              <a:buFont typeface="Arial" panose="020B0604020202020204" pitchFamily="34" charset="0"/>
              <a:buChar char="•"/>
            </a:pPr>
            <a:r>
              <a:rPr lang="en-US" dirty="0"/>
              <a:t>Repeat this process for all tasks: washing and drying</a:t>
            </a:r>
          </a:p>
          <a:p>
            <a:pPr marL="285750" indent="-285750">
              <a:buFont typeface="Arial" panose="020B0604020202020204" pitchFamily="34" charset="0"/>
              <a:buChar char="•"/>
            </a:pPr>
            <a:r>
              <a:rPr lang="en-US" dirty="0"/>
              <a:t>Repeat steps 1 to 4 again many times, each time getting a new value for the project duration. </a:t>
            </a:r>
          </a:p>
          <a:p>
            <a:pPr marL="285750" indent="-285750">
              <a:buFont typeface="Arial" panose="020B0604020202020204" pitchFamily="34" charset="0"/>
              <a:buChar char="•"/>
            </a:pPr>
            <a:r>
              <a:rPr lang="en-US" dirty="0"/>
              <a:t>Generate distribution of project duration </a:t>
            </a:r>
            <a:endParaRPr lang="en-CA" dirty="0"/>
          </a:p>
        </p:txBody>
      </p:sp>
      <p:sp>
        <p:nvSpPr>
          <p:cNvPr id="8" name="TextBox 7">
            <a:extLst>
              <a:ext uri="{FF2B5EF4-FFF2-40B4-BE49-F238E27FC236}">
                <a16:creationId xmlns:a16="http://schemas.microsoft.com/office/drawing/2014/main" id="{1D79F319-52AA-FC83-9AA1-6CA984B572C9}"/>
              </a:ext>
            </a:extLst>
          </p:cNvPr>
          <p:cNvSpPr txBox="1"/>
          <p:nvPr/>
        </p:nvSpPr>
        <p:spPr>
          <a:xfrm>
            <a:off x="6007656" y="1930461"/>
            <a:ext cx="1191491" cy="369332"/>
          </a:xfrm>
          <a:prstGeom prst="rect">
            <a:avLst/>
          </a:prstGeom>
          <a:noFill/>
          <a:ln>
            <a:solidFill>
              <a:schemeClr val="accent1">
                <a:shade val="15000"/>
              </a:schemeClr>
            </a:solidFill>
          </a:ln>
        </p:spPr>
        <p:txBody>
          <a:bodyPr wrap="square" rtlCol="0">
            <a:spAutoFit/>
          </a:bodyPr>
          <a:lstStyle/>
          <a:p>
            <a:r>
              <a:rPr lang="en-CA" dirty="0"/>
              <a:t>Sampling:</a:t>
            </a:r>
          </a:p>
        </p:txBody>
      </p:sp>
      <p:cxnSp>
        <p:nvCxnSpPr>
          <p:cNvPr id="11" name="Straight Arrow Connector 10">
            <a:extLst>
              <a:ext uri="{FF2B5EF4-FFF2-40B4-BE49-F238E27FC236}">
                <a16:creationId xmlns:a16="http://schemas.microsoft.com/office/drawing/2014/main" id="{29066C59-7162-B3BC-A63B-3385C7E55F30}"/>
              </a:ext>
            </a:extLst>
          </p:cNvPr>
          <p:cNvCxnSpPr/>
          <p:nvPr/>
        </p:nvCxnSpPr>
        <p:spPr>
          <a:xfrm>
            <a:off x="7294837" y="2115127"/>
            <a:ext cx="379383" cy="0"/>
          </a:xfrm>
          <a:prstGeom prst="straightConnector1">
            <a:avLst/>
          </a:prstGeom>
          <a:ln w="47625">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69305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670D8-AFCC-FCAF-D4FD-3414BF872422}"/>
              </a:ext>
            </a:extLst>
          </p:cNvPr>
          <p:cNvSpPr>
            <a:spLocks noGrp="1"/>
          </p:cNvSpPr>
          <p:nvPr>
            <p:ph type="title"/>
          </p:nvPr>
        </p:nvSpPr>
        <p:spPr>
          <a:xfrm>
            <a:off x="366352" y="212212"/>
            <a:ext cx="10837862" cy="859826"/>
          </a:xfrm>
        </p:spPr>
        <p:txBody>
          <a:bodyPr>
            <a:normAutofit/>
          </a:bodyPr>
          <a:lstStyle/>
          <a:p>
            <a:r>
              <a:rPr lang="en-US" sz="4000" b="1" dirty="0">
                <a:solidFill>
                  <a:srgbClr val="39364F"/>
                </a:solidFill>
                <a:latin typeface="Neue Plak"/>
              </a:rPr>
              <a:t>“Magic of Sampling”</a:t>
            </a:r>
            <a:endParaRPr lang="en-CA" sz="4000" b="1" dirty="0">
              <a:solidFill>
                <a:srgbClr val="39364F"/>
              </a:solidFill>
              <a:latin typeface="Neue Plak"/>
            </a:endParaRPr>
          </a:p>
        </p:txBody>
      </p:sp>
      <p:sp>
        <p:nvSpPr>
          <p:cNvPr id="8" name="TextBox 7">
            <a:extLst>
              <a:ext uri="{FF2B5EF4-FFF2-40B4-BE49-F238E27FC236}">
                <a16:creationId xmlns:a16="http://schemas.microsoft.com/office/drawing/2014/main" id="{1D79F319-52AA-FC83-9AA1-6CA984B572C9}"/>
              </a:ext>
            </a:extLst>
          </p:cNvPr>
          <p:cNvSpPr txBox="1"/>
          <p:nvPr/>
        </p:nvSpPr>
        <p:spPr>
          <a:xfrm>
            <a:off x="548965" y="1339333"/>
            <a:ext cx="5962671" cy="369332"/>
          </a:xfrm>
          <a:prstGeom prst="rect">
            <a:avLst/>
          </a:prstGeom>
          <a:noFill/>
          <a:ln>
            <a:solidFill>
              <a:schemeClr val="accent1">
                <a:shade val="15000"/>
              </a:schemeClr>
            </a:solidFill>
          </a:ln>
        </p:spPr>
        <p:txBody>
          <a:bodyPr wrap="square" rtlCol="0">
            <a:spAutoFit/>
          </a:bodyPr>
          <a:lstStyle/>
          <a:p>
            <a:r>
              <a:rPr lang="en-CA" dirty="0"/>
              <a:t>How to get value from distribution using random number:</a:t>
            </a:r>
          </a:p>
        </p:txBody>
      </p:sp>
      <p:cxnSp>
        <p:nvCxnSpPr>
          <p:cNvPr id="4" name="Straight Connector 3">
            <a:extLst>
              <a:ext uri="{FF2B5EF4-FFF2-40B4-BE49-F238E27FC236}">
                <a16:creationId xmlns:a16="http://schemas.microsoft.com/office/drawing/2014/main" id="{71A76067-7E89-D905-6A09-F6A83B8DF2C0}"/>
              </a:ext>
            </a:extLst>
          </p:cNvPr>
          <p:cNvCxnSpPr/>
          <p:nvPr/>
        </p:nvCxnSpPr>
        <p:spPr>
          <a:xfrm flipH="1">
            <a:off x="1376218" y="2798618"/>
            <a:ext cx="2669309" cy="1819564"/>
          </a:xfrm>
          <a:prstGeom prst="line">
            <a:avLst/>
          </a:prstGeom>
          <a:ln>
            <a:headEnd type="triangle" w="lg" len="lg"/>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F80D583D-EFBB-F65D-11D0-209C1E6DB857}"/>
              </a:ext>
            </a:extLst>
          </p:cNvPr>
          <p:cNvCxnSpPr>
            <a:cxnSpLocks/>
          </p:cNvCxnSpPr>
          <p:nvPr/>
        </p:nvCxnSpPr>
        <p:spPr>
          <a:xfrm flipH="1">
            <a:off x="1376218" y="4618182"/>
            <a:ext cx="8552873" cy="0"/>
          </a:xfrm>
          <a:prstGeom prst="line">
            <a:avLst/>
          </a:prstGeom>
          <a:ln>
            <a:headEnd type="triangle" w="lg" len="lg"/>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CCDC6281-D554-985F-50B6-876EA2FC5090}"/>
              </a:ext>
            </a:extLst>
          </p:cNvPr>
          <p:cNvCxnSpPr/>
          <p:nvPr/>
        </p:nvCxnSpPr>
        <p:spPr>
          <a:xfrm flipV="1">
            <a:off x="1376218" y="3195782"/>
            <a:ext cx="5818909" cy="142240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E1073F0D-D244-FEBA-0BAA-E065C8028713}"/>
              </a:ext>
            </a:extLst>
          </p:cNvPr>
          <p:cNvCxnSpPr>
            <a:cxnSpLocks/>
          </p:cNvCxnSpPr>
          <p:nvPr/>
        </p:nvCxnSpPr>
        <p:spPr>
          <a:xfrm flipH="1" flipV="1">
            <a:off x="7195127" y="3195781"/>
            <a:ext cx="1025237" cy="1422401"/>
          </a:xfrm>
          <a:prstGeom prst="line">
            <a:avLst/>
          </a:prstGeom>
          <a:ln w="60325"/>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CFED73FB-33BE-3B25-5A3E-94B53B7C9CE4}"/>
              </a:ext>
            </a:extLst>
          </p:cNvPr>
          <p:cNvCxnSpPr>
            <a:cxnSpLocks/>
          </p:cNvCxnSpPr>
          <p:nvPr/>
        </p:nvCxnSpPr>
        <p:spPr>
          <a:xfrm>
            <a:off x="1376218" y="4618182"/>
            <a:ext cx="6844146" cy="0"/>
          </a:xfrm>
          <a:prstGeom prst="line">
            <a:avLst/>
          </a:prstGeom>
          <a:ln w="57150"/>
        </p:spPr>
        <p:style>
          <a:lnRef idx="1">
            <a:schemeClr val="accent1"/>
          </a:lnRef>
          <a:fillRef idx="0">
            <a:schemeClr val="accent1"/>
          </a:fillRef>
          <a:effectRef idx="0">
            <a:schemeClr val="accent1"/>
          </a:effectRef>
          <a:fontRef idx="minor">
            <a:schemeClr val="tx1"/>
          </a:fontRef>
        </p:style>
      </p:cxnSp>
      <p:pic>
        <p:nvPicPr>
          <p:cNvPr id="22" name="Picture 21">
            <a:extLst>
              <a:ext uri="{FF2B5EF4-FFF2-40B4-BE49-F238E27FC236}">
                <a16:creationId xmlns:a16="http://schemas.microsoft.com/office/drawing/2014/main" id="{3549B178-1A87-74B8-8968-31A16A531117}"/>
              </a:ext>
            </a:extLst>
          </p:cNvPr>
          <p:cNvPicPr>
            <a:picLocks noChangeAspect="1"/>
          </p:cNvPicPr>
          <p:nvPr/>
        </p:nvPicPr>
        <p:blipFill>
          <a:blip r:embed="rId2"/>
          <a:stretch>
            <a:fillRect/>
          </a:stretch>
        </p:blipFill>
        <p:spPr>
          <a:xfrm>
            <a:off x="5463740" y="1975960"/>
            <a:ext cx="1047896" cy="1095528"/>
          </a:xfrm>
          <a:prstGeom prst="rect">
            <a:avLst/>
          </a:prstGeom>
        </p:spPr>
      </p:pic>
      <p:cxnSp>
        <p:nvCxnSpPr>
          <p:cNvPr id="24" name="Straight Arrow Connector 23">
            <a:extLst>
              <a:ext uri="{FF2B5EF4-FFF2-40B4-BE49-F238E27FC236}">
                <a16:creationId xmlns:a16="http://schemas.microsoft.com/office/drawing/2014/main" id="{389881D6-E495-1B45-7CBF-465390E39657}"/>
              </a:ext>
            </a:extLst>
          </p:cNvPr>
          <p:cNvCxnSpPr/>
          <p:nvPr/>
        </p:nvCxnSpPr>
        <p:spPr>
          <a:xfrm>
            <a:off x="5987688" y="2641600"/>
            <a:ext cx="0" cy="126538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689022D3-A2AD-8A61-88FA-431B661203C8}"/>
              </a:ext>
            </a:extLst>
          </p:cNvPr>
          <p:cNvCxnSpPr/>
          <p:nvPr/>
        </p:nvCxnSpPr>
        <p:spPr>
          <a:xfrm flipH="1">
            <a:off x="5172364" y="3906981"/>
            <a:ext cx="815324" cy="711201"/>
          </a:xfrm>
          <a:prstGeom prst="line">
            <a:avLst/>
          </a:prstGeom>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9FFB0FC9-E1BD-7706-969F-69A14830FDB9}"/>
              </a:ext>
            </a:extLst>
          </p:cNvPr>
          <p:cNvSpPr txBox="1"/>
          <p:nvPr/>
        </p:nvSpPr>
        <p:spPr>
          <a:xfrm rot="19430582">
            <a:off x="2729490" y="2742992"/>
            <a:ext cx="1625600" cy="369332"/>
          </a:xfrm>
          <a:prstGeom prst="rect">
            <a:avLst/>
          </a:prstGeom>
          <a:noFill/>
        </p:spPr>
        <p:txBody>
          <a:bodyPr wrap="square" rtlCol="0">
            <a:spAutoFit/>
          </a:bodyPr>
          <a:lstStyle/>
          <a:p>
            <a:r>
              <a:rPr lang="en-CA" dirty="0"/>
              <a:t>Frequency</a:t>
            </a:r>
          </a:p>
        </p:txBody>
      </p:sp>
      <p:sp>
        <p:nvSpPr>
          <p:cNvPr id="28" name="TextBox 27">
            <a:extLst>
              <a:ext uri="{FF2B5EF4-FFF2-40B4-BE49-F238E27FC236}">
                <a16:creationId xmlns:a16="http://schemas.microsoft.com/office/drawing/2014/main" id="{C5D3F30D-DD81-BA67-31D3-7B594D5D7A97}"/>
              </a:ext>
            </a:extLst>
          </p:cNvPr>
          <p:cNvSpPr txBox="1"/>
          <p:nvPr/>
        </p:nvSpPr>
        <p:spPr>
          <a:xfrm>
            <a:off x="7869383" y="4618243"/>
            <a:ext cx="1477818" cy="369332"/>
          </a:xfrm>
          <a:prstGeom prst="rect">
            <a:avLst/>
          </a:prstGeom>
          <a:noFill/>
        </p:spPr>
        <p:txBody>
          <a:bodyPr wrap="square" rtlCol="0">
            <a:spAutoFit/>
          </a:bodyPr>
          <a:lstStyle/>
          <a:p>
            <a:r>
              <a:rPr lang="en-CA" dirty="0"/>
              <a:t>Value</a:t>
            </a:r>
          </a:p>
        </p:txBody>
      </p:sp>
      <p:sp>
        <p:nvSpPr>
          <p:cNvPr id="29" name="TextBox 28">
            <a:extLst>
              <a:ext uri="{FF2B5EF4-FFF2-40B4-BE49-F238E27FC236}">
                <a16:creationId xmlns:a16="http://schemas.microsoft.com/office/drawing/2014/main" id="{4E792E3D-0B72-F303-CB2E-6836CB04B13D}"/>
              </a:ext>
            </a:extLst>
          </p:cNvPr>
          <p:cNvSpPr txBox="1"/>
          <p:nvPr/>
        </p:nvSpPr>
        <p:spPr>
          <a:xfrm>
            <a:off x="3639127" y="4719782"/>
            <a:ext cx="3648366" cy="646331"/>
          </a:xfrm>
          <a:prstGeom prst="rect">
            <a:avLst/>
          </a:prstGeom>
          <a:noFill/>
        </p:spPr>
        <p:txBody>
          <a:bodyPr wrap="square" rtlCol="0">
            <a:spAutoFit/>
          </a:bodyPr>
          <a:lstStyle/>
          <a:p>
            <a:r>
              <a:rPr lang="en-CA" dirty="0"/>
              <a:t>2. Get value from random number</a:t>
            </a:r>
          </a:p>
          <a:p>
            <a:r>
              <a:rPr lang="en-CA" dirty="0"/>
              <a:t>3. Save results to array</a:t>
            </a:r>
          </a:p>
        </p:txBody>
      </p:sp>
      <p:sp>
        <p:nvSpPr>
          <p:cNvPr id="30" name="TextBox 29">
            <a:extLst>
              <a:ext uri="{FF2B5EF4-FFF2-40B4-BE49-F238E27FC236}">
                <a16:creationId xmlns:a16="http://schemas.microsoft.com/office/drawing/2014/main" id="{4BE4F393-601B-4483-7AB8-6342574B815F}"/>
              </a:ext>
            </a:extLst>
          </p:cNvPr>
          <p:cNvSpPr txBox="1"/>
          <p:nvPr/>
        </p:nvSpPr>
        <p:spPr>
          <a:xfrm>
            <a:off x="6825673" y="2142836"/>
            <a:ext cx="3380509" cy="369332"/>
          </a:xfrm>
          <a:prstGeom prst="rect">
            <a:avLst/>
          </a:prstGeom>
          <a:noFill/>
        </p:spPr>
        <p:txBody>
          <a:bodyPr wrap="square" rtlCol="0">
            <a:spAutoFit/>
          </a:bodyPr>
          <a:lstStyle/>
          <a:p>
            <a:r>
              <a:rPr lang="en-CA" dirty="0"/>
              <a:t>1. “Drop a ball”</a:t>
            </a:r>
          </a:p>
        </p:txBody>
      </p:sp>
      <p:sp>
        <p:nvSpPr>
          <p:cNvPr id="31" name="TextBox 30">
            <a:extLst>
              <a:ext uri="{FF2B5EF4-FFF2-40B4-BE49-F238E27FC236}">
                <a16:creationId xmlns:a16="http://schemas.microsoft.com/office/drawing/2014/main" id="{F45FC51A-A040-1375-32E3-F6CF95747356}"/>
              </a:ext>
            </a:extLst>
          </p:cNvPr>
          <p:cNvSpPr txBox="1"/>
          <p:nvPr/>
        </p:nvSpPr>
        <p:spPr>
          <a:xfrm>
            <a:off x="7800110" y="3429000"/>
            <a:ext cx="2890981" cy="369332"/>
          </a:xfrm>
          <a:prstGeom prst="rect">
            <a:avLst/>
          </a:prstGeom>
          <a:noFill/>
        </p:spPr>
        <p:txBody>
          <a:bodyPr wrap="square" rtlCol="0">
            <a:spAutoFit/>
          </a:bodyPr>
          <a:lstStyle/>
          <a:p>
            <a:r>
              <a:rPr lang="en-CA" dirty="0"/>
              <a:t>Triangular Distributions</a:t>
            </a:r>
          </a:p>
        </p:txBody>
      </p:sp>
      <p:sp>
        <p:nvSpPr>
          <p:cNvPr id="32" name="TextBox 31">
            <a:extLst>
              <a:ext uri="{FF2B5EF4-FFF2-40B4-BE49-F238E27FC236}">
                <a16:creationId xmlns:a16="http://schemas.microsoft.com/office/drawing/2014/main" id="{48532A63-3302-3CBD-6A6A-8D4B0BE1E7FF}"/>
              </a:ext>
            </a:extLst>
          </p:cNvPr>
          <p:cNvSpPr txBox="1"/>
          <p:nvPr/>
        </p:nvSpPr>
        <p:spPr>
          <a:xfrm>
            <a:off x="3114664" y="5894611"/>
            <a:ext cx="5962671" cy="369332"/>
          </a:xfrm>
          <a:prstGeom prst="rect">
            <a:avLst/>
          </a:prstGeom>
          <a:noFill/>
          <a:ln>
            <a:solidFill>
              <a:schemeClr val="accent1">
                <a:shade val="15000"/>
              </a:schemeClr>
            </a:solidFill>
          </a:ln>
        </p:spPr>
        <p:txBody>
          <a:bodyPr wrap="square" rtlCol="0">
            <a:spAutoFit/>
          </a:bodyPr>
          <a:lstStyle/>
          <a:p>
            <a:r>
              <a:rPr lang="en-CA" dirty="0"/>
              <a:t>Number of iterations can be thousands</a:t>
            </a:r>
          </a:p>
        </p:txBody>
      </p:sp>
      <p:sp>
        <p:nvSpPr>
          <p:cNvPr id="33" name="TextBox 32">
            <a:extLst>
              <a:ext uri="{FF2B5EF4-FFF2-40B4-BE49-F238E27FC236}">
                <a16:creationId xmlns:a16="http://schemas.microsoft.com/office/drawing/2014/main" id="{A7D607BC-4631-341E-3E27-BF33125E767A}"/>
              </a:ext>
            </a:extLst>
          </p:cNvPr>
          <p:cNvSpPr txBox="1"/>
          <p:nvPr/>
        </p:nvSpPr>
        <p:spPr>
          <a:xfrm>
            <a:off x="7287493" y="1021020"/>
            <a:ext cx="4433454" cy="369332"/>
          </a:xfrm>
          <a:prstGeom prst="rect">
            <a:avLst/>
          </a:prstGeom>
          <a:noFill/>
        </p:spPr>
        <p:txBody>
          <a:bodyPr wrap="square" rtlCol="0">
            <a:spAutoFit/>
          </a:bodyPr>
          <a:lstStyle/>
          <a:p>
            <a:r>
              <a:rPr lang="en-CA" b="1" dirty="0"/>
              <a:t>Seed:</a:t>
            </a:r>
            <a:r>
              <a:rPr lang="en-CA" dirty="0"/>
              <a:t> Starting random number for sampling</a:t>
            </a:r>
          </a:p>
        </p:txBody>
      </p:sp>
    </p:spTree>
    <p:extLst>
      <p:ext uri="{BB962C8B-B14F-4D97-AF65-F5344CB8AC3E}">
        <p14:creationId xmlns:p14="http://schemas.microsoft.com/office/powerpoint/2010/main" val="7831038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670D8-AFCC-FCAF-D4FD-3414BF872422}"/>
              </a:ext>
            </a:extLst>
          </p:cNvPr>
          <p:cNvSpPr>
            <a:spLocks noGrp="1"/>
          </p:cNvSpPr>
          <p:nvPr>
            <p:ph type="title"/>
          </p:nvPr>
        </p:nvSpPr>
        <p:spPr>
          <a:xfrm>
            <a:off x="754280" y="212212"/>
            <a:ext cx="10837862" cy="859826"/>
          </a:xfrm>
        </p:spPr>
        <p:txBody>
          <a:bodyPr>
            <a:normAutofit/>
          </a:bodyPr>
          <a:lstStyle/>
          <a:p>
            <a:r>
              <a:rPr lang="en-US" sz="4000" b="1" dirty="0">
                <a:solidFill>
                  <a:srgbClr val="39364F"/>
                </a:solidFill>
                <a:latin typeface="Neue Plak"/>
              </a:rPr>
              <a:t>Risk Adjusted Project Schedule</a:t>
            </a:r>
            <a:endParaRPr lang="en-CA" sz="4000" b="1" dirty="0">
              <a:solidFill>
                <a:srgbClr val="39364F"/>
              </a:solidFill>
              <a:latin typeface="Neue Plak"/>
            </a:endParaRPr>
          </a:p>
        </p:txBody>
      </p:sp>
      <p:pic>
        <p:nvPicPr>
          <p:cNvPr id="3074" name="Picture 1">
            <a:extLst>
              <a:ext uri="{FF2B5EF4-FFF2-40B4-BE49-F238E27FC236}">
                <a16:creationId xmlns:a16="http://schemas.microsoft.com/office/drawing/2014/main" id="{15B4CBE1-A6C2-1B46-E8F5-601D763D628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6181" y="1742786"/>
            <a:ext cx="5943600" cy="397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peech Bubble: Rectangle 2">
            <a:extLst>
              <a:ext uri="{FF2B5EF4-FFF2-40B4-BE49-F238E27FC236}">
                <a16:creationId xmlns:a16="http://schemas.microsoft.com/office/drawing/2014/main" id="{9B179971-5B9A-F38E-2079-0FE07954AF1C}"/>
              </a:ext>
            </a:extLst>
          </p:cNvPr>
          <p:cNvSpPr/>
          <p:nvPr/>
        </p:nvSpPr>
        <p:spPr>
          <a:xfrm>
            <a:off x="5731497" y="2328421"/>
            <a:ext cx="2422689" cy="754144"/>
          </a:xfrm>
          <a:prstGeom prst="wedgeRectCallout">
            <a:avLst>
              <a:gd name="adj1" fmla="val -70395"/>
              <a:gd name="adj2" fmla="val -14659"/>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dirty="0">
                <a:solidFill>
                  <a:schemeClr val="tx1"/>
                </a:solidFill>
              </a:rPr>
              <a:t>Original Project Schedule</a:t>
            </a:r>
          </a:p>
        </p:txBody>
      </p:sp>
      <p:sp>
        <p:nvSpPr>
          <p:cNvPr id="4" name="Speech Bubble: Rectangle 3">
            <a:extLst>
              <a:ext uri="{FF2B5EF4-FFF2-40B4-BE49-F238E27FC236}">
                <a16:creationId xmlns:a16="http://schemas.microsoft.com/office/drawing/2014/main" id="{18885C53-0E31-ED46-705B-A3C6C2E46C99}"/>
              </a:ext>
            </a:extLst>
          </p:cNvPr>
          <p:cNvSpPr/>
          <p:nvPr/>
        </p:nvSpPr>
        <p:spPr>
          <a:xfrm>
            <a:off x="5731496" y="3961876"/>
            <a:ext cx="2422689" cy="754144"/>
          </a:xfrm>
          <a:prstGeom prst="wedgeRectCallout">
            <a:avLst>
              <a:gd name="adj1" fmla="val -51333"/>
              <a:gd name="adj2" fmla="val 118839"/>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dirty="0"/>
              <a:t>Risk Adjusted Project Schedule</a:t>
            </a:r>
          </a:p>
        </p:txBody>
      </p:sp>
      <p:sp>
        <p:nvSpPr>
          <p:cNvPr id="6" name="TextBox 5">
            <a:extLst>
              <a:ext uri="{FF2B5EF4-FFF2-40B4-BE49-F238E27FC236}">
                <a16:creationId xmlns:a16="http://schemas.microsoft.com/office/drawing/2014/main" id="{0500A17B-4245-C20E-D3F1-05C4F694F71F}"/>
              </a:ext>
            </a:extLst>
          </p:cNvPr>
          <p:cNvSpPr txBox="1"/>
          <p:nvPr/>
        </p:nvSpPr>
        <p:spPr>
          <a:xfrm>
            <a:off x="8571345" y="1173018"/>
            <a:ext cx="2807855" cy="646331"/>
          </a:xfrm>
          <a:prstGeom prst="rect">
            <a:avLst/>
          </a:prstGeom>
          <a:noFill/>
        </p:spPr>
        <p:txBody>
          <a:bodyPr wrap="square" rtlCol="0">
            <a:spAutoFit/>
          </a:bodyPr>
          <a:lstStyle/>
          <a:p>
            <a:r>
              <a:rPr lang="en-CA" dirty="0"/>
              <a:t>Schedule became longer due to risks</a:t>
            </a:r>
          </a:p>
        </p:txBody>
      </p:sp>
    </p:spTree>
    <p:extLst>
      <p:ext uri="{BB962C8B-B14F-4D97-AF65-F5344CB8AC3E}">
        <p14:creationId xmlns:p14="http://schemas.microsoft.com/office/powerpoint/2010/main" val="13838194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0155B3-5215-2735-1EA0-0F617289B3D6}"/>
              </a:ext>
            </a:extLst>
          </p:cNvPr>
          <p:cNvSpPr txBox="1">
            <a:spLocks/>
          </p:cNvSpPr>
          <p:nvPr/>
        </p:nvSpPr>
        <p:spPr>
          <a:xfrm>
            <a:off x="754280" y="212212"/>
            <a:ext cx="10837862" cy="859826"/>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rgbClr val="39364F"/>
                </a:solidFill>
                <a:latin typeface="Neue Plak"/>
              </a:rPr>
              <a:t>Results of Monte Carlo Analysis</a:t>
            </a:r>
            <a:endParaRPr lang="en-CA" sz="4000" b="1" dirty="0">
              <a:solidFill>
                <a:srgbClr val="39364F"/>
              </a:solidFill>
              <a:latin typeface="Neue Plak"/>
            </a:endParaRPr>
          </a:p>
        </p:txBody>
      </p:sp>
      <p:pic>
        <p:nvPicPr>
          <p:cNvPr id="7" name="Picture 6">
            <a:extLst>
              <a:ext uri="{FF2B5EF4-FFF2-40B4-BE49-F238E27FC236}">
                <a16:creationId xmlns:a16="http://schemas.microsoft.com/office/drawing/2014/main" id="{2E10DE99-A21E-F7AA-824A-CE3B80B95806}"/>
              </a:ext>
            </a:extLst>
          </p:cNvPr>
          <p:cNvPicPr>
            <a:picLocks noChangeAspect="1"/>
          </p:cNvPicPr>
          <p:nvPr/>
        </p:nvPicPr>
        <p:blipFill>
          <a:blip r:embed="rId2"/>
          <a:stretch>
            <a:fillRect/>
          </a:stretch>
        </p:blipFill>
        <p:spPr>
          <a:xfrm>
            <a:off x="443059" y="1209558"/>
            <a:ext cx="3986492" cy="2556658"/>
          </a:xfrm>
          <a:prstGeom prst="rect">
            <a:avLst/>
          </a:prstGeom>
        </p:spPr>
      </p:pic>
      <p:sp>
        <p:nvSpPr>
          <p:cNvPr id="8" name="TextBox 7">
            <a:extLst>
              <a:ext uri="{FF2B5EF4-FFF2-40B4-BE49-F238E27FC236}">
                <a16:creationId xmlns:a16="http://schemas.microsoft.com/office/drawing/2014/main" id="{F6057D8C-0A0C-8168-13C9-1869368D14BE}"/>
              </a:ext>
            </a:extLst>
          </p:cNvPr>
          <p:cNvSpPr txBox="1"/>
          <p:nvPr/>
        </p:nvSpPr>
        <p:spPr>
          <a:xfrm>
            <a:off x="358218" y="840225"/>
            <a:ext cx="2256580" cy="369332"/>
          </a:xfrm>
          <a:prstGeom prst="rect">
            <a:avLst/>
          </a:prstGeom>
          <a:noFill/>
        </p:spPr>
        <p:txBody>
          <a:bodyPr wrap="none" rtlCol="0">
            <a:spAutoFit/>
          </a:bodyPr>
          <a:lstStyle/>
          <a:p>
            <a:r>
              <a:rPr lang="en-CA" dirty="0"/>
              <a:t>Frequency Chart: Cost</a:t>
            </a:r>
          </a:p>
        </p:txBody>
      </p:sp>
      <p:pic>
        <p:nvPicPr>
          <p:cNvPr id="10" name="Picture 9">
            <a:extLst>
              <a:ext uri="{FF2B5EF4-FFF2-40B4-BE49-F238E27FC236}">
                <a16:creationId xmlns:a16="http://schemas.microsoft.com/office/drawing/2014/main" id="{5CC6BF07-670E-0CBE-2E77-D184F2D964DC}"/>
              </a:ext>
            </a:extLst>
          </p:cNvPr>
          <p:cNvPicPr>
            <a:picLocks noChangeAspect="1"/>
          </p:cNvPicPr>
          <p:nvPr/>
        </p:nvPicPr>
        <p:blipFill>
          <a:blip r:embed="rId3"/>
          <a:stretch>
            <a:fillRect/>
          </a:stretch>
        </p:blipFill>
        <p:spPr>
          <a:xfrm>
            <a:off x="5266442" y="1209558"/>
            <a:ext cx="4056667" cy="2593216"/>
          </a:xfrm>
          <a:prstGeom prst="rect">
            <a:avLst/>
          </a:prstGeom>
        </p:spPr>
      </p:pic>
      <p:sp>
        <p:nvSpPr>
          <p:cNvPr id="11" name="TextBox 10">
            <a:extLst>
              <a:ext uri="{FF2B5EF4-FFF2-40B4-BE49-F238E27FC236}">
                <a16:creationId xmlns:a16="http://schemas.microsoft.com/office/drawing/2014/main" id="{F032B0E8-B082-90CC-B20A-A6856C8A2F2A}"/>
              </a:ext>
            </a:extLst>
          </p:cNvPr>
          <p:cNvSpPr txBox="1"/>
          <p:nvPr/>
        </p:nvSpPr>
        <p:spPr>
          <a:xfrm>
            <a:off x="5169033" y="887372"/>
            <a:ext cx="2669064" cy="369332"/>
          </a:xfrm>
          <a:prstGeom prst="rect">
            <a:avLst/>
          </a:prstGeom>
          <a:noFill/>
        </p:spPr>
        <p:txBody>
          <a:bodyPr wrap="none" rtlCol="0">
            <a:spAutoFit/>
          </a:bodyPr>
          <a:lstStyle/>
          <a:p>
            <a:r>
              <a:rPr lang="en-CA" dirty="0"/>
              <a:t>Frequency Chart: Duration</a:t>
            </a:r>
          </a:p>
        </p:txBody>
      </p:sp>
      <p:sp>
        <p:nvSpPr>
          <p:cNvPr id="12" name="TextBox 11">
            <a:extLst>
              <a:ext uri="{FF2B5EF4-FFF2-40B4-BE49-F238E27FC236}">
                <a16:creationId xmlns:a16="http://schemas.microsoft.com/office/drawing/2014/main" id="{7F1B3169-199B-E90D-2F09-C06B34510932}"/>
              </a:ext>
            </a:extLst>
          </p:cNvPr>
          <p:cNvSpPr txBox="1"/>
          <p:nvPr/>
        </p:nvSpPr>
        <p:spPr>
          <a:xfrm>
            <a:off x="9815589" y="2932497"/>
            <a:ext cx="2111604" cy="1477328"/>
          </a:xfrm>
          <a:prstGeom prst="rect">
            <a:avLst/>
          </a:prstGeom>
          <a:noFill/>
        </p:spPr>
        <p:txBody>
          <a:bodyPr wrap="square" rtlCol="0">
            <a:spAutoFit/>
          </a:bodyPr>
          <a:lstStyle/>
          <a:p>
            <a:r>
              <a:rPr lang="en-CA" dirty="0"/>
              <a:t>Slider shows chance that project duration will be less than certain number.</a:t>
            </a:r>
          </a:p>
        </p:txBody>
      </p:sp>
      <p:pic>
        <p:nvPicPr>
          <p:cNvPr id="14" name="Picture 13">
            <a:extLst>
              <a:ext uri="{FF2B5EF4-FFF2-40B4-BE49-F238E27FC236}">
                <a16:creationId xmlns:a16="http://schemas.microsoft.com/office/drawing/2014/main" id="{C01055FA-6A02-727C-E5B8-9E559D3FB7E7}"/>
              </a:ext>
            </a:extLst>
          </p:cNvPr>
          <p:cNvPicPr>
            <a:picLocks noChangeAspect="1"/>
          </p:cNvPicPr>
          <p:nvPr/>
        </p:nvPicPr>
        <p:blipFill>
          <a:blip r:embed="rId4"/>
          <a:stretch>
            <a:fillRect/>
          </a:stretch>
        </p:blipFill>
        <p:spPr>
          <a:xfrm>
            <a:off x="5266442" y="4111490"/>
            <a:ext cx="3860723" cy="2445727"/>
          </a:xfrm>
          <a:prstGeom prst="rect">
            <a:avLst/>
          </a:prstGeom>
        </p:spPr>
      </p:pic>
      <p:sp>
        <p:nvSpPr>
          <p:cNvPr id="15" name="TextBox 14">
            <a:extLst>
              <a:ext uri="{FF2B5EF4-FFF2-40B4-BE49-F238E27FC236}">
                <a16:creationId xmlns:a16="http://schemas.microsoft.com/office/drawing/2014/main" id="{9ACE14DA-B69B-F36A-7E00-E1F5DFFB34C1}"/>
              </a:ext>
            </a:extLst>
          </p:cNvPr>
          <p:cNvSpPr txBox="1"/>
          <p:nvPr/>
        </p:nvSpPr>
        <p:spPr>
          <a:xfrm>
            <a:off x="5266442" y="3772466"/>
            <a:ext cx="3245889" cy="369332"/>
          </a:xfrm>
          <a:prstGeom prst="rect">
            <a:avLst/>
          </a:prstGeom>
          <a:noFill/>
        </p:spPr>
        <p:txBody>
          <a:bodyPr wrap="none" rtlCol="0">
            <a:spAutoFit/>
          </a:bodyPr>
          <a:lstStyle/>
          <a:p>
            <a:r>
              <a:rPr lang="en-CA" dirty="0"/>
              <a:t>Cumulative Probability: Duration</a:t>
            </a:r>
          </a:p>
        </p:txBody>
      </p:sp>
      <p:cxnSp>
        <p:nvCxnSpPr>
          <p:cNvPr id="19" name="Straight Arrow Connector 18">
            <a:extLst>
              <a:ext uri="{FF2B5EF4-FFF2-40B4-BE49-F238E27FC236}">
                <a16:creationId xmlns:a16="http://schemas.microsoft.com/office/drawing/2014/main" id="{5CEB5AFD-DFB1-BA21-A8CA-A23ADDDBF387}"/>
              </a:ext>
            </a:extLst>
          </p:cNvPr>
          <p:cNvCxnSpPr>
            <a:cxnSpLocks/>
          </p:cNvCxnSpPr>
          <p:nvPr/>
        </p:nvCxnSpPr>
        <p:spPr>
          <a:xfrm flipH="1" flipV="1">
            <a:off x="7730836" y="1588655"/>
            <a:ext cx="2004291" cy="174709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EF0FBF71-08DC-0C65-E835-609FF558E13B}"/>
              </a:ext>
            </a:extLst>
          </p:cNvPr>
          <p:cNvCxnSpPr>
            <a:cxnSpLocks/>
          </p:cNvCxnSpPr>
          <p:nvPr/>
        </p:nvCxnSpPr>
        <p:spPr>
          <a:xfrm flipH="1">
            <a:off x="7294775" y="4239491"/>
            <a:ext cx="2440352" cy="1662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23" name="Picture 22">
            <a:extLst>
              <a:ext uri="{FF2B5EF4-FFF2-40B4-BE49-F238E27FC236}">
                <a16:creationId xmlns:a16="http://schemas.microsoft.com/office/drawing/2014/main" id="{73667A3E-A6A6-671D-4446-085976BB90D4}"/>
              </a:ext>
            </a:extLst>
          </p:cNvPr>
          <p:cNvPicPr>
            <a:picLocks noChangeAspect="1"/>
          </p:cNvPicPr>
          <p:nvPr/>
        </p:nvPicPr>
        <p:blipFill>
          <a:blip r:embed="rId5"/>
          <a:stretch>
            <a:fillRect/>
          </a:stretch>
        </p:blipFill>
        <p:spPr>
          <a:xfrm>
            <a:off x="491380" y="4065308"/>
            <a:ext cx="3986492" cy="2489792"/>
          </a:xfrm>
          <a:prstGeom prst="rect">
            <a:avLst/>
          </a:prstGeom>
        </p:spPr>
      </p:pic>
      <p:sp>
        <p:nvSpPr>
          <p:cNvPr id="24" name="TextBox 23">
            <a:extLst>
              <a:ext uri="{FF2B5EF4-FFF2-40B4-BE49-F238E27FC236}">
                <a16:creationId xmlns:a16="http://schemas.microsoft.com/office/drawing/2014/main" id="{EAC7B8B9-01B1-AC6A-D9CB-9032F37C6036}"/>
              </a:ext>
            </a:extLst>
          </p:cNvPr>
          <p:cNvSpPr txBox="1"/>
          <p:nvPr/>
        </p:nvSpPr>
        <p:spPr>
          <a:xfrm>
            <a:off x="384552" y="3766216"/>
            <a:ext cx="2832250" cy="369332"/>
          </a:xfrm>
          <a:prstGeom prst="rect">
            <a:avLst/>
          </a:prstGeom>
          <a:noFill/>
        </p:spPr>
        <p:txBody>
          <a:bodyPr wrap="none" rtlCol="0">
            <a:spAutoFit/>
          </a:bodyPr>
          <a:lstStyle/>
          <a:p>
            <a:r>
              <a:rPr lang="en-CA" dirty="0"/>
              <a:t>Cumulative Probability: Cost</a:t>
            </a:r>
          </a:p>
        </p:txBody>
      </p:sp>
    </p:spTree>
    <p:extLst>
      <p:ext uri="{BB962C8B-B14F-4D97-AF65-F5344CB8AC3E}">
        <p14:creationId xmlns:p14="http://schemas.microsoft.com/office/powerpoint/2010/main" val="3557544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670D8-AFCC-FCAF-D4FD-3414BF872422}"/>
              </a:ext>
            </a:extLst>
          </p:cNvPr>
          <p:cNvSpPr>
            <a:spLocks noGrp="1"/>
          </p:cNvSpPr>
          <p:nvPr>
            <p:ph type="title"/>
          </p:nvPr>
        </p:nvSpPr>
        <p:spPr>
          <a:xfrm>
            <a:off x="754280" y="212212"/>
            <a:ext cx="10837862" cy="859826"/>
          </a:xfrm>
        </p:spPr>
        <p:txBody>
          <a:bodyPr>
            <a:normAutofit/>
          </a:bodyPr>
          <a:lstStyle/>
          <a:p>
            <a:r>
              <a:rPr lang="en-US" sz="4000" b="1" dirty="0">
                <a:solidFill>
                  <a:srgbClr val="39364F"/>
                </a:solidFill>
                <a:latin typeface="Neue Plak"/>
              </a:rPr>
              <a:t>Risk Events vs. Uncertainties</a:t>
            </a:r>
            <a:endParaRPr lang="en-CA" sz="4000" b="1" dirty="0">
              <a:solidFill>
                <a:srgbClr val="39364F"/>
              </a:solidFill>
              <a:latin typeface="Neue Plak"/>
            </a:endParaRPr>
          </a:p>
        </p:txBody>
      </p:sp>
      <p:pic>
        <p:nvPicPr>
          <p:cNvPr id="7" name="Picture 6">
            <a:extLst>
              <a:ext uri="{FF2B5EF4-FFF2-40B4-BE49-F238E27FC236}">
                <a16:creationId xmlns:a16="http://schemas.microsoft.com/office/drawing/2014/main" id="{F7CDDC8D-6FB5-8283-A1E9-D90E18EEF35A}"/>
              </a:ext>
            </a:extLst>
          </p:cNvPr>
          <p:cNvPicPr>
            <a:picLocks noChangeAspect="1"/>
          </p:cNvPicPr>
          <p:nvPr/>
        </p:nvPicPr>
        <p:blipFill>
          <a:blip r:embed="rId2"/>
          <a:stretch>
            <a:fillRect/>
          </a:stretch>
        </p:blipFill>
        <p:spPr>
          <a:xfrm>
            <a:off x="5560290" y="1787536"/>
            <a:ext cx="5140067" cy="3431010"/>
          </a:xfrm>
          <a:prstGeom prst="rect">
            <a:avLst/>
          </a:prstGeom>
        </p:spPr>
      </p:pic>
      <p:sp>
        <p:nvSpPr>
          <p:cNvPr id="8" name="TextBox 7">
            <a:extLst>
              <a:ext uri="{FF2B5EF4-FFF2-40B4-BE49-F238E27FC236}">
                <a16:creationId xmlns:a16="http://schemas.microsoft.com/office/drawing/2014/main" id="{ABD11F16-3742-C195-B4AA-07B4DD4F6A9C}"/>
              </a:ext>
            </a:extLst>
          </p:cNvPr>
          <p:cNvSpPr txBox="1"/>
          <p:nvPr/>
        </p:nvSpPr>
        <p:spPr>
          <a:xfrm>
            <a:off x="5698836" y="1256147"/>
            <a:ext cx="4765964" cy="369454"/>
          </a:xfrm>
          <a:prstGeom prst="rect">
            <a:avLst/>
          </a:prstGeom>
          <a:noFill/>
        </p:spPr>
        <p:txBody>
          <a:bodyPr wrap="square" rtlCol="0">
            <a:spAutoFit/>
          </a:bodyPr>
          <a:lstStyle/>
          <a:p>
            <a:r>
              <a:rPr lang="en-CA" b="1" u="sng" dirty="0"/>
              <a:t>Analysis with risk events:</a:t>
            </a:r>
          </a:p>
        </p:txBody>
      </p:sp>
      <p:pic>
        <p:nvPicPr>
          <p:cNvPr id="10" name="Picture 9">
            <a:extLst>
              <a:ext uri="{FF2B5EF4-FFF2-40B4-BE49-F238E27FC236}">
                <a16:creationId xmlns:a16="http://schemas.microsoft.com/office/drawing/2014/main" id="{4CB938F4-2336-69A1-3ACB-1B26EDCEE79A}"/>
              </a:ext>
            </a:extLst>
          </p:cNvPr>
          <p:cNvPicPr>
            <a:picLocks noChangeAspect="1"/>
          </p:cNvPicPr>
          <p:nvPr/>
        </p:nvPicPr>
        <p:blipFill>
          <a:blip r:embed="rId3"/>
          <a:stretch>
            <a:fillRect/>
          </a:stretch>
        </p:blipFill>
        <p:spPr>
          <a:xfrm>
            <a:off x="583038" y="2413401"/>
            <a:ext cx="4351976" cy="2179280"/>
          </a:xfrm>
          <a:prstGeom prst="rect">
            <a:avLst/>
          </a:prstGeom>
        </p:spPr>
      </p:pic>
      <p:sp>
        <p:nvSpPr>
          <p:cNvPr id="11" name="TextBox 10">
            <a:extLst>
              <a:ext uri="{FF2B5EF4-FFF2-40B4-BE49-F238E27FC236}">
                <a16:creationId xmlns:a16="http://schemas.microsoft.com/office/drawing/2014/main" id="{AF10F605-A5B8-9E9A-1CA2-80D9599D237E}"/>
              </a:ext>
            </a:extLst>
          </p:cNvPr>
          <p:cNvSpPr txBox="1"/>
          <p:nvPr/>
        </p:nvSpPr>
        <p:spPr>
          <a:xfrm>
            <a:off x="794326" y="1256147"/>
            <a:ext cx="4017819" cy="646331"/>
          </a:xfrm>
          <a:prstGeom prst="rect">
            <a:avLst/>
          </a:prstGeom>
          <a:noFill/>
        </p:spPr>
        <p:txBody>
          <a:bodyPr wrap="square" rtlCol="0">
            <a:spAutoFit/>
          </a:bodyPr>
          <a:lstStyle/>
          <a:p>
            <a:r>
              <a:rPr lang="en-CA" b="1" u="sng" dirty="0"/>
              <a:t>Analysis with uncertainties in task duration and cost:</a:t>
            </a:r>
          </a:p>
        </p:txBody>
      </p:sp>
      <p:sp>
        <p:nvSpPr>
          <p:cNvPr id="12" name="TextBox 11">
            <a:extLst>
              <a:ext uri="{FF2B5EF4-FFF2-40B4-BE49-F238E27FC236}">
                <a16:creationId xmlns:a16="http://schemas.microsoft.com/office/drawing/2014/main" id="{3D47CD4E-9262-DFB3-6760-6E7229B82592}"/>
              </a:ext>
            </a:extLst>
          </p:cNvPr>
          <p:cNvSpPr txBox="1"/>
          <p:nvPr/>
        </p:nvSpPr>
        <p:spPr>
          <a:xfrm>
            <a:off x="905164" y="4867565"/>
            <a:ext cx="3906981" cy="923330"/>
          </a:xfrm>
          <a:prstGeom prst="rect">
            <a:avLst/>
          </a:prstGeom>
          <a:noFill/>
        </p:spPr>
        <p:txBody>
          <a:bodyPr wrap="square" rtlCol="0">
            <a:spAutoFit/>
          </a:bodyPr>
          <a:lstStyle/>
          <a:p>
            <a:r>
              <a:rPr lang="en-CA" u="sng" dirty="0"/>
              <a:t>Example:</a:t>
            </a:r>
          </a:p>
          <a:p>
            <a:r>
              <a:rPr lang="en-CA" dirty="0"/>
              <a:t>Three points estimate: Task Duration is between 2 and 4 days</a:t>
            </a:r>
          </a:p>
        </p:txBody>
      </p:sp>
      <p:sp>
        <p:nvSpPr>
          <p:cNvPr id="13" name="TextBox 12">
            <a:extLst>
              <a:ext uri="{FF2B5EF4-FFF2-40B4-BE49-F238E27FC236}">
                <a16:creationId xmlns:a16="http://schemas.microsoft.com/office/drawing/2014/main" id="{EAE92BD0-2ACD-F4A9-C8CB-E5DC871AFBC3}"/>
              </a:ext>
            </a:extLst>
          </p:cNvPr>
          <p:cNvSpPr txBox="1"/>
          <p:nvPr/>
        </p:nvSpPr>
        <p:spPr>
          <a:xfrm>
            <a:off x="5273966" y="4918816"/>
            <a:ext cx="3906981" cy="1200329"/>
          </a:xfrm>
          <a:prstGeom prst="rect">
            <a:avLst/>
          </a:prstGeom>
          <a:noFill/>
        </p:spPr>
        <p:txBody>
          <a:bodyPr wrap="square" rtlCol="0">
            <a:spAutoFit/>
          </a:bodyPr>
          <a:lstStyle/>
          <a:p>
            <a:r>
              <a:rPr lang="en-CA" u="sng" dirty="0"/>
              <a:t>Example:</a:t>
            </a:r>
          </a:p>
          <a:p>
            <a:r>
              <a:rPr lang="en-CA" dirty="0"/>
              <a:t>Task detailed on 3 days due to risks “Supplier did not deliver a components”</a:t>
            </a:r>
          </a:p>
        </p:txBody>
      </p:sp>
    </p:spTree>
    <p:extLst>
      <p:ext uri="{BB962C8B-B14F-4D97-AF65-F5344CB8AC3E}">
        <p14:creationId xmlns:p14="http://schemas.microsoft.com/office/powerpoint/2010/main" val="29668801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31BF9D4-95B8-5946-AB55-3CB66358BCB7}"/>
              </a:ext>
            </a:extLst>
          </p:cNvPr>
          <p:cNvSpPr>
            <a:spLocks noGrp="1"/>
          </p:cNvSpPr>
          <p:nvPr>
            <p:ph type="sldNum" sz="quarter" idx="4294967295"/>
          </p:nvPr>
        </p:nvSpPr>
        <p:spPr>
          <a:xfrm>
            <a:off x="11363696" y="6455739"/>
            <a:ext cx="294460" cy="187367"/>
          </a:xfrm>
        </p:spPr>
        <p:txBody>
          <a:bodyPr/>
          <a:lstStyle/>
          <a:p>
            <a:fld id="{9EC71654-96A5-4280-94F3-931C61A9F92C}" type="slidenum">
              <a:rPr lang="en-US" noProof="0" smtClean="0"/>
              <a:pPr/>
              <a:t>20</a:t>
            </a:fld>
            <a:endParaRPr lang="en-US" noProof="0" dirty="0"/>
          </a:p>
        </p:txBody>
      </p:sp>
      <p:sp>
        <p:nvSpPr>
          <p:cNvPr id="4" name="Title 1">
            <a:extLst>
              <a:ext uri="{FF2B5EF4-FFF2-40B4-BE49-F238E27FC236}">
                <a16:creationId xmlns:a16="http://schemas.microsoft.com/office/drawing/2014/main" id="{BF34A022-91BA-E109-4F29-134F340E6C21}"/>
              </a:ext>
            </a:extLst>
          </p:cNvPr>
          <p:cNvSpPr>
            <a:spLocks noGrp="1"/>
          </p:cNvSpPr>
          <p:nvPr>
            <p:ph type="title"/>
          </p:nvPr>
        </p:nvSpPr>
        <p:spPr>
          <a:xfrm>
            <a:off x="168227" y="345956"/>
            <a:ext cx="10767413" cy="566687"/>
          </a:xfrm>
        </p:spPr>
        <p:txBody>
          <a:bodyPr>
            <a:normAutofit fontScale="90000"/>
          </a:bodyPr>
          <a:lstStyle/>
          <a:p>
            <a:r>
              <a:rPr lang="en-US" sz="4400" b="1" i="0" dirty="0">
                <a:solidFill>
                  <a:srgbClr val="39364F"/>
                </a:solidFill>
                <a:effectLst/>
                <a:latin typeface="Neue Plak"/>
              </a:rPr>
              <a:t>Corporate Risk Register</a:t>
            </a:r>
            <a:endParaRPr lang="en-US" sz="1600" dirty="0"/>
          </a:p>
        </p:txBody>
      </p:sp>
      <p:pic>
        <p:nvPicPr>
          <p:cNvPr id="7" name="Picture 6">
            <a:extLst>
              <a:ext uri="{FF2B5EF4-FFF2-40B4-BE49-F238E27FC236}">
                <a16:creationId xmlns:a16="http://schemas.microsoft.com/office/drawing/2014/main" id="{FEE7A868-B765-50D5-6E6F-2D3C630BC0DF}"/>
              </a:ext>
            </a:extLst>
          </p:cNvPr>
          <p:cNvPicPr>
            <a:picLocks noChangeAspect="1"/>
          </p:cNvPicPr>
          <p:nvPr/>
        </p:nvPicPr>
        <p:blipFill>
          <a:blip r:embed="rId2"/>
          <a:stretch>
            <a:fillRect/>
          </a:stretch>
        </p:blipFill>
        <p:spPr>
          <a:xfrm>
            <a:off x="479186" y="1076592"/>
            <a:ext cx="6780596" cy="3378361"/>
          </a:xfrm>
          <a:prstGeom prst="rect">
            <a:avLst/>
          </a:prstGeom>
        </p:spPr>
      </p:pic>
      <p:pic>
        <p:nvPicPr>
          <p:cNvPr id="9" name="Picture 8">
            <a:extLst>
              <a:ext uri="{FF2B5EF4-FFF2-40B4-BE49-F238E27FC236}">
                <a16:creationId xmlns:a16="http://schemas.microsoft.com/office/drawing/2014/main" id="{F5B3C855-E482-0EB2-BD98-FE0766D2C058}"/>
              </a:ext>
            </a:extLst>
          </p:cNvPr>
          <p:cNvPicPr>
            <a:picLocks noChangeAspect="1"/>
          </p:cNvPicPr>
          <p:nvPr/>
        </p:nvPicPr>
        <p:blipFill>
          <a:blip r:embed="rId3"/>
          <a:stretch>
            <a:fillRect/>
          </a:stretch>
        </p:blipFill>
        <p:spPr>
          <a:xfrm>
            <a:off x="7601962" y="3174101"/>
            <a:ext cx="4399193" cy="2917520"/>
          </a:xfrm>
          <a:prstGeom prst="rect">
            <a:avLst/>
          </a:prstGeom>
        </p:spPr>
      </p:pic>
      <p:sp>
        <p:nvSpPr>
          <p:cNvPr id="10" name="Rectangle 9">
            <a:extLst>
              <a:ext uri="{FF2B5EF4-FFF2-40B4-BE49-F238E27FC236}">
                <a16:creationId xmlns:a16="http://schemas.microsoft.com/office/drawing/2014/main" id="{E5C43D5D-7101-A04A-69B4-6DBF51C3C386}"/>
              </a:ext>
            </a:extLst>
          </p:cNvPr>
          <p:cNvSpPr/>
          <p:nvPr/>
        </p:nvSpPr>
        <p:spPr>
          <a:xfrm>
            <a:off x="479186" y="5356010"/>
            <a:ext cx="1514764" cy="63947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dirty="0"/>
              <a:t>Exploration</a:t>
            </a:r>
          </a:p>
        </p:txBody>
      </p:sp>
      <p:sp>
        <p:nvSpPr>
          <p:cNvPr id="11" name="Rectangle 10">
            <a:extLst>
              <a:ext uri="{FF2B5EF4-FFF2-40B4-BE49-F238E27FC236}">
                <a16:creationId xmlns:a16="http://schemas.microsoft.com/office/drawing/2014/main" id="{41900585-C83D-B4BB-5F22-7E2F566B29C3}"/>
              </a:ext>
            </a:extLst>
          </p:cNvPr>
          <p:cNvSpPr/>
          <p:nvPr/>
        </p:nvSpPr>
        <p:spPr>
          <a:xfrm>
            <a:off x="2146350" y="5356010"/>
            <a:ext cx="1514764" cy="63947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dirty="0"/>
              <a:t>Production</a:t>
            </a:r>
          </a:p>
        </p:txBody>
      </p:sp>
      <p:sp>
        <p:nvSpPr>
          <p:cNvPr id="12" name="Rectangle 11">
            <a:extLst>
              <a:ext uri="{FF2B5EF4-FFF2-40B4-BE49-F238E27FC236}">
                <a16:creationId xmlns:a16="http://schemas.microsoft.com/office/drawing/2014/main" id="{BCC903DE-66EC-1912-0A1A-0177BDD0468E}"/>
              </a:ext>
            </a:extLst>
          </p:cNvPr>
          <p:cNvSpPr/>
          <p:nvPr/>
        </p:nvSpPr>
        <p:spPr>
          <a:xfrm>
            <a:off x="3790337" y="5356010"/>
            <a:ext cx="1514764" cy="63947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dirty="0"/>
              <a:t>Capital Projects</a:t>
            </a:r>
          </a:p>
        </p:txBody>
      </p:sp>
      <p:sp>
        <p:nvSpPr>
          <p:cNvPr id="13" name="Rectangle 12">
            <a:extLst>
              <a:ext uri="{FF2B5EF4-FFF2-40B4-BE49-F238E27FC236}">
                <a16:creationId xmlns:a16="http://schemas.microsoft.com/office/drawing/2014/main" id="{675839F3-33C6-4049-C739-454EB6EAFF1D}"/>
              </a:ext>
            </a:extLst>
          </p:cNvPr>
          <p:cNvSpPr/>
          <p:nvPr/>
        </p:nvSpPr>
        <p:spPr>
          <a:xfrm>
            <a:off x="479186" y="6049744"/>
            <a:ext cx="1514764" cy="63947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dirty="0"/>
              <a:t>Finance</a:t>
            </a:r>
          </a:p>
        </p:txBody>
      </p:sp>
      <p:sp>
        <p:nvSpPr>
          <p:cNvPr id="14" name="Rectangle 13">
            <a:extLst>
              <a:ext uri="{FF2B5EF4-FFF2-40B4-BE49-F238E27FC236}">
                <a16:creationId xmlns:a16="http://schemas.microsoft.com/office/drawing/2014/main" id="{144B60FB-D416-6D7C-EAB0-2F0C8E6E07DA}"/>
              </a:ext>
            </a:extLst>
          </p:cNvPr>
          <p:cNvSpPr/>
          <p:nvPr/>
        </p:nvSpPr>
        <p:spPr>
          <a:xfrm>
            <a:off x="2146350" y="6058370"/>
            <a:ext cx="1514764" cy="63947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dirty="0"/>
              <a:t>Strategic Planning</a:t>
            </a:r>
          </a:p>
        </p:txBody>
      </p:sp>
      <p:sp>
        <p:nvSpPr>
          <p:cNvPr id="15" name="Rectangle 14">
            <a:extLst>
              <a:ext uri="{FF2B5EF4-FFF2-40B4-BE49-F238E27FC236}">
                <a16:creationId xmlns:a16="http://schemas.microsoft.com/office/drawing/2014/main" id="{F5B2D8B8-1998-7871-E664-7B304B113175}"/>
              </a:ext>
            </a:extLst>
          </p:cNvPr>
          <p:cNvSpPr/>
          <p:nvPr/>
        </p:nvSpPr>
        <p:spPr>
          <a:xfrm>
            <a:off x="3790337" y="6058370"/>
            <a:ext cx="1514764" cy="63947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dirty="0"/>
              <a:t>IT</a:t>
            </a:r>
          </a:p>
        </p:txBody>
      </p:sp>
      <p:sp>
        <p:nvSpPr>
          <p:cNvPr id="16" name="Rectangle 15">
            <a:extLst>
              <a:ext uri="{FF2B5EF4-FFF2-40B4-BE49-F238E27FC236}">
                <a16:creationId xmlns:a16="http://schemas.microsoft.com/office/drawing/2014/main" id="{BE13660E-F4DA-5D25-FAE8-C22F38A6A410}"/>
              </a:ext>
            </a:extLst>
          </p:cNvPr>
          <p:cNvSpPr/>
          <p:nvPr/>
        </p:nvSpPr>
        <p:spPr>
          <a:xfrm>
            <a:off x="5434324" y="5356010"/>
            <a:ext cx="1514764" cy="63947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dirty="0"/>
              <a:t>Public Relations</a:t>
            </a:r>
          </a:p>
        </p:txBody>
      </p:sp>
      <p:sp>
        <p:nvSpPr>
          <p:cNvPr id="17" name="Rectangle 16">
            <a:extLst>
              <a:ext uri="{FF2B5EF4-FFF2-40B4-BE49-F238E27FC236}">
                <a16:creationId xmlns:a16="http://schemas.microsoft.com/office/drawing/2014/main" id="{37864419-F446-3029-3ECA-1970734B63E5}"/>
              </a:ext>
            </a:extLst>
          </p:cNvPr>
          <p:cNvSpPr/>
          <p:nvPr/>
        </p:nvSpPr>
        <p:spPr>
          <a:xfrm>
            <a:off x="5434324" y="6058370"/>
            <a:ext cx="1514764" cy="63947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dirty="0"/>
              <a:t>……</a:t>
            </a:r>
          </a:p>
        </p:txBody>
      </p:sp>
      <p:sp>
        <p:nvSpPr>
          <p:cNvPr id="18" name="TextBox 17">
            <a:extLst>
              <a:ext uri="{FF2B5EF4-FFF2-40B4-BE49-F238E27FC236}">
                <a16:creationId xmlns:a16="http://schemas.microsoft.com/office/drawing/2014/main" id="{C8F3FC6B-53CA-1A77-5536-BAF707DBBFEF}"/>
              </a:ext>
            </a:extLst>
          </p:cNvPr>
          <p:cNvSpPr txBox="1"/>
          <p:nvPr/>
        </p:nvSpPr>
        <p:spPr>
          <a:xfrm>
            <a:off x="400039" y="4582316"/>
            <a:ext cx="6780596" cy="646331"/>
          </a:xfrm>
          <a:prstGeom prst="rect">
            <a:avLst/>
          </a:prstGeom>
          <a:noFill/>
        </p:spPr>
        <p:txBody>
          <a:bodyPr wrap="square" rtlCol="0">
            <a:spAutoFit/>
          </a:bodyPr>
          <a:lstStyle/>
          <a:p>
            <a:r>
              <a:rPr lang="en-CA" dirty="0"/>
              <a:t>In RiskyProject Corporate Risk Register is shared among all groups and divisions of the company. One risk may affect different divisions.</a:t>
            </a:r>
          </a:p>
        </p:txBody>
      </p:sp>
      <p:sp>
        <p:nvSpPr>
          <p:cNvPr id="19" name="TextBox 18">
            <a:extLst>
              <a:ext uri="{FF2B5EF4-FFF2-40B4-BE49-F238E27FC236}">
                <a16:creationId xmlns:a16="http://schemas.microsoft.com/office/drawing/2014/main" id="{87CCB19B-A673-816F-D211-32D51F831037}"/>
              </a:ext>
            </a:extLst>
          </p:cNvPr>
          <p:cNvSpPr txBox="1"/>
          <p:nvPr/>
        </p:nvSpPr>
        <p:spPr>
          <a:xfrm>
            <a:off x="7601963" y="629299"/>
            <a:ext cx="4399193" cy="1754326"/>
          </a:xfrm>
          <a:prstGeom prst="rect">
            <a:avLst/>
          </a:prstGeom>
          <a:noFill/>
        </p:spPr>
        <p:txBody>
          <a:bodyPr wrap="square" rtlCol="0">
            <a:spAutoFit/>
          </a:bodyPr>
          <a:lstStyle/>
          <a:p>
            <a:pPr marL="285750" indent="-285750">
              <a:buFont typeface="Arial" panose="020B0604020202020204" pitchFamily="34" charset="0"/>
              <a:buChar char="•"/>
            </a:pPr>
            <a:r>
              <a:rPr lang="en-CA" dirty="0"/>
              <a:t>Risk Register include all information about risks: probabilities and impacts, properties, mitigation plans, etc.</a:t>
            </a:r>
          </a:p>
          <a:p>
            <a:pPr marL="285750" indent="-285750">
              <a:buFont typeface="Arial" panose="020B0604020202020204" pitchFamily="34" charset="0"/>
              <a:buChar char="•"/>
            </a:pPr>
            <a:r>
              <a:rPr lang="en-CA" dirty="0"/>
              <a:t>Risks from Risk Register can be assigned to different projects, and within a project to different tasks and resources</a:t>
            </a:r>
          </a:p>
        </p:txBody>
      </p:sp>
      <p:sp>
        <p:nvSpPr>
          <p:cNvPr id="20" name="TextBox 19">
            <a:extLst>
              <a:ext uri="{FF2B5EF4-FFF2-40B4-BE49-F238E27FC236}">
                <a16:creationId xmlns:a16="http://schemas.microsoft.com/office/drawing/2014/main" id="{9F57A84D-F7E5-2008-6775-9A4E8356B94A}"/>
              </a:ext>
            </a:extLst>
          </p:cNvPr>
          <p:cNvSpPr txBox="1"/>
          <p:nvPr/>
        </p:nvSpPr>
        <p:spPr>
          <a:xfrm>
            <a:off x="7900371" y="2527770"/>
            <a:ext cx="3312543" cy="646331"/>
          </a:xfrm>
          <a:prstGeom prst="rect">
            <a:avLst/>
          </a:prstGeom>
          <a:noFill/>
        </p:spPr>
        <p:txBody>
          <a:bodyPr wrap="square" rtlCol="0">
            <a:spAutoFit/>
          </a:bodyPr>
          <a:lstStyle/>
          <a:p>
            <a:r>
              <a:rPr lang="en-CA" dirty="0"/>
              <a:t>Risk Properties Form – Input Risk Properties for each Risk</a:t>
            </a:r>
          </a:p>
        </p:txBody>
      </p:sp>
    </p:spTree>
    <p:extLst>
      <p:ext uri="{BB962C8B-B14F-4D97-AF65-F5344CB8AC3E}">
        <p14:creationId xmlns:p14="http://schemas.microsoft.com/office/powerpoint/2010/main" val="42728305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670D8-AFCC-FCAF-D4FD-3414BF872422}"/>
              </a:ext>
            </a:extLst>
          </p:cNvPr>
          <p:cNvSpPr>
            <a:spLocks noGrp="1"/>
          </p:cNvSpPr>
          <p:nvPr>
            <p:ph type="title"/>
          </p:nvPr>
        </p:nvSpPr>
        <p:spPr>
          <a:xfrm>
            <a:off x="515938" y="365126"/>
            <a:ext cx="10837862" cy="859826"/>
          </a:xfrm>
        </p:spPr>
        <p:txBody>
          <a:bodyPr/>
          <a:lstStyle/>
          <a:p>
            <a:r>
              <a:rPr lang="en-US" sz="4000" b="1" dirty="0">
                <a:solidFill>
                  <a:srgbClr val="39364F"/>
                </a:solidFill>
                <a:latin typeface="Neue Plak"/>
              </a:rPr>
              <a:t>Risk Attributes</a:t>
            </a:r>
            <a:endParaRPr lang="en-CA" sz="4000" b="1" dirty="0">
              <a:solidFill>
                <a:srgbClr val="39364F"/>
              </a:solidFill>
              <a:latin typeface="Neue Plak"/>
            </a:endParaRPr>
          </a:p>
        </p:txBody>
      </p:sp>
      <p:grpSp>
        <p:nvGrpSpPr>
          <p:cNvPr id="28" name="Group 27">
            <a:extLst>
              <a:ext uri="{FF2B5EF4-FFF2-40B4-BE49-F238E27FC236}">
                <a16:creationId xmlns:a16="http://schemas.microsoft.com/office/drawing/2014/main" id="{7AF80390-45EF-F88B-CFF3-12C19DC5A95D}"/>
              </a:ext>
            </a:extLst>
          </p:cNvPr>
          <p:cNvGrpSpPr/>
          <p:nvPr/>
        </p:nvGrpSpPr>
        <p:grpSpPr>
          <a:xfrm>
            <a:off x="4341788" y="1552285"/>
            <a:ext cx="6082580" cy="3753430"/>
            <a:chOff x="1801788" y="947878"/>
            <a:chExt cx="6082580" cy="3753430"/>
          </a:xfrm>
        </p:grpSpPr>
        <p:sp>
          <p:nvSpPr>
            <p:cNvPr id="3" name="Rectangle 2">
              <a:extLst>
                <a:ext uri="{FF2B5EF4-FFF2-40B4-BE49-F238E27FC236}">
                  <a16:creationId xmlns:a16="http://schemas.microsoft.com/office/drawing/2014/main" id="{9121EC19-6A85-0C39-5911-AD3CE8B9495C}"/>
                </a:ext>
              </a:extLst>
            </p:cNvPr>
            <p:cNvSpPr/>
            <p:nvPr/>
          </p:nvSpPr>
          <p:spPr>
            <a:xfrm>
              <a:off x="1801788" y="2492896"/>
              <a:ext cx="6082580" cy="371671"/>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solidFill>
                    <a:schemeClr val="tx1"/>
                  </a:solidFill>
                </a:rPr>
                <a:t>Risk</a:t>
              </a:r>
              <a:endParaRPr lang="en-CA" dirty="0"/>
            </a:p>
          </p:txBody>
        </p:sp>
        <p:sp>
          <p:nvSpPr>
            <p:cNvPr id="11" name="Rectangle 10">
              <a:extLst>
                <a:ext uri="{FF2B5EF4-FFF2-40B4-BE49-F238E27FC236}">
                  <a16:creationId xmlns:a16="http://schemas.microsoft.com/office/drawing/2014/main" id="{D9405C48-A1D7-5814-FFAB-E6CFFAFE550A}"/>
                </a:ext>
              </a:extLst>
            </p:cNvPr>
            <p:cNvSpPr/>
            <p:nvPr/>
          </p:nvSpPr>
          <p:spPr>
            <a:xfrm>
              <a:off x="1801788" y="3208267"/>
              <a:ext cx="2744688" cy="37167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solidFill>
                    <a:schemeClr val="tx1"/>
                  </a:solidFill>
                </a:rPr>
                <a:t>Properties</a:t>
              </a:r>
              <a:endParaRPr lang="en-CA" dirty="0"/>
            </a:p>
          </p:txBody>
        </p:sp>
        <p:sp>
          <p:nvSpPr>
            <p:cNvPr id="12" name="Rectangle 11">
              <a:extLst>
                <a:ext uri="{FF2B5EF4-FFF2-40B4-BE49-F238E27FC236}">
                  <a16:creationId xmlns:a16="http://schemas.microsoft.com/office/drawing/2014/main" id="{2983DE2F-47DF-6255-76E2-1D91C677F973}"/>
                </a:ext>
              </a:extLst>
            </p:cNvPr>
            <p:cNvSpPr/>
            <p:nvPr/>
          </p:nvSpPr>
          <p:spPr>
            <a:xfrm>
              <a:off x="1801788" y="3578409"/>
              <a:ext cx="1372344" cy="37167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solidFill>
                    <a:schemeClr val="tx1"/>
                  </a:solidFill>
                </a:rPr>
                <a:t>Common</a:t>
              </a:r>
              <a:endParaRPr lang="en-CA" dirty="0"/>
            </a:p>
          </p:txBody>
        </p:sp>
        <p:sp>
          <p:nvSpPr>
            <p:cNvPr id="13" name="Rectangle 12">
              <a:extLst>
                <a:ext uri="{FF2B5EF4-FFF2-40B4-BE49-F238E27FC236}">
                  <a16:creationId xmlns:a16="http://schemas.microsoft.com/office/drawing/2014/main" id="{92B78B17-E69C-57EC-E990-A6E319BEBF6A}"/>
                </a:ext>
              </a:extLst>
            </p:cNvPr>
            <p:cNvSpPr/>
            <p:nvPr/>
          </p:nvSpPr>
          <p:spPr>
            <a:xfrm>
              <a:off x="3174132" y="3578410"/>
              <a:ext cx="1372344" cy="37167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solidFill>
                    <a:schemeClr val="tx1"/>
                  </a:solidFill>
                </a:rPr>
                <a:t>Custom</a:t>
              </a:r>
              <a:endParaRPr lang="en-CA" dirty="0"/>
            </a:p>
          </p:txBody>
        </p:sp>
        <p:sp>
          <p:nvSpPr>
            <p:cNvPr id="14" name="Rectangle 13">
              <a:extLst>
                <a:ext uri="{FF2B5EF4-FFF2-40B4-BE49-F238E27FC236}">
                  <a16:creationId xmlns:a16="http://schemas.microsoft.com/office/drawing/2014/main" id="{3335C4BE-C72E-82B3-BB9F-80E4A3054E02}"/>
                </a:ext>
              </a:extLst>
            </p:cNvPr>
            <p:cNvSpPr/>
            <p:nvPr/>
          </p:nvSpPr>
          <p:spPr>
            <a:xfrm>
              <a:off x="1801788" y="3945223"/>
              <a:ext cx="2744688" cy="756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solidFill>
                    <a:schemeClr val="tx1"/>
                  </a:solidFill>
                </a:rPr>
                <a:t>Dictionary of risk Properties</a:t>
              </a:r>
              <a:endParaRPr lang="en-CA" dirty="0"/>
            </a:p>
          </p:txBody>
        </p:sp>
        <p:sp>
          <p:nvSpPr>
            <p:cNvPr id="15" name="Rectangle 14">
              <a:extLst>
                <a:ext uri="{FF2B5EF4-FFF2-40B4-BE49-F238E27FC236}">
                  <a16:creationId xmlns:a16="http://schemas.microsoft.com/office/drawing/2014/main" id="{0FCE9C1F-1E28-04C5-0713-83A0B012722D}"/>
                </a:ext>
              </a:extLst>
            </p:cNvPr>
            <p:cNvSpPr/>
            <p:nvPr/>
          </p:nvSpPr>
          <p:spPr>
            <a:xfrm>
              <a:off x="4860032" y="3212975"/>
              <a:ext cx="1472983" cy="148833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solidFill>
                    <a:schemeClr val="tx1"/>
                  </a:solidFill>
                </a:rPr>
                <a:t>Probabilities</a:t>
              </a:r>
            </a:p>
            <a:p>
              <a:pPr algn="ctr"/>
              <a:r>
                <a:rPr lang="en-CA" dirty="0">
                  <a:solidFill>
                    <a:schemeClr val="tx1"/>
                  </a:solidFill>
                </a:rPr>
                <a:t>Impact</a:t>
              </a:r>
            </a:p>
            <a:p>
              <a:pPr algn="ctr"/>
              <a:r>
                <a:rPr lang="en-CA" dirty="0">
                  <a:solidFill>
                    <a:schemeClr val="tx1"/>
                  </a:solidFill>
                </a:rPr>
                <a:t>Scores for Different Categories</a:t>
              </a:r>
              <a:endParaRPr lang="en-CA" dirty="0"/>
            </a:p>
          </p:txBody>
        </p:sp>
        <p:sp>
          <p:nvSpPr>
            <p:cNvPr id="16" name="Rectangle 15">
              <a:extLst>
                <a:ext uri="{FF2B5EF4-FFF2-40B4-BE49-F238E27FC236}">
                  <a16:creationId xmlns:a16="http://schemas.microsoft.com/office/drawing/2014/main" id="{B2A9FEA5-FC03-74E4-B0E8-D2EDBCBEAF3A}"/>
                </a:ext>
              </a:extLst>
            </p:cNvPr>
            <p:cNvSpPr/>
            <p:nvPr/>
          </p:nvSpPr>
          <p:spPr>
            <a:xfrm>
              <a:off x="1801788" y="980729"/>
              <a:ext cx="1296144" cy="115462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solidFill>
                    <a:schemeClr val="tx1"/>
                  </a:solidFill>
                </a:rPr>
                <a:t>Reviews</a:t>
              </a:r>
              <a:endParaRPr lang="en-CA" dirty="0"/>
            </a:p>
          </p:txBody>
        </p:sp>
        <p:sp>
          <p:nvSpPr>
            <p:cNvPr id="17" name="Rectangle 16">
              <a:extLst>
                <a:ext uri="{FF2B5EF4-FFF2-40B4-BE49-F238E27FC236}">
                  <a16:creationId xmlns:a16="http://schemas.microsoft.com/office/drawing/2014/main" id="{3306FB5D-3603-9131-2183-A66E4B61A726}"/>
                </a:ext>
              </a:extLst>
            </p:cNvPr>
            <p:cNvSpPr/>
            <p:nvPr/>
          </p:nvSpPr>
          <p:spPr>
            <a:xfrm>
              <a:off x="3347864" y="980729"/>
              <a:ext cx="1296144" cy="115049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solidFill>
                    <a:schemeClr val="tx1"/>
                  </a:solidFill>
                </a:rPr>
                <a:t>Cost</a:t>
              </a:r>
              <a:endParaRPr lang="en-CA" dirty="0"/>
            </a:p>
          </p:txBody>
        </p:sp>
        <p:sp>
          <p:nvSpPr>
            <p:cNvPr id="18" name="Rectangle 17">
              <a:extLst>
                <a:ext uri="{FF2B5EF4-FFF2-40B4-BE49-F238E27FC236}">
                  <a16:creationId xmlns:a16="http://schemas.microsoft.com/office/drawing/2014/main" id="{3EC37161-C14D-0BB9-D2F1-55C8DD776FB0}"/>
                </a:ext>
              </a:extLst>
            </p:cNvPr>
            <p:cNvSpPr/>
            <p:nvPr/>
          </p:nvSpPr>
          <p:spPr>
            <a:xfrm>
              <a:off x="4860032" y="980728"/>
              <a:ext cx="1296144" cy="115462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solidFill>
                    <a:schemeClr val="tx1"/>
                  </a:solidFill>
                </a:rPr>
                <a:t>Mitigation and Response Plans</a:t>
              </a:r>
              <a:endParaRPr lang="en-CA" dirty="0"/>
            </a:p>
          </p:txBody>
        </p:sp>
        <p:sp>
          <p:nvSpPr>
            <p:cNvPr id="19" name="Rectangle 18">
              <a:extLst>
                <a:ext uri="{FF2B5EF4-FFF2-40B4-BE49-F238E27FC236}">
                  <a16:creationId xmlns:a16="http://schemas.microsoft.com/office/drawing/2014/main" id="{9632A26E-9612-5758-D98F-E709854F432A}"/>
                </a:ext>
              </a:extLst>
            </p:cNvPr>
            <p:cNvSpPr/>
            <p:nvPr/>
          </p:nvSpPr>
          <p:spPr>
            <a:xfrm>
              <a:off x="6516216" y="3208267"/>
              <a:ext cx="1368152" cy="149304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solidFill>
                    <a:schemeClr val="tx1"/>
                  </a:solidFill>
                </a:rPr>
                <a:t>Assignments to Tasks and Resources</a:t>
              </a:r>
              <a:endParaRPr lang="en-CA" dirty="0"/>
            </a:p>
          </p:txBody>
        </p:sp>
        <p:sp>
          <p:nvSpPr>
            <p:cNvPr id="20" name="Rectangle 19">
              <a:extLst>
                <a:ext uri="{FF2B5EF4-FFF2-40B4-BE49-F238E27FC236}">
                  <a16:creationId xmlns:a16="http://schemas.microsoft.com/office/drawing/2014/main" id="{75EEB0EE-6EDB-2161-ED4C-2F1749612097}"/>
                </a:ext>
              </a:extLst>
            </p:cNvPr>
            <p:cNvSpPr/>
            <p:nvPr/>
          </p:nvSpPr>
          <p:spPr>
            <a:xfrm>
              <a:off x="6588224" y="947878"/>
              <a:ext cx="1296144" cy="118097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solidFill>
                    <a:schemeClr val="tx1"/>
                  </a:solidFill>
                </a:rPr>
                <a:t>History</a:t>
              </a:r>
              <a:endParaRPr lang="en-CA" dirty="0"/>
            </a:p>
          </p:txBody>
        </p:sp>
        <p:cxnSp>
          <p:nvCxnSpPr>
            <p:cNvPr id="21" name="Straight Arrow Connector 20">
              <a:extLst>
                <a:ext uri="{FF2B5EF4-FFF2-40B4-BE49-F238E27FC236}">
                  <a16:creationId xmlns:a16="http://schemas.microsoft.com/office/drawing/2014/main" id="{0164D0C9-7A2B-C738-B690-3B80DE5BB571}"/>
                </a:ext>
              </a:extLst>
            </p:cNvPr>
            <p:cNvCxnSpPr>
              <a:stCxn id="11" idx="0"/>
            </p:cNvCxnSpPr>
            <p:nvPr/>
          </p:nvCxnSpPr>
          <p:spPr>
            <a:xfrm flipV="1">
              <a:off x="3174132" y="2864567"/>
              <a:ext cx="0" cy="34370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9465348F-D657-AB25-1EA4-8CD4AFA83D98}"/>
                </a:ext>
              </a:extLst>
            </p:cNvPr>
            <p:cNvCxnSpPr/>
            <p:nvPr/>
          </p:nvCxnSpPr>
          <p:spPr>
            <a:xfrm flipV="1">
              <a:off x="5580112" y="2880639"/>
              <a:ext cx="0" cy="34370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F61FC9AF-B8F2-09DF-58F7-33F712E71E84}"/>
                </a:ext>
              </a:extLst>
            </p:cNvPr>
            <p:cNvCxnSpPr/>
            <p:nvPr/>
          </p:nvCxnSpPr>
          <p:spPr>
            <a:xfrm flipV="1">
              <a:off x="7200292" y="2869275"/>
              <a:ext cx="0" cy="34370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F3E371BD-9CBE-94AC-916F-98B9015FBFC7}"/>
                </a:ext>
              </a:extLst>
            </p:cNvPr>
            <p:cNvCxnSpPr>
              <a:stCxn id="16" idx="2"/>
            </p:cNvCxnSpPr>
            <p:nvPr/>
          </p:nvCxnSpPr>
          <p:spPr>
            <a:xfrm flipH="1">
              <a:off x="2445759" y="2135352"/>
              <a:ext cx="4101" cy="357544"/>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BC3E8550-E0AA-E662-1340-5E0A916207E6}"/>
                </a:ext>
              </a:extLst>
            </p:cNvPr>
            <p:cNvCxnSpPr/>
            <p:nvPr/>
          </p:nvCxnSpPr>
          <p:spPr>
            <a:xfrm flipH="1">
              <a:off x="3976916" y="2135352"/>
              <a:ext cx="4101" cy="357544"/>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72A1C6BA-5763-5E52-E6BE-947DA39DBC04}"/>
                </a:ext>
              </a:extLst>
            </p:cNvPr>
            <p:cNvCxnSpPr/>
            <p:nvPr/>
          </p:nvCxnSpPr>
          <p:spPr>
            <a:xfrm flipH="1">
              <a:off x="5574107" y="2128852"/>
              <a:ext cx="4101" cy="357544"/>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8034522C-C035-086F-B46C-0C8AE8092B84}"/>
                </a:ext>
              </a:extLst>
            </p:cNvPr>
            <p:cNvCxnSpPr/>
            <p:nvPr/>
          </p:nvCxnSpPr>
          <p:spPr>
            <a:xfrm flipH="1">
              <a:off x="7241228" y="2132513"/>
              <a:ext cx="4101" cy="357544"/>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29" name="TextBox 28">
            <a:extLst>
              <a:ext uri="{FF2B5EF4-FFF2-40B4-BE49-F238E27FC236}">
                <a16:creationId xmlns:a16="http://schemas.microsoft.com/office/drawing/2014/main" id="{BDD8EF5C-7368-F5D5-5AE6-51443D2371F7}"/>
              </a:ext>
            </a:extLst>
          </p:cNvPr>
          <p:cNvSpPr txBox="1"/>
          <p:nvPr/>
        </p:nvSpPr>
        <p:spPr>
          <a:xfrm>
            <a:off x="723499" y="2462298"/>
            <a:ext cx="3116650" cy="1754326"/>
          </a:xfrm>
          <a:prstGeom prst="rect">
            <a:avLst/>
          </a:prstGeom>
          <a:noFill/>
        </p:spPr>
        <p:txBody>
          <a:bodyPr wrap="square" rtlCol="0">
            <a:spAutoFit/>
          </a:bodyPr>
          <a:lstStyle/>
          <a:p>
            <a:r>
              <a:rPr lang="en-CA" dirty="0"/>
              <a:t>Risk attributes is information about risks</a:t>
            </a:r>
          </a:p>
          <a:p>
            <a:pPr marL="285750" indent="-285750">
              <a:buFont typeface="Arial" panose="020B0604020202020204" pitchFamily="34" charset="0"/>
              <a:buChar char="•"/>
            </a:pPr>
            <a:r>
              <a:rPr lang="en-CA" dirty="0"/>
              <a:t>In project risk analysis they are separated on 7 groups</a:t>
            </a:r>
          </a:p>
          <a:p>
            <a:pPr marL="285750" indent="-285750">
              <a:buFont typeface="Arial" panose="020B0604020202020204" pitchFamily="34" charset="0"/>
              <a:buChar char="•"/>
            </a:pPr>
            <a:r>
              <a:rPr lang="en-CA" dirty="0"/>
              <a:t>In other risk industries, the information can be different</a:t>
            </a:r>
          </a:p>
        </p:txBody>
      </p:sp>
    </p:spTree>
    <p:extLst>
      <p:ext uri="{BB962C8B-B14F-4D97-AF65-F5344CB8AC3E}">
        <p14:creationId xmlns:p14="http://schemas.microsoft.com/office/powerpoint/2010/main" val="9207969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31BF9D4-95B8-5946-AB55-3CB66358BCB7}"/>
              </a:ext>
            </a:extLst>
          </p:cNvPr>
          <p:cNvSpPr>
            <a:spLocks noGrp="1"/>
          </p:cNvSpPr>
          <p:nvPr>
            <p:ph type="sldNum" sz="quarter" idx="4294967295"/>
          </p:nvPr>
        </p:nvSpPr>
        <p:spPr>
          <a:xfrm>
            <a:off x="11363696" y="6455739"/>
            <a:ext cx="294460" cy="187367"/>
          </a:xfrm>
        </p:spPr>
        <p:txBody>
          <a:bodyPr/>
          <a:lstStyle/>
          <a:p>
            <a:fld id="{9EC71654-96A5-4280-94F3-931C61A9F92C}" type="slidenum">
              <a:rPr lang="en-US" noProof="0" smtClean="0"/>
              <a:pPr/>
              <a:t>22</a:t>
            </a:fld>
            <a:endParaRPr lang="en-US" noProof="0" dirty="0"/>
          </a:p>
        </p:txBody>
      </p:sp>
      <p:sp>
        <p:nvSpPr>
          <p:cNvPr id="4" name="Title 1">
            <a:extLst>
              <a:ext uri="{FF2B5EF4-FFF2-40B4-BE49-F238E27FC236}">
                <a16:creationId xmlns:a16="http://schemas.microsoft.com/office/drawing/2014/main" id="{BF34A022-91BA-E109-4F29-134F340E6C21}"/>
              </a:ext>
            </a:extLst>
          </p:cNvPr>
          <p:cNvSpPr>
            <a:spLocks noGrp="1"/>
          </p:cNvSpPr>
          <p:nvPr>
            <p:ph type="title"/>
          </p:nvPr>
        </p:nvSpPr>
        <p:spPr>
          <a:xfrm>
            <a:off x="168227" y="345956"/>
            <a:ext cx="10767413" cy="566687"/>
          </a:xfrm>
        </p:spPr>
        <p:txBody>
          <a:bodyPr>
            <a:normAutofit fontScale="90000"/>
          </a:bodyPr>
          <a:lstStyle/>
          <a:p>
            <a:r>
              <a:rPr lang="en-US" sz="4400" b="1" i="0" dirty="0">
                <a:solidFill>
                  <a:srgbClr val="39364F"/>
                </a:solidFill>
                <a:effectLst/>
                <a:latin typeface="Neue Plak"/>
              </a:rPr>
              <a:t>Monte Carlo Schedule and Cost Risk Analysis</a:t>
            </a:r>
            <a:endParaRPr lang="en-US" sz="1600" dirty="0"/>
          </a:p>
        </p:txBody>
      </p:sp>
      <p:pic>
        <p:nvPicPr>
          <p:cNvPr id="17" name="Picture 16">
            <a:extLst>
              <a:ext uri="{FF2B5EF4-FFF2-40B4-BE49-F238E27FC236}">
                <a16:creationId xmlns:a16="http://schemas.microsoft.com/office/drawing/2014/main" id="{D674CE1C-5DA2-1EFA-AA47-79D8761B3C9D}"/>
              </a:ext>
            </a:extLst>
          </p:cNvPr>
          <p:cNvPicPr>
            <a:picLocks noChangeAspect="1"/>
          </p:cNvPicPr>
          <p:nvPr/>
        </p:nvPicPr>
        <p:blipFill>
          <a:blip r:embed="rId2"/>
          <a:stretch>
            <a:fillRect/>
          </a:stretch>
        </p:blipFill>
        <p:spPr>
          <a:xfrm>
            <a:off x="8474567" y="1179492"/>
            <a:ext cx="3459153" cy="2570019"/>
          </a:xfrm>
          <a:prstGeom prst="rect">
            <a:avLst/>
          </a:prstGeom>
          <a:ln>
            <a:solidFill>
              <a:schemeClr val="tx1"/>
            </a:solidFill>
          </a:ln>
        </p:spPr>
      </p:pic>
      <p:pic>
        <p:nvPicPr>
          <p:cNvPr id="19" name="Picture 18">
            <a:extLst>
              <a:ext uri="{FF2B5EF4-FFF2-40B4-BE49-F238E27FC236}">
                <a16:creationId xmlns:a16="http://schemas.microsoft.com/office/drawing/2014/main" id="{B1AA243B-7C75-6365-4951-C9DCAC0C4DEC}"/>
              </a:ext>
            </a:extLst>
          </p:cNvPr>
          <p:cNvPicPr>
            <a:picLocks noChangeAspect="1"/>
          </p:cNvPicPr>
          <p:nvPr/>
        </p:nvPicPr>
        <p:blipFill>
          <a:blip r:embed="rId3"/>
          <a:stretch>
            <a:fillRect/>
          </a:stretch>
        </p:blipFill>
        <p:spPr>
          <a:xfrm>
            <a:off x="367016" y="1337335"/>
            <a:ext cx="6317671" cy="3905858"/>
          </a:xfrm>
          <a:prstGeom prst="rect">
            <a:avLst/>
          </a:prstGeom>
        </p:spPr>
      </p:pic>
      <p:pic>
        <p:nvPicPr>
          <p:cNvPr id="21" name="Picture 20">
            <a:extLst>
              <a:ext uri="{FF2B5EF4-FFF2-40B4-BE49-F238E27FC236}">
                <a16:creationId xmlns:a16="http://schemas.microsoft.com/office/drawing/2014/main" id="{2F09E112-6696-DB24-4E33-D5F0DF8FC844}"/>
              </a:ext>
            </a:extLst>
          </p:cNvPr>
          <p:cNvPicPr>
            <a:picLocks noChangeAspect="1"/>
          </p:cNvPicPr>
          <p:nvPr/>
        </p:nvPicPr>
        <p:blipFill>
          <a:blip r:embed="rId4"/>
          <a:stretch>
            <a:fillRect/>
          </a:stretch>
        </p:blipFill>
        <p:spPr>
          <a:xfrm>
            <a:off x="5315264" y="3290264"/>
            <a:ext cx="4780225" cy="2740602"/>
          </a:xfrm>
          <a:prstGeom prst="rect">
            <a:avLst/>
          </a:prstGeom>
        </p:spPr>
      </p:pic>
      <p:sp>
        <p:nvSpPr>
          <p:cNvPr id="22" name="TextBox 21">
            <a:extLst>
              <a:ext uri="{FF2B5EF4-FFF2-40B4-BE49-F238E27FC236}">
                <a16:creationId xmlns:a16="http://schemas.microsoft.com/office/drawing/2014/main" id="{52F872C9-1C95-121E-1312-DF8A69F6AE40}"/>
              </a:ext>
            </a:extLst>
          </p:cNvPr>
          <p:cNvSpPr txBox="1"/>
          <p:nvPr/>
        </p:nvSpPr>
        <p:spPr>
          <a:xfrm>
            <a:off x="7044270" y="1588547"/>
            <a:ext cx="1663648" cy="646331"/>
          </a:xfrm>
          <a:prstGeom prst="rect">
            <a:avLst/>
          </a:prstGeom>
          <a:noFill/>
        </p:spPr>
        <p:txBody>
          <a:bodyPr wrap="square" rtlCol="0">
            <a:spAutoFit/>
          </a:bodyPr>
          <a:lstStyle/>
          <a:p>
            <a:r>
              <a:rPr lang="en-CA" dirty="0"/>
              <a:t>Probabilistic Cost Analysis</a:t>
            </a:r>
          </a:p>
        </p:txBody>
      </p:sp>
      <p:sp>
        <p:nvSpPr>
          <p:cNvPr id="24" name="TextBox 23">
            <a:extLst>
              <a:ext uri="{FF2B5EF4-FFF2-40B4-BE49-F238E27FC236}">
                <a16:creationId xmlns:a16="http://schemas.microsoft.com/office/drawing/2014/main" id="{F8C30D56-0AE8-D2E6-F739-FC8FBB8F7229}"/>
              </a:ext>
            </a:extLst>
          </p:cNvPr>
          <p:cNvSpPr txBox="1"/>
          <p:nvPr/>
        </p:nvSpPr>
        <p:spPr>
          <a:xfrm>
            <a:off x="10196945" y="3980873"/>
            <a:ext cx="1826828" cy="1477328"/>
          </a:xfrm>
          <a:prstGeom prst="rect">
            <a:avLst/>
          </a:prstGeom>
          <a:noFill/>
        </p:spPr>
        <p:txBody>
          <a:bodyPr wrap="square" rtlCol="0">
            <a:spAutoFit/>
          </a:bodyPr>
          <a:lstStyle/>
          <a:p>
            <a:r>
              <a:rPr lang="en-CA" dirty="0"/>
              <a:t>Uncertainties in project duration, cost, start and finish times, work, etc.</a:t>
            </a:r>
          </a:p>
        </p:txBody>
      </p:sp>
      <p:sp>
        <p:nvSpPr>
          <p:cNvPr id="25" name="TextBox 24">
            <a:extLst>
              <a:ext uri="{FF2B5EF4-FFF2-40B4-BE49-F238E27FC236}">
                <a16:creationId xmlns:a16="http://schemas.microsoft.com/office/drawing/2014/main" id="{EAAD2362-7875-FDF9-9E4E-9C951B97EB55}"/>
              </a:ext>
            </a:extLst>
          </p:cNvPr>
          <p:cNvSpPr txBox="1"/>
          <p:nvPr/>
        </p:nvSpPr>
        <p:spPr>
          <a:xfrm>
            <a:off x="258280" y="968003"/>
            <a:ext cx="4332191" cy="369332"/>
          </a:xfrm>
          <a:prstGeom prst="rect">
            <a:avLst/>
          </a:prstGeom>
          <a:noFill/>
        </p:spPr>
        <p:txBody>
          <a:bodyPr wrap="square" rtlCol="0">
            <a:spAutoFit/>
          </a:bodyPr>
          <a:lstStyle/>
          <a:p>
            <a:r>
              <a:rPr lang="en-CA" dirty="0"/>
              <a:t>Risk adjusted project schedules</a:t>
            </a:r>
          </a:p>
        </p:txBody>
      </p:sp>
      <p:sp>
        <p:nvSpPr>
          <p:cNvPr id="26" name="TextBox 25">
            <a:extLst>
              <a:ext uri="{FF2B5EF4-FFF2-40B4-BE49-F238E27FC236}">
                <a16:creationId xmlns:a16="http://schemas.microsoft.com/office/drawing/2014/main" id="{8E5B3654-21BB-74F9-9147-D3967A2DB6A7}"/>
              </a:ext>
            </a:extLst>
          </p:cNvPr>
          <p:cNvSpPr txBox="1"/>
          <p:nvPr/>
        </p:nvSpPr>
        <p:spPr>
          <a:xfrm>
            <a:off x="265560" y="5349093"/>
            <a:ext cx="4860622" cy="646331"/>
          </a:xfrm>
          <a:prstGeom prst="rect">
            <a:avLst/>
          </a:prstGeom>
          <a:noFill/>
        </p:spPr>
        <p:txBody>
          <a:bodyPr wrap="square" rtlCol="0">
            <a:spAutoFit/>
          </a:bodyPr>
          <a:lstStyle/>
          <a:p>
            <a:r>
              <a:rPr lang="en-CA" dirty="0"/>
              <a:t>Risk Register and uncertainties in task duration/cost serve as an input for risk analysis. </a:t>
            </a:r>
          </a:p>
        </p:txBody>
      </p:sp>
    </p:spTree>
    <p:extLst>
      <p:ext uri="{BB962C8B-B14F-4D97-AF65-F5344CB8AC3E}">
        <p14:creationId xmlns:p14="http://schemas.microsoft.com/office/powerpoint/2010/main" val="6862031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31BF9D4-95B8-5946-AB55-3CB66358BCB7}"/>
              </a:ext>
            </a:extLst>
          </p:cNvPr>
          <p:cNvSpPr>
            <a:spLocks noGrp="1"/>
          </p:cNvSpPr>
          <p:nvPr>
            <p:ph type="sldNum" sz="quarter" idx="4294967295"/>
          </p:nvPr>
        </p:nvSpPr>
        <p:spPr>
          <a:xfrm>
            <a:off x="11363696" y="6455739"/>
            <a:ext cx="294460" cy="187367"/>
          </a:xfrm>
        </p:spPr>
        <p:txBody>
          <a:bodyPr/>
          <a:lstStyle/>
          <a:p>
            <a:fld id="{9EC71654-96A5-4280-94F3-931C61A9F92C}" type="slidenum">
              <a:rPr lang="en-US" noProof="0" smtClean="0"/>
              <a:pPr/>
              <a:t>23</a:t>
            </a:fld>
            <a:endParaRPr lang="en-US" noProof="0" dirty="0"/>
          </a:p>
        </p:txBody>
      </p:sp>
      <p:sp>
        <p:nvSpPr>
          <p:cNvPr id="4" name="Title 1">
            <a:extLst>
              <a:ext uri="{FF2B5EF4-FFF2-40B4-BE49-F238E27FC236}">
                <a16:creationId xmlns:a16="http://schemas.microsoft.com/office/drawing/2014/main" id="{BF34A022-91BA-E109-4F29-134F340E6C21}"/>
              </a:ext>
            </a:extLst>
          </p:cNvPr>
          <p:cNvSpPr>
            <a:spLocks noGrp="1"/>
          </p:cNvSpPr>
          <p:nvPr>
            <p:ph type="title"/>
          </p:nvPr>
        </p:nvSpPr>
        <p:spPr>
          <a:xfrm>
            <a:off x="168227" y="345956"/>
            <a:ext cx="10767413" cy="566687"/>
          </a:xfrm>
        </p:spPr>
        <p:txBody>
          <a:bodyPr>
            <a:normAutofit fontScale="90000"/>
          </a:bodyPr>
          <a:lstStyle/>
          <a:p>
            <a:r>
              <a:rPr lang="en-US" sz="4400" b="1" i="0" dirty="0">
                <a:solidFill>
                  <a:srgbClr val="39364F"/>
                </a:solidFill>
                <a:effectLst/>
                <a:latin typeface="Neue Plak"/>
              </a:rPr>
              <a:t>Qualitative Risk Analysis and Risk Mitigation</a:t>
            </a:r>
            <a:endParaRPr lang="en-US" sz="1600" dirty="0"/>
          </a:p>
        </p:txBody>
      </p:sp>
      <p:pic>
        <p:nvPicPr>
          <p:cNvPr id="9" name="Picture 8">
            <a:extLst>
              <a:ext uri="{FF2B5EF4-FFF2-40B4-BE49-F238E27FC236}">
                <a16:creationId xmlns:a16="http://schemas.microsoft.com/office/drawing/2014/main" id="{8E09DA8B-455C-C560-B18E-9D7AF19213D2}"/>
              </a:ext>
            </a:extLst>
          </p:cNvPr>
          <p:cNvPicPr>
            <a:picLocks noChangeAspect="1"/>
          </p:cNvPicPr>
          <p:nvPr/>
        </p:nvPicPr>
        <p:blipFill>
          <a:blip r:embed="rId2"/>
          <a:stretch>
            <a:fillRect/>
          </a:stretch>
        </p:blipFill>
        <p:spPr>
          <a:xfrm>
            <a:off x="424872" y="1283792"/>
            <a:ext cx="5878869" cy="3634571"/>
          </a:xfrm>
          <a:prstGeom prst="rect">
            <a:avLst/>
          </a:prstGeom>
        </p:spPr>
      </p:pic>
      <p:pic>
        <p:nvPicPr>
          <p:cNvPr id="11" name="Picture 10">
            <a:extLst>
              <a:ext uri="{FF2B5EF4-FFF2-40B4-BE49-F238E27FC236}">
                <a16:creationId xmlns:a16="http://schemas.microsoft.com/office/drawing/2014/main" id="{C9D14A3A-C834-A45E-5FF0-3F351AE6E419}"/>
              </a:ext>
            </a:extLst>
          </p:cNvPr>
          <p:cNvPicPr>
            <a:picLocks noChangeAspect="1"/>
          </p:cNvPicPr>
          <p:nvPr/>
        </p:nvPicPr>
        <p:blipFill>
          <a:blip r:embed="rId3"/>
          <a:stretch>
            <a:fillRect/>
          </a:stretch>
        </p:blipFill>
        <p:spPr>
          <a:xfrm>
            <a:off x="6465455" y="1283792"/>
            <a:ext cx="5480401" cy="3634571"/>
          </a:xfrm>
          <a:prstGeom prst="rect">
            <a:avLst/>
          </a:prstGeom>
        </p:spPr>
      </p:pic>
      <p:sp>
        <p:nvSpPr>
          <p:cNvPr id="12" name="TextBox 11">
            <a:extLst>
              <a:ext uri="{FF2B5EF4-FFF2-40B4-BE49-F238E27FC236}">
                <a16:creationId xmlns:a16="http://schemas.microsoft.com/office/drawing/2014/main" id="{DF5B24D8-78CE-7F23-161C-BF2584AA5840}"/>
              </a:ext>
            </a:extLst>
          </p:cNvPr>
          <p:cNvSpPr txBox="1"/>
          <p:nvPr/>
        </p:nvSpPr>
        <p:spPr>
          <a:xfrm>
            <a:off x="424872" y="912643"/>
            <a:ext cx="5878869" cy="369332"/>
          </a:xfrm>
          <a:prstGeom prst="rect">
            <a:avLst/>
          </a:prstGeom>
          <a:noFill/>
        </p:spPr>
        <p:txBody>
          <a:bodyPr wrap="square" rtlCol="0">
            <a:spAutoFit/>
          </a:bodyPr>
          <a:lstStyle/>
          <a:p>
            <a:r>
              <a:rPr lang="en-US" dirty="0"/>
              <a:t>Risk Matrix and Risk Register</a:t>
            </a:r>
            <a:endParaRPr lang="en-CA" dirty="0"/>
          </a:p>
        </p:txBody>
      </p:sp>
      <p:sp>
        <p:nvSpPr>
          <p:cNvPr id="13" name="TextBox 12">
            <a:extLst>
              <a:ext uri="{FF2B5EF4-FFF2-40B4-BE49-F238E27FC236}">
                <a16:creationId xmlns:a16="http://schemas.microsoft.com/office/drawing/2014/main" id="{07CBD613-AAA9-1672-6E9D-606330DCFF59}"/>
              </a:ext>
            </a:extLst>
          </p:cNvPr>
          <p:cNvSpPr txBox="1"/>
          <p:nvPr/>
        </p:nvSpPr>
        <p:spPr>
          <a:xfrm>
            <a:off x="6313131" y="880377"/>
            <a:ext cx="5878869" cy="369332"/>
          </a:xfrm>
          <a:prstGeom prst="rect">
            <a:avLst/>
          </a:prstGeom>
          <a:noFill/>
        </p:spPr>
        <p:txBody>
          <a:bodyPr wrap="square" rtlCol="0">
            <a:spAutoFit/>
          </a:bodyPr>
          <a:lstStyle/>
          <a:p>
            <a:r>
              <a:rPr lang="en-US" dirty="0"/>
              <a:t>Mitigation Plans assigned to the risk</a:t>
            </a:r>
            <a:endParaRPr lang="en-CA" dirty="0"/>
          </a:p>
        </p:txBody>
      </p:sp>
      <p:sp>
        <p:nvSpPr>
          <p:cNvPr id="14" name="TextBox 13">
            <a:extLst>
              <a:ext uri="{FF2B5EF4-FFF2-40B4-BE49-F238E27FC236}">
                <a16:creationId xmlns:a16="http://schemas.microsoft.com/office/drawing/2014/main" id="{912DF1C9-C1A2-819D-DE59-C9F6804F14D2}"/>
              </a:ext>
            </a:extLst>
          </p:cNvPr>
          <p:cNvSpPr txBox="1"/>
          <p:nvPr/>
        </p:nvSpPr>
        <p:spPr>
          <a:xfrm>
            <a:off x="517235" y="5068194"/>
            <a:ext cx="8303491" cy="646331"/>
          </a:xfrm>
          <a:prstGeom prst="rect">
            <a:avLst/>
          </a:prstGeom>
          <a:noFill/>
        </p:spPr>
        <p:txBody>
          <a:bodyPr wrap="square" rtlCol="0">
            <a:spAutoFit/>
          </a:bodyPr>
          <a:lstStyle/>
          <a:p>
            <a:pPr marL="285750" indent="-285750">
              <a:buFont typeface="Arial" panose="020B0604020202020204" pitchFamily="34" charset="0"/>
              <a:buChar char="•"/>
            </a:pPr>
            <a:r>
              <a:rPr lang="en-US" dirty="0"/>
              <a:t>Qualitative risk analysis allows to manage risk lifecycle during all phases of projects from exploration to development and production</a:t>
            </a:r>
          </a:p>
        </p:txBody>
      </p:sp>
      <p:sp>
        <p:nvSpPr>
          <p:cNvPr id="3" name="Rectangle 2">
            <a:extLst>
              <a:ext uri="{FF2B5EF4-FFF2-40B4-BE49-F238E27FC236}">
                <a16:creationId xmlns:a16="http://schemas.microsoft.com/office/drawing/2014/main" id="{466C1091-2488-7341-1722-CBB5C29EAE03}"/>
              </a:ext>
            </a:extLst>
          </p:cNvPr>
          <p:cNvSpPr/>
          <p:nvPr/>
        </p:nvSpPr>
        <p:spPr>
          <a:xfrm>
            <a:off x="7980218" y="2613891"/>
            <a:ext cx="2687782" cy="81510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dirty="0"/>
              <a:t>In most cases mitigation is conducted using multiple steps</a:t>
            </a:r>
          </a:p>
        </p:txBody>
      </p:sp>
    </p:spTree>
    <p:extLst>
      <p:ext uri="{BB962C8B-B14F-4D97-AF65-F5344CB8AC3E}">
        <p14:creationId xmlns:p14="http://schemas.microsoft.com/office/powerpoint/2010/main" val="15064409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D405199-F403-C547-09CE-42564FAABF37}"/>
              </a:ext>
            </a:extLst>
          </p:cNvPr>
          <p:cNvPicPr>
            <a:picLocks noChangeAspect="1"/>
          </p:cNvPicPr>
          <p:nvPr/>
        </p:nvPicPr>
        <p:blipFill>
          <a:blip r:embed="rId2"/>
          <a:stretch>
            <a:fillRect/>
          </a:stretch>
        </p:blipFill>
        <p:spPr>
          <a:xfrm>
            <a:off x="868251" y="1181378"/>
            <a:ext cx="8452913" cy="5330666"/>
          </a:xfrm>
          <a:prstGeom prst="rect">
            <a:avLst/>
          </a:prstGeom>
        </p:spPr>
      </p:pic>
      <p:sp>
        <p:nvSpPr>
          <p:cNvPr id="6" name="Title 1">
            <a:extLst>
              <a:ext uri="{FF2B5EF4-FFF2-40B4-BE49-F238E27FC236}">
                <a16:creationId xmlns:a16="http://schemas.microsoft.com/office/drawing/2014/main" id="{94373785-5733-7A75-1BA0-6281A828F5B3}"/>
              </a:ext>
            </a:extLst>
          </p:cNvPr>
          <p:cNvSpPr>
            <a:spLocks noGrp="1"/>
          </p:cNvSpPr>
          <p:nvPr>
            <p:ph type="title"/>
          </p:nvPr>
        </p:nvSpPr>
        <p:spPr>
          <a:xfrm>
            <a:off x="868251" y="387112"/>
            <a:ext cx="10767413" cy="566687"/>
          </a:xfrm>
        </p:spPr>
        <p:txBody>
          <a:bodyPr>
            <a:normAutofit fontScale="90000"/>
          </a:bodyPr>
          <a:lstStyle/>
          <a:p>
            <a:r>
              <a:rPr lang="en-US" sz="4400" b="1" i="0" dirty="0">
                <a:solidFill>
                  <a:srgbClr val="39364F"/>
                </a:solidFill>
                <a:effectLst/>
                <a:latin typeface="Neue Plak"/>
              </a:rPr>
              <a:t>Joint Confidence Level Analysis</a:t>
            </a:r>
            <a:endParaRPr lang="en-US" sz="1600" dirty="0"/>
          </a:p>
        </p:txBody>
      </p:sp>
    </p:spTree>
    <p:extLst>
      <p:ext uri="{BB962C8B-B14F-4D97-AF65-F5344CB8AC3E}">
        <p14:creationId xmlns:p14="http://schemas.microsoft.com/office/powerpoint/2010/main" val="25479746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670D8-AFCC-FCAF-D4FD-3414BF872422}"/>
              </a:ext>
            </a:extLst>
          </p:cNvPr>
          <p:cNvSpPr>
            <a:spLocks noGrp="1"/>
          </p:cNvSpPr>
          <p:nvPr>
            <p:ph type="title"/>
          </p:nvPr>
        </p:nvSpPr>
        <p:spPr>
          <a:xfrm>
            <a:off x="754280" y="212212"/>
            <a:ext cx="10837862" cy="859826"/>
          </a:xfrm>
        </p:spPr>
        <p:txBody>
          <a:bodyPr>
            <a:normAutofit/>
          </a:bodyPr>
          <a:lstStyle/>
          <a:p>
            <a:r>
              <a:rPr lang="en-US" sz="4000" b="1" dirty="0">
                <a:solidFill>
                  <a:srgbClr val="39364F"/>
                </a:solidFill>
                <a:latin typeface="Neue Plak"/>
              </a:rPr>
              <a:t>Risk Mitigation and Risk Response</a:t>
            </a:r>
            <a:endParaRPr lang="en-CA" sz="4000" b="1" dirty="0">
              <a:solidFill>
                <a:srgbClr val="39364F"/>
              </a:solidFill>
              <a:latin typeface="Neue Plak"/>
            </a:endParaRPr>
          </a:p>
        </p:txBody>
      </p:sp>
      <p:sp>
        <p:nvSpPr>
          <p:cNvPr id="3" name="TextBox 2">
            <a:extLst>
              <a:ext uri="{FF2B5EF4-FFF2-40B4-BE49-F238E27FC236}">
                <a16:creationId xmlns:a16="http://schemas.microsoft.com/office/drawing/2014/main" id="{C66FBA77-336F-3285-29EE-FE99AA522281}"/>
              </a:ext>
            </a:extLst>
          </p:cNvPr>
          <p:cNvSpPr txBox="1"/>
          <p:nvPr/>
        </p:nvSpPr>
        <p:spPr>
          <a:xfrm>
            <a:off x="1208797" y="1868132"/>
            <a:ext cx="3278163" cy="369332"/>
          </a:xfrm>
          <a:prstGeom prst="rect">
            <a:avLst/>
          </a:prstGeom>
          <a:noFill/>
          <a:ln>
            <a:solidFill>
              <a:schemeClr val="accent1"/>
            </a:solidFill>
          </a:ln>
        </p:spPr>
        <p:txBody>
          <a:bodyPr wrap="square" rtlCol="0">
            <a:spAutoFit/>
          </a:bodyPr>
          <a:lstStyle/>
          <a:p>
            <a:r>
              <a:rPr lang="en-CA" dirty="0"/>
              <a:t>Mitigation: </a:t>
            </a:r>
            <a:r>
              <a:rPr lang="en-CA" b="1" u="sng" dirty="0"/>
              <a:t>Before</a:t>
            </a:r>
            <a:r>
              <a:rPr lang="en-CA" dirty="0"/>
              <a:t> risk occurred</a:t>
            </a:r>
          </a:p>
        </p:txBody>
      </p:sp>
      <p:sp>
        <p:nvSpPr>
          <p:cNvPr id="4" name="TextBox 3">
            <a:extLst>
              <a:ext uri="{FF2B5EF4-FFF2-40B4-BE49-F238E27FC236}">
                <a16:creationId xmlns:a16="http://schemas.microsoft.com/office/drawing/2014/main" id="{E729A803-BF70-E78D-EA0D-5883F43AFB8C}"/>
              </a:ext>
            </a:extLst>
          </p:cNvPr>
          <p:cNvSpPr txBox="1"/>
          <p:nvPr/>
        </p:nvSpPr>
        <p:spPr>
          <a:xfrm>
            <a:off x="6937255" y="1868132"/>
            <a:ext cx="3278163" cy="369332"/>
          </a:xfrm>
          <a:prstGeom prst="rect">
            <a:avLst/>
          </a:prstGeom>
          <a:noFill/>
          <a:ln>
            <a:solidFill>
              <a:schemeClr val="accent1"/>
            </a:solidFill>
          </a:ln>
        </p:spPr>
        <p:txBody>
          <a:bodyPr wrap="square" rtlCol="0">
            <a:spAutoFit/>
          </a:bodyPr>
          <a:lstStyle/>
          <a:p>
            <a:r>
              <a:rPr lang="en-CA" dirty="0"/>
              <a:t>Response: </a:t>
            </a:r>
            <a:r>
              <a:rPr lang="en-CA" b="1" u="sng" dirty="0"/>
              <a:t>After</a:t>
            </a:r>
            <a:r>
              <a:rPr lang="en-CA" dirty="0"/>
              <a:t> risk occurred</a:t>
            </a:r>
          </a:p>
        </p:txBody>
      </p:sp>
      <p:sp>
        <p:nvSpPr>
          <p:cNvPr id="5" name="TextBox 4">
            <a:extLst>
              <a:ext uri="{FF2B5EF4-FFF2-40B4-BE49-F238E27FC236}">
                <a16:creationId xmlns:a16="http://schemas.microsoft.com/office/drawing/2014/main" id="{5BAD271E-3866-D0D9-3758-5C1376FD7826}"/>
              </a:ext>
            </a:extLst>
          </p:cNvPr>
          <p:cNvSpPr txBox="1"/>
          <p:nvPr/>
        </p:nvSpPr>
        <p:spPr>
          <a:xfrm>
            <a:off x="1126836" y="2623127"/>
            <a:ext cx="3360124" cy="1477328"/>
          </a:xfrm>
          <a:prstGeom prst="rect">
            <a:avLst/>
          </a:prstGeom>
          <a:noFill/>
        </p:spPr>
        <p:txBody>
          <a:bodyPr wrap="square" rtlCol="0">
            <a:spAutoFit/>
          </a:bodyPr>
          <a:lstStyle/>
          <a:p>
            <a:r>
              <a:rPr lang="en-CA" b="1" dirty="0"/>
              <a:t>Mitigation Strategies for Threats:</a:t>
            </a:r>
          </a:p>
          <a:p>
            <a:pPr marL="342900" indent="-342900">
              <a:buAutoNum type="arabicPeriod"/>
            </a:pPr>
            <a:r>
              <a:rPr lang="en-CA" dirty="0"/>
              <a:t>Avoid (Zero Risk)</a:t>
            </a:r>
          </a:p>
          <a:p>
            <a:pPr marL="342900" indent="-342900">
              <a:buAutoNum type="arabicPeriod"/>
            </a:pPr>
            <a:r>
              <a:rPr lang="en-CA" dirty="0"/>
              <a:t>Mitigated (Reduce)</a:t>
            </a:r>
          </a:p>
          <a:p>
            <a:pPr marL="342900" indent="-342900">
              <a:buAutoNum type="arabicPeriod"/>
            </a:pPr>
            <a:r>
              <a:rPr lang="en-CA" dirty="0"/>
              <a:t>Transfer (e.g. buy insurance)</a:t>
            </a:r>
          </a:p>
          <a:p>
            <a:pPr marL="342900" indent="-342900">
              <a:buAutoNum type="arabicPeriod"/>
            </a:pPr>
            <a:r>
              <a:rPr lang="en-CA" dirty="0"/>
              <a:t>Accept (ignore)</a:t>
            </a:r>
          </a:p>
        </p:txBody>
      </p:sp>
      <p:sp>
        <p:nvSpPr>
          <p:cNvPr id="6" name="TextBox 5">
            <a:extLst>
              <a:ext uri="{FF2B5EF4-FFF2-40B4-BE49-F238E27FC236}">
                <a16:creationId xmlns:a16="http://schemas.microsoft.com/office/drawing/2014/main" id="{54B5976F-3181-6ED9-DC7B-144878E9100F}"/>
              </a:ext>
            </a:extLst>
          </p:cNvPr>
          <p:cNvSpPr txBox="1"/>
          <p:nvPr/>
        </p:nvSpPr>
        <p:spPr>
          <a:xfrm>
            <a:off x="1126835" y="4486118"/>
            <a:ext cx="4294909" cy="1477328"/>
          </a:xfrm>
          <a:prstGeom prst="rect">
            <a:avLst/>
          </a:prstGeom>
          <a:noFill/>
        </p:spPr>
        <p:txBody>
          <a:bodyPr wrap="square" rtlCol="0">
            <a:spAutoFit/>
          </a:bodyPr>
          <a:lstStyle/>
          <a:p>
            <a:r>
              <a:rPr lang="en-CA" b="1" dirty="0"/>
              <a:t>Mitigation Strategies for Opportunities:</a:t>
            </a:r>
          </a:p>
          <a:p>
            <a:pPr marL="342900" indent="-342900">
              <a:buAutoNum type="arabicPeriod"/>
            </a:pPr>
            <a:r>
              <a:rPr lang="en-CA" dirty="0"/>
              <a:t>Exploit</a:t>
            </a:r>
          </a:p>
          <a:p>
            <a:pPr marL="342900" indent="-342900">
              <a:buAutoNum type="arabicPeriod"/>
            </a:pPr>
            <a:r>
              <a:rPr lang="en-CA" dirty="0"/>
              <a:t>Enhance</a:t>
            </a:r>
          </a:p>
          <a:p>
            <a:pPr marL="342900" indent="-342900">
              <a:buAutoNum type="arabicPeriod"/>
            </a:pPr>
            <a:r>
              <a:rPr lang="en-CA" dirty="0"/>
              <a:t>Share</a:t>
            </a:r>
          </a:p>
          <a:p>
            <a:pPr marL="342900" indent="-342900">
              <a:buAutoNum type="arabicPeriod"/>
            </a:pPr>
            <a:r>
              <a:rPr lang="en-CA" dirty="0"/>
              <a:t>Accept (ignore)</a:t>
            </a:r>
          </a:p>
        </p:txBody>
      </p:sp>
      <p:sp>
        <p:nvSpPr>
          <p:cNvPr id="7" name="TextBox 6">
            <a:extLst>
              <a:ext uri="{FF2B5EF4-FFF2-40B4-BE49-F238E27FC236}">
                <a16:creationId xmlns:a16="http://schemas.microsoft.com/office/drawing/2014/main" id="{B334C2D6-4716-A9B7-2093-70F6F56CC1CB}"/>
              </a:ext>
            </a:extLst>
          </p:cNvPr>
          <p:cNvSpPr txBox="1"/>
          <p:nvPr/>
        </p:nvSpPr>
        <p:spPr>
          <a:xfrm>
            <a:off x="6096000" y="4239491"/>
            <a:ext cx="5070764" cy="923330"/>
          </a:xfrm>
          <a:prstGeom prst="rect">
            <a:avLst/>
          </a:prstGeom>
          <a:noFill/>
        </p:spPr>
        <p:txBody>
          <a:bodyPr wrap="square" rtlCol="0">
            <a:spAutoFit/>
          </a:bodyPr>
          <a:lstStyle/>
          <a:p>
            <a:r>
              <a:rPr lang="en-CA" dirty="0"/>
              <a:t>In project risk management Mitigation and Responses are small schedules which will be executed to </a:t>
            </a:r>
            <a:r>
              <a:rPr lang="en-CA" b="1" dirty="0"/>
              <a:t>reduce probability and impacts </a:t>
            </a:r>
            <a:r>
              <a:rPr lang="en-CA" dirty="0"/>
              <a:t>of risks</a:t>
            </a:r>
          </a:p>
        </p:txBody>
      </p:sp>
      <p:sp>
        <p:nvSpPr>
          <p:cNvPr id="8" name="TextBox 7">
            <a:extLst>
              <a:ext uri="{FF2B5EF4-FFF2-40B4-BE49-F238E27FC236}">
                <a16:creationId xmlns:a16="http://schemas.microsoft.com/office/drawing/2014/main" id="{89439067-A371-5557-95FB-B9E066F9E4DD}"/>
              </a:ext>
            </a:extLst>
          </p:cNvPr>
          <p:cNvSpPr txBox="1"/>
          <p:nvPr/>
        </p:nvSpPr>
        <p:spPr>
          <a:xfrm>
            <a:off x="6937255" y="2433537"/>
            <a:ext cx="3278163" cy="923330"/>
          </a:xfrm>
          <a:prstGeom prst="rect">
            <a:avLst/>
          </a:prstGeom>
          <a:noFill/>
        </p:spPr>
        <p:txBody>
          <a:bodyPr wrap="square" rtlCol="0">
            <a:spAutoFit/>
          </a:bodyPr>
          <a:lstStyle/>
          <a:p>
            <a:r>
              <a:rPr lang="en-CA" dirty="0"/>
              <a:t>Risk still may exist after response. It is called residual risks</a:t>
            </a:r>
          </a:p>
        </p:txBody>
      </p:sp>
    </p:spTree>
    <p:extLst>
      <p:ext uri="{BB962C8B-B14F-4D97-AF65-F5344CB8AC3E}">
        <p14:creationId xmlns:p14="http://schemas.microsoft.com/office/powerpoint/2010/main" val="41477976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670D8-AFCC-FCAF-D4FD-3414BF872422}"/>
              </a:ext>
            </a:extLst>
          </p:cNvPr>
          <p:cNvSpPr>
            <a:spLocks noGrp="1"/>
          </p:cNvSpPr>
          <p:nvPr>
            <p:ph type="title"/>
          </p:nvPr>
        </p:nvSpPr>
        <p:spPr>
          <a:xfrm>
            <a:off x="754280" y="212212"/>
            <a:ext cx="10837862" cy="859826"/>
          </a:xfrm>
        </p:spPr>
        <p:txBody>
          <a:bodyPr>
            <a:normAutofit/>
          </a:bodyPr>
          <a:lstStyle/>
          <a:p>
            <a:r>
              <a:rPr lang="en-US" sz="4000" b="1" dirty="0">
                <a:solidFill>
                  <a:srgbClr val="39364F"/>
                </a:solidFill>
                <a:latin typeface="Neue Plak"/>
              </a:rPr>
              <a:t>Multi Criteria Decision Analysis</a:t>
            </a:r>
            <a:endParaRPr lang="en-CA" sz="4000" b="1" dirty="0">
              <a:solidFill>
                <a:srgbClr val="39364F"/>
              </a:solidFill>
              <a:latin typeface="Neue Plak"/>
            </a:endParaRPr>
          </a:p>
        </p:txBody>
      </p:sp>
      <p:sp>
        <p:nvSpPr>
          <p:cNvPr id="3" name="TextBox 2">
            <a:extLst>
              <a:ext uri="{FF2B5EF4-FFF2-40B4-BE49-F238E27FC236}">
                <a16:creationId xmlns:a16="http://schemas.microsoft.com/office/drawing/2014/main" id="{C689027C-B0FC-2C0A-D7DD-577DCF63FEFB}"/>
              </a:ext>
            </a:extLst>
          </p:cNvPr>
          <p:cNvSpPr txBox="1"/>
          <p:nvPr/>
        </p:nvSpPr>
        <p:spPr>
          <a:xfrm>
            <a:off x="905164" y="1348509"/>
            <a:ext cx="8940800" cy="646331"/>
          </a:xfrm>
          <a:prstGeom prst="rect">
            <a:avLst/>
          </a:prstGeom>
          <a:noFill/>
        </p:spPr>
        <p:txBody>
          <a:bodyPr wrap="square" rtlCol="0">
            <a:spAutoFit/>
          </a:bodyPr>
          <a:lstStyle/>
          <a:p>
            <a:r>
              <a:rPr lang="en-US" dirty="0"/>
              <a:t>Multiple-criteria decision analysis (MCDA) explicitly evaluates multiple conflicting criteria in decision making</a:t>
            </a:r>
            <a:endParaRPr lang="en-CA" dirty="0"/>
          </a:p>
        </p:txBody>
      </p:sp>
      <p:sp>
        <p:nvSpPr>
          <p:cNvPr id="4" name="TextBox 3">
            <a:extLst>
              <a:ext uri="{FF2B5EF4-FFF2-40B4-BE49-F238E27FC236}">
                <a16:creationId xmlns:a16="http://schemas.microsoft.com/office/drawing/2014/main" id="{5DE4A5A7-6352-98B5-F314-9A81CA4FBA8F}"/>
              </a:ext>
            </a:extLst>
          </p:cNvPr>
          <p:cNvSpPr txBox="1"/>
          <p:nvPr/>
        </p:nvSpPr>
        <p:spPr>
          <a:xfrm>
            <a:off x="754280" y="2320506"/>
            <a:ext cx="3472663" cy="3416320"/>
          </a:xfrm>
          <a:prstGeom prst="rect">
            <a:avLst/>
          </a:prstGeom>
          <a:noFill/>
        </p:spPr>
        <p:txBody>
          <a:bodyPr wrap="square" rtlCol="0">
            <a:spAutoFit/>
          </a:bodyPr>
          <a:lstStyle/>
          <a:p>
            <a:r>
              <a:rPr lang="en-CA" b="1" dirty="0"/>
              <a:t>Criteria, Objectives, Categories</a:t>
            </a:r>
          </a:p>
          <a:p>
            <a:r>
              <a:rPr lang="en-CA" b="1" dirty="0"/>
              <a:t>For Project Risk Analysis:</a:t>
            </a:r>
            <a:endParaRPr lang="en-CA" dirty="0"/>
          </a:p>
          <a:p>
            <a:pPr marL="285750" indent="-285750">
              <a:buFontTx/>
              <a:buChar char="-"/>
            </a:pPr>
            <a:r>
              <a:rPr lang="en-CA" dirty="0"/>
              <a:t>Schedule related (duration, start and finish times)</a:t>
            </a:r>
          </a:p>
          <a:p>
            <a:pPr marL="285750" indent="-285750">
              <a:buFontTx/>
              <a:buChar char="-"/>
            </a:pPr>
            <a:r>
              <a:rPr lang="en-CA" dirty="0"/>
              <a:t>Cost</a:t>
            </a:r>
          </a:p>
          <a:p>
            <a:pPr marL="285750" indent="-285750">
              <a:buFontTx/>
              <a:buChar char="-"/>
            </a:pPr>
            <a:r>
              <a:rPr lang="en-CA" dirty="0"/>
              <a:t>Safety</a:t>
            </a:r>
          </a:p>
          <a:p>
            <a:pPr marL="285750" indent="-285750">
              <a:buFontTx/>
              <a:buChar char="-"/>
            </a:pPr>
            <a:r>
              <a:rPr lang="en-CA" dirty="0"/>
              <a:t>Security</a:t>
            </a:r>
          </a:p>
          <a:p>
            <a:pPr marL="285750" indent="-285750">
              <a:buFontTx/>
              <a:buChar char="-"/>
            </a:pPr>
            <a:r>
              <a:rPr lang="en-CA" dirty="0"/>
              <a:t>Environment</a:t>
            </a:r>
          </a:p>
          <a:p>
            <a:pPr marL="285750" indent="-285750">
              <a:buFontTx/>
              <a:buChar char="-"/>
            </a:pPr>
            <a:r>
              <a:rPr lang="en-CA" dirty="0"/>
              <a:t>Technology</a:t>
            </a:r>
          </a:p>
          <a:p>
            <a:pPr marL="285750" indent="-285750">
              <a:buFontTx/>
              <a:buChar char="-"/>
            </a:pPr>
            <a:r>
              <a:rPr lang="en-CA" dirty="0"/>
              <a:t>Quality</a:t>
            </a:r>
          </a:p>
          <a:p>
            <a:pPr marL="285750" indent="-285750">
              <a:buFontTx/>
              <a:buChar char="-"/>
            </a:pPr>
            <a:r>
              <a:rPr lang="en-CA" dirty="0"/>
              <a:t>Litigation</a:t>
            </a:r>
          </a:p>
          <a:p>
            <a:pPr marL="285750" indent="-285750">
              <a:buFontTx/>
              <a:buChar char="-"/>
            </a:pPr>
            <a:r>
              <a:rPr lang="en-CA" dirty="0"/>
              <a:t>…..</a:t>
            </a:r>
          </a:p>
        </p:txBody>
      </p:sp>
      <p:sp>
        <p:nvSpPr>
          <p:cNvPr id="5" name="TextBox 4">
            <a:extLst>
              <a:ext uri="{FF2B5EF4-FFF2-40B4-BE49-F238E27FC236}">
                <a16:creationId xmlns:a16="http://schemas.microsoft.com/office/drawing/2014/main" id="{23B35673-55FD-3659-2544-4894228E7094}"/>
              </a:ext>
            </a:extLst>
          </p:cNvPr>
          <p:cNvSpPr txBox="1"/>
          <p:nvPr/>
        </p:nvSpPr>
        <p:spPr>
          <a:xfrm>
            <a:off x="5253487" y="2156604"/>
            <a:ext cx="5529532" cy="2585323"/>
          </a:xfrm>
          <a:prstGeom prst="rect">
            <a:avLst/>
          </a:prstGeom>
          <a:noFill/>
        </p:spPr>
        <p:txBody>
          <a:bodyPr wrap="square" rtlCol="0">
            <a:spAutoFit/>
          </a:bodyPr>
          <a:lstStyle/>
          <a:p>
            <a:r>
              <a:rPr lang="en-CA" b="1" dirty="0"/>
              <a:t>Methods of MCDA</a:t>
            </a:r>
            <a:r>
              <a:rPr lang="en-CA" dirty="0"/>
              <a:t>:</a:t>
            </a:r>
          </a:p>
          <a:p>
            <a:pPr marL="285750" indent="-285750">
              <a:buFontTx/>
              <a:buChar char="-"/>
            </a:pPr>
            <a:r>
              <a:rPr lang="en-CA" dirty="0"/>
              <a:t>Weighted sum model</a:t>
            </a:r>
          </a:p>
          <a:p>
            <a:pPr marL="285750" indent="-285750">
              <a:buFontTx/>
              <a:buChar char="-"/>
            </a:pPr>
            <a:r>
              <a:rPr lang="en-CA" dirty="0"/>
              <a:t>Value analysis</a:t>
            </a:r>
          </a:p>
          <a:p>
            <a:pPr marL="285750" indent="-285750">
              <a:buFontTx/>
              <a:buChar char="-"/>
            </a:pPr>
            <a:r>
              <a:rPr lang="en-CA" dirty="0"/>
              <a:t>Multi attribute utility theory</a:t>
            </a:r>
          </a:p>
          <a:p>
            <a:pPr marL="285750" indent="-285750">
              <a:buFontTx/>
              <a:buChar char="-"/>
            </a:pPr>
            <a:r>
              <a:rPr lang="en-CA" dirty="0"/>
              <a:t>Analytic hierarchy process</a:t>
            </a:r>
          </a:p>
          <a:p>
            <a:pPr marL="285750" indent="-285750">
              <a:buFontTx/>
              <a:buChar char="-"/>
            </a:pPr>
            <a:r>
              <a:rPr lang="en-CA" dirty="0"/>
              <a:t>Goal programming</a:t>
            </a:r>
          </a:p>
          <a:p>
            <a:pPr marL="285750" indent="-285750">
              <a:buFontTx/>
              <a:buChar char="-"/>
            </a:pPr>
            <a:r>
              <a:rPr lang="en-CA" dirty="0"/>
              <a:t>Rough set</a:t>
            </a:r>
          </a:p>
          <a:p>
            <a:pPr marL="285750" indent="-285750">
              <a:buFontTx/>
              <a:buChar char="-"/>
            </a:pPr>
            <a:r>
              <a:rPr lang="en-CA" dirty="0"/>
              <a:t>Outranking</a:t>
            </a:r>
          </a:p>
          <a:p>
            <a:pPr marL="285750" indent="-285750">
              <a:buFontTx/>
              <a:buChar char="-"/>
            </a:pPr>
            <a:r>
              <a:rPr lang="en-CA" dirty="0"/>
              <a:t>…..</a:t>
            </a:r>
          </a:p>
        </p:txBody>
      </p:sp>
      <p:sp>
        <p:nvSpPr>
          <p:cNvPr id="6" name="TextBox 5">
            <a:extLst>
              <a:ext uri="{FF2B5EF4-FFF2-40B4-BE49-F238E27FC236}">
                <a16:creationId xmlns:a16="http://schemas.microsoft.com/office/drawing/2014/main" id="{C761442C-166E-F447-B12C-78CA76160E93}"/>
              </a:ext>
            </a:extLst>
          </p:cNvPr>
          <p:cNvSpPr txBox="1"/>
          <p:nvPr/>
        </p:nvSpPr>
        <p:spPr>
          <a:xfrm>
            <a:off x="5037826" y="5003321"/>
            <a:ext cx="3472663" cy="1200329"/>
          </a:xfrm>
          <a:prstGeom prst="rect">
            <a:avLst/>
          </a:prstGeom>
          <a:noFill/>
        </p:spPr>
        <p:txBody>
          <a:bodyPr wrap="square" rtlCol="0">
            <a:spAutoFit/>
          </a:bodyPr>
          <a:lstStyle/>
          <a:p>
            <a:r>
              <a:rPr lang="en-CA" dirty="0"/>
              <a:t>Essentially all methods are expert judgement elicitation techniques: ask expert for the judgement and ensure that judgement is accurate.</a:t>
            </a:r>
          </a:p>
        </p:txBody>
      </p:sp>
    </p:spTree>
    <p:extLst>
      <p:ext uri="{BB962C8B-B14F-4D97-AF65-F5344CB8AC3E}">
        <p14:creationId xmlns:p14="http://schemas.microsoft.com/office/powerpoint/2010/main" val="21592653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0">
            <a:extLst>
              <a:ext uri="{FF2B5EF4-FFF2-40B4-BE49-F238E27FC236}">
                <a16:creationId xmlns:a16="http://schemas.microsoft.com/office/drawing/2014/main" id="{54308F23-9244-8F0E-2193-AB3301A94DDB}"/>
              </a:ext>
            </a:extLst>
          </p:cNvPr>
          <p:cNvPicPr>
            <a:picLocks noGrp="1" noChangeAspect="1"/>
          </p:cNvPicPr>
          <p:nvPr>
            <p:ph type="pic" sz="quarter" idx="10"/>
          </p:nvPr>
        </p:nvPicPr>
        <p:blipFill>
          <a:blip r:embed="rId2"/>
          <a:srcRect/>
          <a:stretch/>
        </p:blipFill>
        <p:spPr/>
      </p:pic>
      <p:sp>
        <p:nvSpPr>
          <p:cNvPr id="3" name="Subtitle 2">
            <a:extLst>
              <a:ext uri="{FF2B5EF4-FFF2-40B4-BE49-F238E27FC236}">
                <a16:creationId xmlns:a16="http://schemas.microsoft.com/office/drawing/2014/main" id="{64875362-98D4-F152-D924-AD91179FC052}"/>
              </a:ext>
            </a:extLst>
          </p:cNvPr>
          <p:cNvSpPr>
            <a:spLocks noGrp="1"/>
          </p:cNvSpPr>
          <p:nvPr>
            <p:ph type="subTitle" idx="1"/>
          </p:nvPr>
        </p:nvSpPr>
        <p:spPr/>
        <p:txBody>
          <a:bodyPr/>
          <a:lstStyle/>
          <a:p>
            <a:r>
              <a:rPr lang="en-CA" dirty="0"/>
              <a:t>sales@intaver.com</a:t>
            </a:r>
          </a:p>
        </p:txBody>
      </p:sp>
      <p:sp>
        <p:nvSpPr>
          <p:cNvPr id="4" name="Text Placeholder 3">
            <a:extLst>
              <a:ext uri="{FF2B5EF4-FFF2-40B4-BE49-F238E27FC236}">
                <a16:creationId xmlns:a16="http://schemas.microsoft.com/office/drawing/2014/main" id="{20FB8104-3F32-F3BC-F597-70B798C7AE71}"/>
              </a:ext>
            </a:extLst>
          </p:cNvPr>
          <p:cNvSpPr>
            <a:spLocks noGrp="1"/>
          </p:cNvSpPr>
          <p:nvPr>
            <p:ph type="body" sz="quarter" idx="11"/>
          </p:nvPr>
        </p:nvSpPr>
        <p:spPr/>
        <p:txBody>
          <a:bodyPr/>
          <a:lstStyle/>
          <a:p>
            <a:r>
              <a:rPr lang="en-CA" dirty="0"/>
              <a:t>https://www.Intaver.com</a:t>
            </a:r>
          </a:p>
        </p:txBody>
      </p:sp>
      <p:sp>
        <p:nvSpPr>
          <p:cNvPr id="5" name="Title 4">
            <a:extLst>
              <a:ext uri="{FF2B5EF4-FFF2-40B4-BE49-F238E27FC236}">
                <a16:creationId xmlns:a16="http://schemas.microsoft.com/office/drawing/2014/main" id="{95648C16-098D-51C1-6A8D-5BEB5CBF2F19}"/>
              </a:ext>
            </a:extLst>
          </p:cNvPr>
          <p:cNvSpPr>
            <a:spLocks noGrp="1"/>
          </p:cNvSpPr>
          <p:nvPr>
            <p:ph type="title"/>
          </p:nvPr>
        </p:nvSpPr>
        <p:spPr>
          <a:xfrm>
            <a:off x="6354095" y="2237765"/>
            <a:ext cx="5188475" cy="826628"/>
          </a:xfrm>
        </p:spPr>
        <p:txBody>
          <a:bodyPr/>
          <a:lstStyle/>
          <a:p>
            <a:r>
              <a:rPr lang="en-CA" dirty="0"/>
              <a:t>Contract Intaver Institute</a:t>
            </a:r>
          </a:p>
        </p:txBody>
      </p:sp>
    </p:spTree>
    <p:extLst>
      <p:ext uri="{BB962C8B-B14F-4D97-AF65-F5344CB8AC3E}">
        <p14:creationId xmlns:p14="http://schemas.microsoft.com/office/powerpoint/2010/main" val="423761686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0.9|0.7"/>
</p:tagLst>
</file>

<file path=ppt/theme/theme1.xml><?xml version="1.0" encoding="utf-8"?>
<a:theme xmlns:a="http://schemas.openxmlformats.org/drawingml/2006/main" name="Office Theme">
  <a:themeElements>
    <a:clrScheme name="Contoso v2">
      <a:dk1>
        <a:sysClr val="windowText" lastClr="000000"/>
      </a:dk1>
      <a:lt1>
        <a:sysClr val="window" lastClr="FFFFFF"/>
      </a:lt1>
      <a:dk2>
        <a:srgbClr val="44546A"/>
      </a:dk2>
      <a:lt2>
        <a:srgbClr val="E7E6E6"/>
      </a:lt2>
      <a:accent1>
        <a:srgbClr val="155078"/>
      </a:accent1>
      <a:accent2>
        <a:srgbClr val="0F3955"/>
      </a:accent2>
      <a:accent3>
        <a:srgbClr val="BF678E"/>
      </a:accent3>
      <a:accent4>
        <a:srgbClr val="B2606E"/>
      </a:accent4>
      <a:accent5>
        <a:srgbClr val="731F1C"/>
      </a:accent5>
      <a:accent6>
        <a:srgbClr val="666666"/>
      </a:accent6>
      <a:hlink>
        <a:srgbClr val="BF678E"/>
      </a:hlink>
      <a:folHlink>
        <a:srgbClr val="731F1C"/>
      </a:folHlink>
    </a:clrScheme>
    <a:fontScheme name="Contoso v2">
      <a:majorFont>
        <a:latin typeface="Corbel"/>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ntaverTemplate.potx" id="{082A3571-6F9D-45B9-9375-796BDB434FE2}" vid="{9B5190F7-08A0-4A4A-B8DC-D05EEB508C3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77210f24a1be23c92c90fd886aa0aa">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60e05723c5c1908df1a1a4ebf11d344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872F8CF-3688-4B14-A13A-EB7FF46D2F47}">
  <ds:schemaRefs>
    <ds:schemaRef ds:uri="http://schemas.microsoft.com/office/2006/metadata/properties"/>
    <ds:schemaRef ds:uri="http://www.w3.org/XML/1998/namespace"/>
    <ds:schemaRef ds:uri="71af3243-3dd4-4a8d-8c0d-dd76da1f02a5"/>
    <ds:schemaRef ds:uri="http://purl.org/dc/terms/"/>
    <ds:schemaRef ds:uri="http://schemas.microsoft.com/office/2006/documentManagement/types"/>
    <ds:schemaRef ds:uri="http://purl.org/dc/elements/1.1/"/>
    <ds:schemaRef ds:uri="http://purl.org/dc/dcmitype/"/>
    <ds:schemaRef ds:uri="http://schemas.microsoft.com/office/infopath/2007/PartnerControls"/>
    <ds:schemaRef ds:uri="http://schemas.openxmlformats.org/package/2006/metadata/core-properties"/>
    <ds:schemaRef ds:uri="16c05727-aa75-4e4a-9b5f-8a80a1165891"/>
  </ds:schemaRefs>
</ds:datastoreItem>
</file>

<file path=customXml/itemProps2.xml><?xml version="1.0" encoding="utf-8"?>
<ds:datastoreItem xmlns:ds="http://schemas.openxmlformats.org/officeDocument/2006/customXml" ds:itemID="{C94996C2-A795-46F9-93BE-0C463FDCD1BC}">
  <ds:schemaRefs>
    <ds:schemaRef ds:uri="http://schemas.microsoft.com/sharepoint/v3/contenttype/forms"/>
  </ds:schemaRefs>
</ds:datastoreItem>
</file>

<file path=customXml/itemProps3.xml><?xml version="1.0" encoding="utf-8"?>
<ds:datastoreItem xmlns:ds="http://schemas.openxmlformats.org/officeDocument/2006/customXml" ds:itemID="{75D9C8E3-B635-4963-8B68-3FC691872BB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63909</TotalTime>
  <Words>1478</Words>
  <Application>Microsoft Office PowerPoint</Application>
  <PresentationFormat>Widescreen</PresentationFormat>
  <Paragraphs>243</Paragraphs>
  <Slides>27</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27</vt:i4>
      </vt:variant>
    </vt:vector>
  </HeadingPairs>
  <TitlesOfParts>
    <vt:vector size="32" baseType="lpstr">
      <vt:lpstr>Arial</vt:lpstr>
      <vt:lpstr>Calibri</vt:lpstr>
      <vt:lpstr>Corbel</vt:lpstr>
      <vt:lpstr>Neue Plak</vt:lpstr>
      <vt:lpstr>Office Theme</vt:lpstr>
      <vt:lpstr>RiskyProject Project Risk Management and Risk Analysis Software</vt:lpstr>
      <vt:lpstr>What is Risk?</vt:lpstr>
      <vt:lpstr>Risks in Different Industries</vt:lpstr>
      <vt:lpstr>Project Risk Management</vt:lpstr>
      <vt:lpstr>Risks Lifecycle</vt:lpstr>
      <vt:lpstr>Analytical Models</vt:lpstr>
      <vt:lpstr>Analytical Methods</vt:lpstr>
      <vt:lpstr>Project Schedule as Mathematical Model</vt:lpstr>
      <vt:lpstr>More Complex Project Schedules</vt:lpstr>
      <vt:lpstr>Statistical Distributions</vt:lpstr>
      <vt:lpstr>Cumulative Probability</vt:lpstr>
      <vt:lpstr>Discrete Distribution vs. Continuous Distribution</vt:lpstr>
      <vt:lpstr>Statistical Parameters</vt:lpstr>
      <vt:lpstr>Monte Carlo Simulations</vt:lpstr>
      <vt:lpstr>Monte Carlo Simulation Process</vt:lpstr>
      <vt:lpstr>“Magic of Sampling”</vt:lpstr>
      <vt:lpstr>Risk Adjusted Project Schedule</vt:lpstr>
      <vt:lpstr>PowerPoint Presentation</vt:lpstr>
      <vt:lpstr>Risk Events vs. Uncertainties</vt:lpstr>
      <vt:lpstr>Corporate Risk Register</vt:lpstr>
      <vt:lpstr>Risk Attributes</vt:lpstr>
      <vt:lpstr>Monte Carlo Schedule and Cost Risk Analysis</vt:lpstr>
      <vt:lpstr>Qualitative Risk Analysis and Risk Mitigation</vt:lpstr>
      <vt:lpstr>Joint Confidence Level Analysis</vt:lpstr>
      <vt:lpstr>Risk Mitigation and Risk Response</vt:lpstr>
      <vt:lpstr>Multi Criteria Decision Analysis</vt:lpstr>
      <vt:lpstr>Contract Intaver Institute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 I</dc:title>
  <dc:creator>Lev Virine</dc:creator>
  <cp:lastModifiedBy>Lev Virine</cp:lastModifiedBy>
  <cp:revision>258</cp:revision>
  <dcterms:created xsi:type="dcterms:W3CDTF">2020-09-02T18:59:27Z</dcterms:created>
  <dcterms:modified xsi:type="dcterms:W3CDTF">2024-03-29T05:00:57Z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