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58" r:id="rId4"/>
    <p:sldId id="259" r:id="rId5"/>
    <p:sldId id="278" r:id="rId6"/>
    <p:sldId id="261" r:id="rId7"/>
    <p:sldId id="263" r:id="rId8"/>
    <p:sldId id="264" r:id="rId9"/>
    <p:sldId id="266" r:id="rId10"/>
    <p:sldId id="265" r:id="rId11"/>
    <p:sldId id="267" r:id="rId12"/>
    <p:sldId id="268" r:id="rId13"/>
    <p:sldId id="269" r:id="rId14"/>
    <p:sldId id="270" r:id="rId15"/>
    <p:sldId id="271" r:id="rId16"/>
    <p:sldId id="272" r:id="rId17"/>
    <p:sldId id="273" r:id="rId18"/>
    <p:sldId id="279" r:id="rId19"/>
    <p:sldId id="276" r:id="rId20"/>
    <p:sldId id="277" r:id="rId21"/>
    <p:sldId id="275" r:id="rId22"/>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6368" autoAdjust="0"/>
  </p:normalViewPr>
  <p:slideViewPr>
    <p:cSldViewPr>
      <p:cViewPr>
        <p:scale>
          <a:sx n="110" d="100"/>
          <a:sy n="110" d="100"/>
        </p:scale>
        <p:origin x="-804" y="72"/>
      </p:cViewPr>
      <p:guideLst>
        <p:guide orient="horz" pos="1620"/>
        <p:guide pos="2880"/>
      </p:guideLst>
    </p:cSldViewPr>
  </p:slideViewPr>
  <p:notesTextViewPr>
    <p:cViewPr>
      <p:scale>
        <a:sx n="1" d="1"/>
        <a:sy n="1" d="1"/>
      </p:scale>
      <p:origin x="0" y="0"/>
    </p:cViewPr>
  </p:notesTextViewPr>
  <p:notesViewPr>
    <p:cSldViewPr>
      <p:cViewPr>
        <p:scale>
          <a:sx n="110" d="100"/>
          <a:sy n="110" d="100"/>
        </p:scale>
        <p:origin x="-2370" y="21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705AB5-93BD-46C6-AB93-A56F2075BD50}" type="datetimeFigureOut">
              <a:rPr lang="en-CA" smtClean="0"/>
              <a:t>11/03/2018</a:t>
            </a:fld>
            <a:endParaRPr lang="en-CA"/>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9F498AA-6B69-4D32-889A-EAE6AF5FFDF9}" type="slidenum">
              <a:rPr lang="en-CA" smtClean="0"/>
              <a:t>‹#›</a:t>
            </a:fld>
            <a:endParaRPr lang="en-CA"/>
          </a:p>
        </p:txBody>
      </p:sp>
    </p:spTree>
    <p:extLst>
      <p:ext uri="{BB962C8B-B14F-4D97-AF65-F5344CB8AC3E}">
        <p14:creationId xmlns:p14="http://schemas.microsoft.com/office/powerpoint/2010/main" val="18134011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In this video we will learn about the basic principles of Event Chain Methodology. Event Chain Methodology is a schedule risk analysis technique. It focuses on managing risk events affecting project schedules and the relationship between them. Here is how it works.</a:t>
            </a:r>
          </a:p>
          <a:p>
            <a:endParaRPr lang="en-CA" dirty="0"/>
          </a:p>
        </p:txBody>
      </p:sp>
      <p:sp>
        <p:nvSpPr>
          <p:cNvPr id="4" name="Slide Number Placeholder 3"/>
          <p:cNvSpPr>
            <a:spLocks noGrp="1"/>
          </p:cNvSpPr>
          <p:nvPr>
            <p:ph type="sldNum" sz="quarter" idx="10"/>
          </p:nvPr>
        </p:nvSpPr>
        <p:spPr/>
        <p:txBody>
          <a:bodyPr/>
          <a:lstStyle/>
          <a:p>
            <a:fld id="{29F498AA-6B69-4D32-889A-EAE6AF5FFDF9}" type="slidenum">
              <a:rPr lang="en-CA" smtClean="0"/>
              <a:t>1</a:t>
            </a:fld>
            <a:endParaRPr lang="en-CA"/>
          </a:p>
        </p:txBody>
      </p:sp>
    </p:spTree>
    <p:extLst>
      <p:ext uri="{BB962C8B-B14F-4D97-AF65-F5344CB8AC3E}">
        <p14:creationId xmlns:p14="http://schemas.microsoft.com/office/powerpoint/2010/main" val="22823117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You created a very nice project schedule and start managing the project. However, in reality, the actual project schedule very often can be significantly different regardless of how well you prepared your original schedule. Many tasks can take longer or have a higher cost, some new tasks may be required, new resources can be introduced or something else can happen. All these changes are due to risk events, which you did not envision in your original schedule. Can we do something better? Can we prepare to ameliorate the original schedule?</a:t>
            </a:r>
          </a:p>
          <a:p>
            <a:endParaRPr lang="en-CA" dirty="0"/>
          </a:p>
        </p:txBody>
      </p:sp>
      <p:sp>
        <p:nvSpPr>
          <p:cNvPr id="4" name="Slide Number Placeholder 3"/>
          <p:cNvSpPr>
            <a:spLocks noGrp="1"/>
          </p:cNvSpPr>
          <p:nvPr>
            <p:ph type="sldNum" sz="quarter" idx="10"/>
          </p:nvPr>
        </p:nvSpPr>
        <p:spPr/>
        <p:txBody>
          <a:bodyPr/>
          <a:lstStyle/>
          <a:p>
            <a:fld id="{29F498AA-6B69-4D32-889A-EAE6AF5FFDF9}" type="slidenum">
              <a:rPr lang="en-CA" smtClean="0"/>
              <a:t>2</a:t>
            </a:fld>
            <a:endParaRPr lang="en-CA"/>
          </a:p>
        </p:txBody>
      </p:sp>
    </p:spTree>
    <p:extLst>
      <p:ext uri="{BB962C8B-B14F-4D97-AF65-F5344CB8AC3E}">
        <p14:creationId xmlns:p14="http://schemas.microsoft.com/office/powerpoint/2010/main" val="28518642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One solution is schedule risk analysis. Schedule risk analysis usually involves assigning  uncertainties to the original project schedule then executing Monte Carlo simulation. The result is the chance that your project will be completed on time and on budget. Uncertainties are modeled by statistical distributions. In most cases they are a defined three-point estimate of task’s duration and cost. For example: a task can take between 2 to 5 days and most likely 3 days. If you know the estimates for some or all tasks in the project, you can run Monte Carlo simulation and get the statistical distribution for the project duration or cost. This approach works well if you have precedence on how long it took to run such tasks before. If not, it will be what is called “garbage in – garage out”. When conjecture comes into the equation the estimates will be imprecise. </a:t>
            </a:r>
          </a:p>
          <a:p>
            <a:endParaRPr lang="en-CA" dirty="0"/>
          </a:p>
        </p:txBody>
      </p:sp>
      <p:sp>
        <p:nvSpPr>
          <p:cNvPr id="4" name="Slide Number Placeholder 3"/>
          <p:cNvSpPr>
            <a:spLocks noGrp="1"/>
          </p:cNvSpPr>
          <p:nvPr>
            <p:ph type="sldNum" sz="quarter" idx="10"/>
          </p:nvPr>
        </p:nvSpPr>
        <p:spPr/>
        <p:txBody>
          <a:bodyPr/>
          <a:lstStyle/>
          <a:p>
            <a:fld id="{29F498AA-6B69-4D32-889A-EAE6AF5FFDF9}" type="slidenum">
              <a:rPr lang="en-CA" smtClean="0"/>
              <a:t>3</a:t>
            </a:fld>
            <a:endParaRPr lang="en-CA"/>
          </a:p>
        </p:txBody>
      </p:sp>
    </p:spTree>
    <p:extLst>
      <p:ext uri="{BB962C8B-B14F-4D97-AF65-F5344CB8AC3E}">
        <p14:creationId xmlns:p14="http://schemas.microsoft.com/office/powerpoint/2010/main" val="31059851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Can we improve accuracy of the analysis? Yes we can. To do it we need to ask ourselves what is behind task uncertainties. In most cases these are risk events: something happened and made an impact on the project: persons left a project team, some materials did not arrive on time or the weather has changed. These events or risk drivers are easier to identify by asking the question: “what may happen</a:t>
            </a:r>
            <a:r>
              <a:rPr lang="en-CA" dirty="0" smtClean="0"/>
              <a:t>?”</a:t>
            </a:r>
            <a:endParaRPr lang="en-CA" dirty="0"/>
          </a:p>
        </p:txBody>
      </p:sp>
      <p:sp>
        <p:nvSpPr>
          <p:cNvPr id="4" name="Slide Number Placeholder 3"/>
          <p:cNvSpPr>
            <a:spLocks noGrp="1"/>
          </p:cNvSpPr>
          <p:nvPr>
            <p:ph type="sldNum" sz="quarter" idx="10"/>
          </p:nvPr>
        </p:nvSpPr>
        <p:spPr/>
        <p:txBody>
          <a:bodyPr/>
          <a:lstStyle/>
          <a:p>
            <a:fld id="{29F498AA-6B69-4D32-889A-EAE6AF5FFDF9}" type="slidenum">
              <a:rPr lang="en-CA" smtClean="0"/>
              <a:t>4</a:t>
            </a:fld>
            <a:endParaRPr lang="en-CA"/>
          </a:p>
        </p:txBody>
      </p:sp>
    </p:spTree>
    <p:extLst>
      <p:ext uri="{BB962C8B-B14F-4D97-AF65-F5344CB8AC3E}">
        <p14:creationId xmlns:p14="http://schemas.microsoft.com/office/powerpoint/2010/main" val="3710067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However these events don’t occur by themselves. Most events are related to each other and form event chains. By analyzing these events it is possible to significantly improve the accuracy of project scheduling. </a:t>
            </a:r>
          </a:p>
          <a:p>
            <a:endParaRPr lang="en-CA" dirty="0"/>
          </a:p>
        </p:txBody>
      </p:sp>
      <p:sp>
        <p:nvSpPr>
          <p:cNvPr id="4" name="Slide Number Placeholder 3"/>
          <p:cNvSpPr>
            <a:spLocks noGrp="1"/>
          </p:cNvSpPr>
          <p:nvPr>
            <p:ph type="sldNum" sz="quarter" idx="10"/>
          </p:nvPr>
        </p:nvSpPr>
        <p:spPr/>
        <p:txBody>
          <a:bodyPr/>
          <a:lstStyle/>
          <a:p>
            <a:fld id="{29F498AA-6B69-4D32-889A-EAE6AF5FFDF9}" type="slidenum">
              <a:rPr lang="en-CA" smtClean="0"/>
              <a:t>5</a:t>
            </a:fld>
            <a:endParaRPr lang="en-CA"/>
          </a:p>
        </p:txBody>
      </p:sp>
    </p:spTree>
    <p:extLst>
      <p:ext uri="{BB962C8B-B14F-4D97-AF65-F5344CB8AC3E}">
        <p14:creationId xmlns:p14="http://schemas.microsoft.com/office/powerpoint/2010/main" val="4332633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smtClean="0">
                <a:solidFill>
                  <a:schemeClr val="tx1"/>
                </a:solidFill>
                <a:effectLst/>
                <a:latin typeface="+mn-lt"/>
                <a:ea typeface="+mn-ea"/>
                <a:cs typeface="+mn-cs"/>
              </a:rPr>
              <a:t>Event Chain Methodology is based on six major principles. The first principle deals with a single event. According to Event Chain Methodology, events occur sometime during the middle of the activity and this changes the status of the activity.  </a:t>
            </a:r>
          </a:p>
          <a:p>
            <a:r>
              <a:rPr lang="en-CA" sz="1200" kern="1200" dirty="0" smtClean="0">
                <a:solidFill>
                  <a:schemeClr val="tx1"/>
                </a:solidFill>
                <a:effectLst/>
                <a:latin typeface="+mn-lt"/>
                <a:ea typeface="+mn-ea"/>
                <a:cs typeface="+mn-cs"/>
              </a:rPr>
              <a:t> </a:t>
            </a:r>
          </a:p>
          <a:p>
            <a:r>
              <a:rPr lang="en-CA" sz="1200" kern="1200" dirty="0" smtClean="0">
                <a:solidFill>
                  <a:schemeClr val="tx1"/>
                </a:solidFill>
                <a:effectLst/>
                <a:latin typeface="+mn-lt"/>
                <a:ea typeface="+mn-ea"/>
                <a:cs typeface="+mn-cs"/>
              </a:rPr>
              <a:t>The original state is called a ground state; other states are called excited states. For example, if the team completes their job, they can move on to another activity. State notion is important because certain events can or cannot occur when the activity is in a certain state. It means that the state of an activity is subscribed to the event. </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Actual moment of an event is probabilistic. Most events can occur with a certain probability any time during the course of that activity. It is important to know the moment of a schedule risk event, potentially causing a restart of the activity or launching another activity. </a:t>
            </a:r>
          </a:p>
          <a:p>
            <a:r>
              <a:rPr lang="en-CA" sz="1200" kern="1200" dirty="0" smtClean="0">
                <a:solidFill>
                  <a:schemeClr val="tx1"/>
                </a:solidFill>
                <a:effectLst/>
                <a:latin typeface="+mn-lt"/>
                <a:ea typeface="+mn-ea"/>
                <a:cs typeface="+mn-cs"/>
              </a:rPr>
              <a:t> </a:t>
            </a:r>
          </a:p>
          <a:p>
            <a:r>
              <a:rPr lang="en-CA" sz="1200" kern="1200" dirty="0" smtClean="0">
                <a:solidFill>
                  <a:schemeClr val="tx1"/>
                </a:solidFill>
                <a:effectLst/>
                <a:latin typeface="+mn-lt"/>
                <a:ea typeface="+mn-ea"/>
                <a:cs typeface="+mn-cs"/>
              </a:rPr>
              <a:t>Events can be local, affecting a particular task or global affecting all tasks.</a:t>
            </a:r>
          </a:p>
          <a:p>
            <a:endParaRPr lang="en-CA" sz="1200" kern="1200" dirty="0" smtClean="0">
              <a:solidFill>
                <a:schemeClr val="tx1"/>
              </a:solidFill>
              <a:effectLst/>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fld id="{29F498AA-6B69-4D32-889A-EAE6AF5FFDF9}" type="slidenum">
              <a:rPr lang="en-CA" smtClean="0"/>
              <a:t>6</a:t>
            </a:fld>
            <a:endParaRPr lang="en-CA"/>
          </a:p>
        </p:txBody>
      </p:sp>
    </p:spTree>
    <p:extLst>
      <p:ext uri="{BB962C8B-B14F-4D97-AF65-F5344CB8AC3E}">
        <p14:creationId xmlns:p14="http://schemas.microsoft.com/office/powerpoint/2010/main" val="37571441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smtClean="0">
                <a:solidFill>
                  <a:schemeClr val="tx1"/>
                </a:solidFill>
                <a:effectLst/>
                <a:latin typeface="+mn-lt"/>
                <a:ea typeface="+mn-ea"/>
                <a:cs typeface="+mn-cs"/>
              </a:rPr>
              <a:t>The second principle of Event Chain Methodology deals with event chains. Events cause other events that create event chains. This knock-on effect has various dynamic relationships between events. </a:t>
            </a:r>
          </a:p>
          <a:p>
            <a:r>
              <a:rPr lang="en-CA" sz="1200" kern="1200" dirty="0" smtClean="0">
                <a:solidFill>
                  <a:schemeClr val="tx1"/>
                </a:solidFill>
                <a:effectLst/>
                <a:latin typeface="+mn-lt"/>
                <a:ea typeface="+mn-ea"/>
                <a:cs typeface="+mn-cs"/>
              </a:rPr>
              <a:t> </a:t>
            </a:r>
          </a:p>
          <a:p>
            <a:r>
              <a:rPr lang="en-CA" sz="1200" kern="1200" dirty="0" smtClean="0">
                <a:solidFill>
                  <a:schemeClr val="tx1"/>
                </a:solidFill>
                <a:effectLst/>
                <a:latin typeface="+mn-lt"/>
                <a:ea typeface="+mn-ea"/>
                <a:cs typeface="+mn-cs"/>
              </a:rPr>
              <a:t>One event can trigger one or multiple events. </a:t>
            </a:r>
          </a:p>
          <a:p>
            <a:r>
              <a:rPr lang="en-CA" sz="1200" kern="1200" dirty="0" smtClean="0">
                <a:solidFill>
                  <a:schemeClr val="tx1"/>
                </a:solidFill>
                <a:effectLst/>
                <a:latin typeface="+mn-lt"/>
                <a:ea typeface="+mn-ea"/>
                <a:cs typeface="+mn-cs"/>
              </a:rPr>
              <a:t> </a:t>
            </a:r>
          </a:p>
          <a:p>
            <a:r>
              <a:rPr lang="en-CA" sz="1200" kern="1200" dirty="0" smtClean="0">
                <a:solidFill>
                  <a:schemeClr val="tx1"/>
                </a:solidFill>
                <a:effectLst/>
                <a:latin typeface="+mn-lt"/>
                <a:ea typeface="+mn-ea"/>
                <a:cs typeface="+mn-cs"/>
              </a:rPr>
              <a:t>Events can be correlated with each other without one triggering another one. In this case if one risk has occurred, another one will occur and vice versa. </a:t>
            </a:r>
          </a:p>
          <a:p>
            <a:r>
              <a:rPr lang="en-CA" sz="1200" kern="1200" dirty="0" smtClean="0">
                <a:solidFill>
                  <a:schemeClr val="tx1"/>
                </a:solidFill>
                <a:effectLst/>
                <a:latin typeface="+mn-lt"/>
                <a:ea typeface="+mn-ea"/>
                <a:cs typeface="+mn-cs"/>
              </a:rPr>
              <a:t> </a:t>
            </a:r>
          </a:p>
          <a:p>
            <a:r>
              <a:rPr lang="en-CA" sz="1200" kern="1200" dirty="0" smtClean="0">
                <a:solidFill>
                  <a:schemeClr val="tx1"/>
                </a:solidFill>
                <a:effectLst/>
                <a:latin typeface="+mn-lt"/>
                <a:ea typeface="+mn-ea"/>
                <a:cs typeface="+mn-cs"/>
              </a:rPr>
              <a:t>One event assigned in one activity can execute another activity or group of activities. In many cases it triggers a risk response plan. For example, the event is: “a structural defect is discovered”. This can cause one or more activities such as: “Repair”. Events can cause other events to occur either immediately or with a delay. The delay is a property of the event subscription. The delay can be deterministic, but in most cases, it is probabilistic. </a:t>
            </a:r>
          </a:p>
          <a:p>
            <a:r>
              <a:rPr lang="en-CA" sz="1200" kern="1200" dirty="0" smtClean="0">
                <a:solidFill>
                  <a:schemeClr val="tx1"/>
                </a:solidFill>
                <a:effectLst/>
                <a:latin typeface="+mn-lt"/>
                <a:ea typeface="+mn-ea"/>
                <a:cs typeface="+mn-cs"/>
              </a:rPr>
              <a:t> </a:t>
            </a:r>
          </a:p>
          <a:p>
            <a:r>
              <a:rPr lang="en-CA" sz="1200" kern="1200" dirty="0" smtClean="0">
                <a:solidFill>
                  <a:schemeClr val="tx1"/>
                </a:solidFill>
                <a:effectLst/>
                <a:latin typeface="+mn-lt"/>
                <a:ea typeface="+mn-ea"/>
                <a:cs typeface="+mn-cs"/>
              </a:rPr>
              <a:t>Also, risks can be transferred from one activity to another.</a:t>
            </a:r>
          </a:p>
          <a:p>
            <a:endParaRPr lang="en-CA" dirty="0"/>
          </a:p>
        </p:txBody>
      </p:sp>
      <p:sp>
        <p:nvSpPr>
          <p:cNvPr id="4" name="Slide Number Placeholder 3"/>
          <p:cNvSpPr>
            <a:spLocks noGrp="1"/>
          </p:cNvSpPr>
          <p:nvPr>
            <p:ph type="sldNum" sz="quarter" idx="10"/>
          </p:nvPr>
        </p:nvSpPr>
        <p:spPr/>
        <p:txBody>
          <a:bodyPr/>
          <a:lstStyle/>
          <a:p>
            <a:fld id="{29F498AA-6B69-4D32-889A-EAE6AF5FFDF9}" type="slidenum">
              <a:rPr lang="en-CA" smtClean="0"/>
              <a:t>7</a:t>
            </a:fld>
            <a:endParaRPr lang="en-CA"/>
          </a:p>
        </p:txBody>
      </p:sp>
    </p:spTree>
    <p:extLst>
      <p:ext uri="{BB962C8B-B14F-4D97-AF65-F5344CB8AC3E}">
        <p14:creationId xmlns:p14="http://schemas.microsoft.com/office/powerpoint/2010/main" val="33969734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smtClean="0">
                <a:solidFill>
                  <a:schemeClr val="tx1"/>
                </a:solidFill>
                <a:effectLst/>
                <a:latin typeface="+mn-lt"/>
                <a:ea typeface="+mn-ea"/>
                <a:cs typeface="+mn-cs"/>
              </a:rPr>
              <a:t>One event assigned in one activity can execute another activity or group of activities. In many cases it triggers a risk response plan. For example, the event is: “a structural defect is discovered”. This can cause one or more activities such as: “Repair”. Events can cause other events to occur either immediately or with a delay. The delay is a property of the event subscription. The delay can be deterministic, but in most cases, it is probabilistic. </a:t>
            </a:r>
          </a:p>
          <a:p>
            <a:endParaRPr lang="en-CA" dirty="0"/>
          </a:p>
        </p:txBody>
      </p:sp>
      <p:sp>
        <p:nvSpPr>
          <p:cNvPr id="4" name="Slide Number Placeholder 3"/>
          <p:cNvSpPr>
            <a:spLocks noGrp="1"/>
          </p:cNvSpPr>
          <p:nvPr>
            <p:ph type="sldNum" sz="quarter" idx="10"/>
          </p:nvPr>
        </p:nvSpPr>
        <p:spPr/>
        <p:txBody>
          <a:bodyPr/>
          <a:lstStyle/>
          <a:p>
            <a:fld id="{29F498AA-6B69-4D32-889A-EAE6AF5FFDF9}" type="slidenum">
              <a:rPr lang="en-CA" smtClean="0"/>
              <a:t>8</a:t>
            </a:fld>
            <a:endParaRPr lang="en-CA"/>
          </a:p>
        </p:txBody>
      </p:sp>
    </p:spTree>
    <p:extLst>
      <p:ext uri="{BB962C8B-B14F-4D97-AF65-F5344CB8AC3E}">
        <p14:creationId xmlns:p14="http://schemas.microsoft.com/office/powerpoint/2010/main" val="20000064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smtClean="0">
                <a:solidFill>
                  <a:schemeClr val="tx1"/>
                </a:solidFill>
                <a:effectLst/>
                <a:latin typeface="+mn-lt"/>
                <a:ea typeface="+mn-ea"/>
                <a:cs typeface="+mn-cs"/>
              </a:rPr>
              <a:t> </a:t>
            </a:r>
          </a:p>
          <a:p>
            <a:r>
              <a:rPr lang="en-CA" sz="1200" kern="1200" dirty="0" smtClean="0">
                <a:solidFill>
                  <a:schemeClr val="tx1"/>
                </a:solidFill>
                <a:effectLst/>
                <a:latin typeface="+mn-lt"/>
                <a:ea typeface="+mn-ea"/>
                <a:cs typeface="+mn-cs"/>
              </a:rPr>
              <a:t>Also, risks can be transferred from one activity to another.</a:t>
            </a:r>
          </a:p>
          <a:p>
            <a:endParaRPr lang="en-CA" dirty="0"/>
          </a:p>
        </p:txBody>
      </p:sp>
      <p:sp>
        <p:nvSpPr>
          <p:cNvPr id="4" name="Slide Number Placeholder 3"/>
          <p:cNvSpPr>
            <a:spLocks noGrp="1"/>
          </p:cNvSpPr>
          <p:nvPr>
            <p:ph type="sldNum" sz="quarter" idx="10"/>
          </p:nvPr>
        </p:nvSpPr>
        <p:spPr/>
        <p:txBody>
          <a:bodyPr/>
          <a:lstStyle/>
          <a:p>
            <a:fld id="{29F498AA-6B69-4D32-889A-EAE6AF5FFDF9}" type="slidenum">
              <a:rPr lang="en-CA" smtClean="0"/>
              <a:t>9</a:t>
            </a:fld>
            <a:endParaRPr lang="en-CA"/>
          </a:p>
        </p:txBody>
      </p:sp>
    </p:spTree>
    <p:extLst>
      <p:ext uri="{BB962C8B-B14F-4D97-AF65-F5344CB8AC3E}">
        <p14:creationId xmlns:p14="http://schemas.microsoft.com/office/powerpoint/2010/main" val="27114013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smtClean="0">
                <a:solidFill>
                  <a:schemeClr val="tx1"/>
                </a:solidFill>
                <a:effectLst/>
                <a:latin typeface="+mn-lt"/>
                <a:ea typeface="+mn-ea"/>
                <a:cs typeface="+mn-cs"/>
              </a:rPr>
              <a:t>The third principle defines rules for visualization of the events or event chains using event chain diagrams. Here are a few important rules:</a:t>
            </a:r>
          </a:p>
          <a:p>
            <a:r>
              <a:rPr lang="en-CA" sz="1200" kern="1200" dirty="0" smtClean="0">
                <a:solidFill>
                  <a:schemeClr val="tx1"/>
                </a:solidFill>
                <a:effectLst/>
                <a:latin typeface="+mn-lt"/>
                <a:ea typeface="+mn-ea"/>
                <a:cs typeface="+mn-cs"/>
              </a:rPr>
              <a:t> </a:t>
            </a:r>
          </a:p>
          <a:p>
            <a:pPr lvl="0"/>
            <a:r>
              <a:rPr lang="en-CA" sz="1200" kern="1200" dirty="0" smtClean="0">
                <a:solidFill>
                  <a:schemeClr val="tx1"/>
                </a:solidFill>
                <a:effectLst/>
                <a:latin typeface="+mn-lt"/>
                <a:ea typeface="+mn-ea"/>
                <a:cs typeface="+mn-cs"/>
              </a:rPr>
              <a:t>Event chain diagrams present events as arrows on the Gantt charts.  </a:t>
            </a:r>
          </a:p>
          <a:p>
            <a:r>
              <a:rPr lang="en-CA" sz="1200" kern="1200" dirty="0" smtClean="0">
                <a:solidFill>
                  <a:schemeClr val="tx1"/>
                </a:solidFill>
                <a:effectLst/>
                <a:latin typeface="+mn-lt"/>
                <a:ea typeface="+mn-ea"/>
                <a:cs typeface="+mn-cs"/>
              </a:rPr>
              <a:t> </a:t>
            </a:r>
          </a:p>
          <a:p>
            <a:pPr lvl="0"/>
            <a:r>
              <a:rPr lang="en-CA" sz="1200" kern="1200" dirty="0" smtClean="0">
                <a:solidFill>
                  <a:schemeClr val="tx1"/>
                </a:solidFill>
                <a:effectLst/>
                <a:latin typeface="+mn-lt"/>
                <a:ea typeface="+mn-ea"/>
                <a:cs typeface="+mn-cs"/>
              </a:rPr>
              <a:t>Arrow pointing down is a threat. Arrow pointing up is an opportunity. </a:t>
            </a:r>
          </a:p>
          <a:p>
            <a:r>
              <a:rPr lang="en-CA" sz="1200" kern="1200" dirty="0" smtClean="0">
                <a:solidFill>
                  <a:schemeClr val="tx1"/>
                </a:solidFill>
                <a:effectLst/>
                <a:latin typeface="+mn-lt"/>
                <a:ea typeface="+mn-ea"/>
                <a:cs typeface="+mn-cs"/>
              </a:rPr>
              <a:t> </a:t>
            </a:r>
          </a:p>
          <a:p>
            <a:pPr lvl="0"/>
            <a:r>
              <a:rPr lang="en-CA" sz="1200" kern="1200" dirty="0" smtClean="0">
                <a:solidFill>
                  <a:schemeClr val="tx1"/>
                </a:solidFill>
                <a:effectLst/>
                <a:latin typeface="+mn-lt"/>
                <a:ea typeface="+mn-ea"/>
                <a:cs typeface="+mn-cs"/>
              </a:rPr>
              <a:t>Issues are shown as an arrow in the circle. </a:t>
            </a:r>
          </a:p>
          <a:p>
            <a:r>
              <a:rPr lang="en-CA" sz="1200" kern="1200" dirty="0" smtClean="0">
                <a:solidFill>
                  <a:schemeClr val="tx1"/>
                </a:solidFill>
                <a:effectLst/>
                <a:latin typeface="+mn-lt"/>
                <a:ea typeface="+mn-ea"/>
                <a:cs typeface="+mn-cs"/>
              </a:rPr>
              <a:t> </a:t>
            </a:r>
          </a:p>
          <a:p>
            <a:pPr lvl="0"/>
            <a:r>
              <a:rPr lang="en-CA" sz="1200" kern="1200" dirty="0" smtClean="0">
                <a:solidFill>
                  <a:schemeClr val="tx1"/>
                </a:solidFill>
                <a:effectLst/>
                <a:latin typeface="+mn-lt"/>
                <a:ea typeface="+mn-ea"/>
                <a:cs typeface="+mn-cs"/>
              </a:rPr>
              <a:t>Closed or transferred risks are shown using dashed lines. The color of the arrow is white. A closed issue is shown in the circle with dashed borderlines. </a:t>
            </a:r>
          </a:p>
          <a:p>
            <a:r>
              <a:rPr lang="en-CA" sz="1200" kern="1200" dirty="0" smtClean="0">
                <a:solidFill>
                  <a:schemeClr val="tx1"/>
                </a:solidFill>
                <a:effectLst/>
                <a:latin typeface="+mn-lt"/>
                <a:ea typeface="+mn-ea"/>
                <a:cs typeface="+mn-cs"/>
              </a:rPr>
              <a:t> </a:t>
            </a:r>
          </a:p>
          <a:p>
            <a:pPr lvl="0"/>
            <a:r>
              <a:rPr lang="en-CA" sz="1200" kern="1200" dirty="0" smtClean="0">
                <a:solidFill>
                  <a:schemeClr val="tx1"/>
                </a:solidFill>
                <a:effectLst/>
                <a:latin typeface="+mn-lt"/>
                <a:ea typeface="+mn-ea"/>
                <a:cs typeface="+mn-cs"/>
              </a:rPr>
              <a:t>Excited states are represented by elevating the associated section of the bar on the Gantt chart. </a:t>
            </a:r>
          </a:p>
          <a:p>
            <a:endParaRPr lang="en-CA" dirty="0"/>
          </a:p>
        </p:txBody>
      </p:sp>
      <p:sp>
        <p:nvSpPr>
          <p:cNvPr id="4" name="Slide Number Placeholder 3"/>
          <p:cNvSpPr>
            <a:spLocks noGrp="1"/>
          </p:cNvSpPr>
          <p:nvPr>
            <p:ph type="sldNum" sz="quarter" idx="10"/>
          </p:nvPr>
        </p:nvSpPr>
        <p:spPr/>
        <p:txBody>
          <a:bodyPr/>
          <a:lstStyle/>
          <a:p>
            <a:fld id="{29F498AA-6B69-4D32-889A-EAE6AF5FFDF9}" type="slidenum">
              <a:rPr lang="en-CA" smtClean="0"/>
              <a:t>10</a:t>
            </a:fld>
            <a:endParaRPr lang="en-CA"/>
          </a:p>
        </p:txBody>
      </p:sp>
    </p:spTree>
    <p:extLst>
      <p:ext uri="{BB962C8B-B14F-4D97-AF65-F5344CB8AC3E}">
        <p14:creationId xmlns:p14="http://schemas.microsoft.com/office/powerpoint/2010/main" val="9221339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effectLst/>
                <a:latin typeface="+mn-lt"/>
                <a:ea typeface="+mn-ea"/>
                <a:cs typeface="+mn-cs"/>
              </a:rPr>
              <a:t>Colors represent the calculated impact of the risk. A higher impact is red or. A low impact is green. The size of the arrow represents probability.</a:t>
            </a:r>
          </a:p>
          <a:p>
            <a:endParaRPr lang="en-CA" dirty="0"/>
          </a:p>
        </p:txBody>
      </p:sp>
      <p:sp>
        <p:nvSpPr>
          <p:cNvPr id="4" name="Slide Number Placeholder 3"/>
          <p:cNvSpPr>
            <a:spLocks noGrp="1"/>
          </p:cNvSpPr>
          <p:nvPr>
            <p:ph type="sldNum" sz="quarter" idx="10"/>
          </p:nvPr>
        </p:nvSpPr>
        <p:spPr/>
        <p:txBody>
          <a:bodyPr/>
          <a:lstStyle/>
          <a:p>
            <a:fld id="{29F498AA-6B69-4D32-889A-EAE6AF5FFDF9}" type="slidenum">
              <a:rPr lang="en-CA" smtClean="0"/>
              <a:t>11</a:t>
            </a:fld>
            <a:endParaRPr lang="en-CA"/>
          </a:p>
        </p:txBody>
      </p:sp>
    </p:spTree>
    <p:extLst>
      <p:ext uri="{BB962C8B-B14F-4D97-AF65-F5344CB8AC3E}">
        <p14:creationId xmlns:p14="http://schemas.microsoft.com/office/powerpoint/2010/main" val="22497805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CA" sz="1200" kern="1200" dirty="0" smtClean="0">
                <a:solidFill>
                  <a:schemeClr val="tx1"/>
                </a:solidFill>
                <a:effectLst/>
                <a:latin typeface="+mn-lt"/>
                <a:ea typeface="+mn-ea"/>
                <a:cs typeface="+mn-cs"/>
              </a:rPr>
              <a:t>Event chains are shown as lines connecting arrows depicting events.</a:t>
            </a:r>
          </a:p>
          <a:p>
            <a:r>
              <a:rPr lang="en-CA" sz="1200" kern="1200" dirty="0" smtClean="0">
                <a:solidFill>
                  <a:schemeClr val="tx1"/>
                </a:solidFill>
                <a:effectLst/>
                <a:latin typeface="+mn-lt"/>
                <a:ea typeface="+mn-ea"/>
                <a:cs typeface="+mn-cs"/>
              </a:rPr>
              <a:t> </a:t>
            </a:r>
          </a:p>
          <a:p>
            <a:pPr lvl="0"/>
            <a:r>
              <a:rPr lang="en-CA" sz="1200" kern="1200" dirty="0" smtClean="0">
                <a:solidFill>
                  <a:schemeClr val="tx1"/>
                </a:solidFill>
                <a:effectLst/>
                <a:latin typeface="+mn-lt"/>
                <a:ea typeface="+mn-ea"/>
                <a:cs typeface="+mn-cs"/>
              </a:rPr>
              <a:t>Event chains may trigger another activity. In this case, the event chain line will be connected at the beginning of the activity with an optional arrow.</a:t>
            </a:r>
          </a:p>
          <a:p>
            <a:r>
              <a:rPr lang="en-CA" sz="1200" kern="1200" dirty="0" smtClean="0">
                <a:solidFill>
                  <a:schemeClr val="tx1"/>
                </a:solidFill>
                <a:effectLst/>
                <a:latin typeface="+mn-lt"/>
                <a:ea typeface="+mn-ea"/>
                <a:cs typeface="+mn-cs"/>
              </a:rPr>
              <a:t> </a:t>
            </a:r>
          </a:p>
          <a:p>
            <a:endParaRPr lang="en-CA" dirty="0"/>
          </a:p>
        </p:txBody>
      </p:sp>
      <p:sp>
        <p:nvSpPr>
          <p:cNvPr id="4" name="Slide Number Placeholder 3"/>
          <p:cNvSpPr>
            <a:spLocks noGrp="1"/>
          </p:cNvSpPr>
          <p:nvPr>
            <p:ph type="sldNum" sz="quarter" idx="10"/>
          </p:nvPr>
        </p:nvSpPr>
        <p:spPr/>
        <p:txBody>
          <a:bodyPr/>
          <a:lstStyle/>
          <a:p>
            <a:fld id="{29F498AA-6B69-4D32-889A-EAE6AF5FFDF9}" type="slidenum">
              <a:rPr lang="en-CA" smtClean="0"/>
              <a:t>12</a:t>
            </a:fld>
            <a:endParaRPr lang="en-CA"/>
          </a:p>
        </p:txBody>
      </p:sp>
    </p:spTree>
    <p:extLst>
      <p:ext uri="{BB962C8B-B14F-4D97-AF65-F5344CB8AC3E}">
        <p14:creationId xmlns:p14="http://schemas.microsoft.com/office/powerpoint/2010/main" val="8734172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CA" sz="1200" kern="1200" dirty="0" smtClean="0">
                <a:solidFill>
                  <a:schemeClr val="tx1"/>
                </a:solidFill>
                <a:effectLst/>
                <a:latin typeface="+mn-lt"/>
                <a:ea typeface="+mn-ea"/>
                <a:cs typeface="+mn-cs"/>
              </a:rPr>
              <a:t>Event chains may trigger another activity. In this case, the event chain line will be connected at the beginning of the activity with an optional arrow.</a:t>
            </a:r>
          </a:p>
          <a:p>
            <a:r>
              <a:rPr lang="en-CA"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9F498AA-6B69-4D32-889A-EAE6AF5FFDF9}" type="slidenum">
              <a:rPr lang="en-CA" smtClean="0"/>
              <a:t>13</a:t>
            </a:fld>
            <a:endParaRPr lang="en-CA"/>
          </a:p>
        </p:txBody>
      </p:sp>
    </p:spTree>
    <p:extLst>
      <p:ext uri="{BB962C8B-B14F-4D97-AF65-F5344CB8AC3E}">
        <p14:creationId xmlns:p14="http://schemas.microsoft.com/office/powerpoint/2010/main" val="29989298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effectLst/>
                <a:latin typeface="+mn-lt"/>
                <a:ea typeface="+mn-ea"/>
                <a:cs typeface="+mn-cs"/>
              </a:rPr>
              <a:t>Event chains may trigger a group of activities. In this case, this group of activities will be surrounded by the box or frame and the event chain line will be connected to the corner of the box or first activity within a frame.</a:t>
            </a:r>
          </a:p>
          <a:p>
            <a:endParaRPr lang="en-CA" dirty="0" smtClean="0"/>
          </a:p>
          <a:p>
            <a:endParaRPr lang="en-CA" dirty="0"/>
          </a:p>
        </p:txBody>
      </p:sp>
      <p:sp>
        <p:nvSpPr>
          <p:cNvPr id="4" name="Slide Number Placeholder 3"/>
          <p:cNvSpPr>
            <a:spLocks noGrp="1"/>
          </p:cNvSpPr>
          <p:nvPr>
            <p:ph type="sldNum" sz="quarter" idx="10"/>
          </p:nvPr>
        </p:nvSpPr>
        <p:spPr/>
        <p:txBody>
          <a:bodyPr/>
          <a:lstStyle/>
          <a:p>
            <a:fld id="{29F498AA-6B69-4D32-889A-EAE6AF5FFDF9}" type="slidenum">
              <a:rPr lang="en-CA" smtClean="0"/>
              <a:t>14</a:t>
            </a:fld>
            <a:endParaRPr lang="en-CA"/>
          </a:p>
        </p:txBody>
      </p:sp>
    </p:spTree>
    <p:extLst>
      <p:ext uri="{BB962C8B-B14F-4D97-AF65-F5344CB8AC3E}">
        <p14:creationId xmlns:p14="http://schemas.microsoft.com/office/powerpoint/2010/main" val="12084229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effectLst/>
                <a:latin typeface="+mn-lt"/>
                <a:ea typeface="+mn-ea"/>
                <a:cs typeface="+mn-cs"/>
              </a:rPr>
              <a:t>Another tool that can be used to simplify the definition of events is a state table. Columns in the state table represent events; rows represent the states of an activity. Information for each event in each state includes four properties of the event subscription: probability, moment of event, excited state, and impact of the event.  </a:t>
            </a:r>
          </a:p>
          <a:p>
            <a:endParaRPr lang="en-CA" dirty="0"/>
          </a:p>
        </p:txBody>
      </p:sp>
      <p:sp>
        <p:nvSpPr>
          <p:cNvPr id="4" name="Slide Number Placeholder 3"/>
          <p:cNvSpPr>
            <a:spLocks noGrp="1"/>
          </p:cNvSpPr>
          <p:nvPr>
            <p:ph type="sldNum" sz="quarter" idx="10"/>
          </p:nvPr>
        </p:nvSpPr>
        <p:spPr/>
        <p:txBody>
          <a:bodyPr/>
          <a:lstStyle/>
          <a:p>
            <a:fld id="{29F498AA-6B69-4D32-889A-EAE6AF5FFDF9}" type="slidenum">
              <a:rPr lang="en-CA" smtClean="0"/>
              <a:t>15</a:t>
            </a:fld>
            <a:endParaRPr lang="en-CA"/>
          </a:p>
        </p:txBody>
      </p:sp>
    </p:spTree>
    <p:extLst>
      <p:ext uri="{BB962C8B-B14F-4D97-AF65-F5344CB8AC3E}">
        <p14:creationId xmlns:p14="http://schemas.microsoft.com/office/powerpoint/2010/main" val="19183407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smtClean="0">
                <a:solidFill>
                  <a:schemeClr val="tx1"/>
                </a:solidFill>
                <a:effectLst/>
                <a:latin typeface="+mn-lt"/>
                <a:ea typeface="+mn-ea"/>
                <a:cs typeface="+mn-cs"/>
              </a:rPr>
              <a:t>The fourth principle deals with specific aspects of Monte Carlo simulation as part of Event Chain Methodology. From the scheduler’s point of view, Monte Carlo simulations for Event Chain Methodology is comparable with traditional Monte Carlo schedule risk analysis, however, the actual implementation of the Monte Carlo method on the software is different. The results of Monte Carlo simulation include statistical distribution of project duration and cost.</a:t>
            </a:r>
          </a:p>
          <a:p>
            <a:r>
              <a:rPr lang="en-CA" sz="1200" kern="1200" dirty="0" smtClean="0">
                <a:solidFill>
                  <a:schemeClr val="tx1"/>
                </a:solidFill>
                <a:effectLst/>
                <a:latin typeface="+mn-lt"/>
                <a:ea typeface="+mn-ea"/>
                <a:cs typeface="+mn-cs"/>
              </a:rPr>
              <a:t> </a:t>
            </a:r>
          </a:p>
          <a:p>
            <a:r>
              <a:rPr lang="en-CA" sz="1200" kern="1200" dirty="0" smtClean="0">
                <a:solidFill>
                  <a:schemeClr val="tx1"/>
                </a:solidFill>
                <a:effectLst/>
                <a:latin typeface="+mn-lt"/>
                <a:ea typeface="+mn-ea"/>
                <a:cs typeface="+mn-cs"/>
              </a:rPr>
              <a:t>In Event Chain Methodology risk can be not only schedule-related or affecting duration and cost, but also non-schedule affecting safety, security, performance, technology, quality, and other project objectives. In other words one event can belong to different categories. The result of this analysis would project risk exposure for different categories as well as integrated project risk scores for all categories. This integrated project risk score is calculated based on relative weights for each risk category.</a:t>
            </a:r>
          </a:p>
          <a:p>
            <a:endParaRPr lang="en-CA" dirty="0"/>
          </a:p>
        </p:txBody>
      </p:sp>
      <p:sp>
        <p:nvSpPr>
          <p:cNvPr id="4" name="Slide Number Placeholder 3"/>
          <p:cNvSpPr>
            <a:spLocks noGrp="1"/>
          </p:cNvSpPr>
          <p:nvPr>
            <p:ph type="sldNum" sz="quarter" idx="10"/>
          </p:nvPr>
        </p:nvSpPr>
        <p:spPr/>
        <p:txBody>
          <a:bodyPr/>
          <a:lstStyle/>
          <a:p>
            <a:fld id="{29F498AA-6B69-4D32-889A-EAE6AF5FFDF9}" type="slidenum">
              <a:rPr lang="en-CA" smtClean="0"/>
              <a:t>16</a:t>
            </a:fld>
            <a:endParaRPr lang="en-CA"/>
          </a:p>
        </p:txBody>
      </p:sp>
    </p:spTree>
    <p:extLst>
      <p:ext uri="{BB962C8B-B14F-4D97-AF65-F5344CB8AC3E}">
        <p14:creationId xmlns:p14="http://schemas.microsoft.com/office/powerpoint/2010/main" val="36199299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smtClean="0">
                <a:solidFill>
                  <a:schemeClr val="tx1"/>
                </a:solidFill>
                <a:effectLst/>
                <a:latin typeface="+mn-lt"/>
                <a:ea typeface="+mn-ea"/>
                <a:cs typeface="+mn-cs"/>
              </a:rPr>
              <a:t>In Event Chain Methodology risk can be not only schedule-related or affecting duration and cost, but also non-schedule affecting safety, security, performance, technology, quality, and other project objectives. In other words one event can belong to different categories. The result of this analysis would project risk exposure for different categories as well as integrated project risk scores for all categories. This integrated project risk score is calculated based on relative weights for each risk category.</a:t>
            </a:r>
          </a:p>
          <a:p>
            <a:endParaRPr lang="en-CA" dirty="0"/>
          </a:p>
        </p:txBody>
      </p:sp>
      <p:sp>
        <p:nvSpPr>
          <p:cNvPr id="4" name="Slide Number Placeholder 3"/>
          <p:cNvSpPr>
            <a:spLocks noGrp="1"/>
          </p:cNvSpPr>
          <p:nvPr>
            <p:ph type="sldNum" sz="quarter" idx="10"/>
          </p:nvPr>
        </p:nvSpPr>
        <p:spPr/>
        <p:txBody>
          <a:bodyPr/>
          <a:lstStyle/>
          <a:p>
            <a:fld id="{29F498AA-6B69-4D32-889A-EAE6AF5FFDF9}" type="slidenum">
              <a:rPr lang="en-CA" smtClean="0"/>
              <a:t>17</a:t>
            </a:fld>
            <a:endParaRPr lang="en-CA"/>
          </a:p>
        </p:txBody>
      </p:sp>
    </p:spTree>
    <p:extLst>
      <p:ext uri="{BB962C8B-B14F-4D97-AF65-F5344CB8AC3E}">
        <p14:creationId xmlns:p14="http://schemas.microsoft.com/office/powerpoint/2010/main" val="34370250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smtClean="0">
                <a:solidFill>
                  <a:schemeClr val="tx1"/>
                </a:solidFill>
                <a:effectLst/>
                <a:latin typeface="+mn-lt"/>
                <a:ea typeface="+mn-ea"/>
                <a:cs typeface="+mn-cs"/>
              </a:rPr>
              <a:t>The fifth principle deals with the analysis of the schedule with event chains. Events and event chains can be ranked based on the results of risk analysis. Critical threats with higher severity should be mitigated first. Event ranking is done by calculating the correlation between project results and instances of the events. </a:t>
            </a:r>
          </a:p>
          <a:p>
            <a:r>
              <a:rPr lang="en-CA" sz="1200" kern="1200" dirty="0" smtClean="0">
                <a:solidFill>
                  <a:schemeClr val="tx1"/>
                </a:solidFill>
                <a:effectLst/>
                <a:latin typeface="+mn-lt"/>
                <a:ea typeface="+mn-ea"/>
                <a:cs typeface="+mn-cs"/>
              </a:rPr>
              <a:t> </a:t>
            </a:r>
          </a:p>
          <a:p>
            <a:r>
              <a:rPr lang="en-CA" sz="1200" kern="1200" dirty="0" smtClean="0">
                <a:solidFill>
                  <a:schemeClr val="tx1"/>
                </a:solidFill>
                <a:effectLst/>
                <a:latin typeface="+mn-lt"/>
                <a:ea typeface="+mn-ea"/>
                <a:cs typeface="+mn-cs"/>
              </a:rPr>
              <a:t>Event and event chain ranking is performed for all risk categories (schedule-related and non-schedule) as part of one process. Integrated risk probability, impact and score can be calculated using weights for each risk category.</a:t>
            </a:r>
          </a:p>
          <a:p>
            <a:endParaRPr lang="en-CA" dirty="0"/>
          </a:p>
        </p:txBody>
      </p:sp>
      <p:sp>
        <p:nvSpPr>
          <p:cNvPr id="4" name="Slide Number Placeholder 3"/>
          <p:cNvSpPr>
            <a:spLocks noGrp="1"/>
          </p:cNvSpPr>
          <p:nvPr>
            <p:ph type="sldNum" sz="quarter" idx="10"/>
          </p:nvPr>
        </p:nvSpPr>
        <p:spPr/>
        <p:txBody>
          <a:bodyPr/>
          <a:lstStyle/>
          <a:p>
            <a:fld id="{29F498AA-6B69-4D32-889A-EAE6AF5FFDF9}" type="slidenum">
              <a:rPr lang="en-CA" smtClean="0"/>
              <a:t>18</a:t>
            </a:fld>
            <a:endParaRPr lang="en-CA"/>
          </a:p>
        </p:txBody>
      </p:sp>
    </p:spTree>
    <p:extLst>
      <p:ext uri="{BB962C8B-B14F-4D97-AF65-F5344CB8AC3E}">
        <p14:creationId xmlns:p14="http://schemas.microsoft.com/office/powerpoint/2010/main" val="28027757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effectLst/>
                <a:latin typeface="+mn-lt"/>
                <a:ea typeface="+mn-ea"/>
                <a:cs typeface="+mn-cs"/>
              </a:rPr>
              <a:t>Finally, the sixth principle deals with project control, with events and event chains. If the project is partially completed, the original set of risk events and their properties will change, mitigation and response plans will be executed. In most cases probability and impact of risks will be reduced as the project progresses. It would mean that the project uncertainties would reduce as well. Event Chain Methodology calculates reduced risk probability and impact automatically based on the percentage of work completed.  </a:t>
            </a:r>
          </a:p>
          <a:p>
            <a:endParaRPr lang="en-CA" dirty="0"/>
          </a:p>
        </p:txBody>
      </p:sp>
      <p:sp>
        <p:nvSpPr>
          <p:cNvPr id="4" name="Slide Number Placeholder 3"/>
          <p:cNvSpPr>
            <a:spLocks noGrp="1"/>
          </p:cNvSpPr>
          <p:nvPr>
            <p:ph type="sldNum" sz="quarter" idx="10"/>
          </p:nvPr>
        </p:nvSpPr>
        <p:spPr/>
        <p:txBody>
          <a:bodyPr/>
          <a:lstStyle/>
          <a:p>
            <a:fld id="{29F498AA-6B69-4D32-889A-EAE6AF5FFDF9}" type="slidenum">
              <a:rPr lang="en-CA" smtClean="0"/>
              <a:t>19</a:t>
            </a:fld>
            <a:endParaRPr lang="en-CA"/>
          </a:p>
        </p:txBody>
      </p:sp>
    </p:spTree>
    <p:extLst>
      <p:ext uri="{BB962C8B-B14F-4D97-AF65-F5344CB8AC3E}">
        <p14:creationId xmlns:p14="http://schemas.microsoft.com/office/powerpoint/2010/main" val="40527073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effectLst/>
                <a:latin typeface="+mn-lt"/>
                <a:ea typeface="+mn-ea"/>
                <a:cs typeface="+mn-cs"/>
              </a:rPr>
              <a:t>We can monitor and illustrate your project’s probability of meeting a specific deadline. This variable is constantly updated as a result of Monte Carlo analysis.</a:t>
            </a:r>
          </a:p>
          <a:p>
            <a:endParaRPr lang="en-CA" dirty="0"/>
          </a:p>
        </p:txBody>
      </p:sp>
      <p:sp>
        <p:nvSpPr>
          <p:cNvPr id="4" name="Slide Number Placeholder 3"/>
          <p:cNvSpPr>
            <a:spLocks noGrp="1"/>
          </p:cNvSpPr>
          <p:nvPr>
            <p:ph type="sldNum" sz="quarter" idx="10"/>
          </p:nvPr>
        </p:nvSpPr>
        <p:spPr/>
        <p:txBody>
          <a:bodyPr/>
          <a:lstStyle/>
          <a:p>
            <a:fld id="{29F498AA-6B69-4D32-889A-EAE6AF5FFDF9}" type="slidenum">
              <a:rPr lang="en-CA" smtClean="0"/>
              <a:t>20</a:t>
            </a:fld>
            <a:endParaRPr lang="en-CA"/>
          </a:p>
        </p:txBody>
      </p:sp>
    </p:spTree>
    <p:extLst>
      <p:ext uri="{BB962C8B-B14F-4D97-AF65-F5344CB8AC3E}">
        <p14:creationId xmlns:p14="http://schemas.microsoft.com/office/powerpoint/2010/main" val="40076114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effectLst/>
                <a:latin typeface="+mn-lt"/>
                <a:ea typeface="+mn-ea"/>
                <a:cs typeface="+mn-cs"/>
              </a:rPr>
              <a:t>If you need more information about Event Chain Methodology please read our book “Project Risk Analysis Made Ridiculously Simple”</a:t>
            </a:r>
          </a:p>
          <a:p>
            <a:endParaRPr lang="en-CA" dirty="0"/>
          </a:p>
        </p:txBody>
      </p:sp>
      <p:sp>
        <p:nvSpPr>
          <p:cNvPr id="4" name="Slide Number Placeholder 3"/>
          <p:cNvSpPr>
            <a:spLocks noGrp="1"/>
          </p:cNvSpPr>
          <p:nvPr>
            <p:ph type="sldNum" sz="quarter" idx="10"/>
          </p:nvPr>
        </p:nvSpPr>
        <p:spPr/>
        <p:txBody>
          <a:bodyPr/>
          <a:lstStyle/>
          <a:p>
            <a:fld id="{29F498AA-6B69-4D32-889A-EAE6AF5FFDF9}" type="slidenum">
              <a:rPr lang="en-CA" smtClean="0"/>
              <a:t>21</a:t>
            </a:fld>
            <a:endParaRPr lang="en-CA"/>
          </a:p>
        </p:txBody>
      </p:sp>
    </p:spTree>
    <p:extLst>
      <p:ext uri="{BB962C8B-B14F-4D97-AF65-F5344CB8AC3E}">
        <p14:creationId xmlns:p14="http://schemas.microsoft.com/office/powerpoint/2010/main" val="30169842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ECCECD0E-D9F5-41F1-BFC5-5D776C68C64A}" type="datetimeFigureOut">
              <a:rPr lang="en-CA" smtClean="0"/>
              <a:t>11/03/2018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328B075-6F17-47B2-AF80-BDD4C514D5A7}" type="slidenum">
              <a:rPr lang="en-CA" smtClean="0"/>
              <a:t>‹#›</a:t>
            </a:fld>
            <a:endParaRPr lang="en-CA"/>
          </a:p>
        </p:txBody>
      </p:sp>
    </p:spTree>
    <p:extLst>
      <p:ext uri="{BB962C8B-B14F-4D97-AF65-F5344CB8AC3E}">
        <p14:creationId xmlns:p14="http://schemas.microsoft.com/office/powerpoint/2010/main" val="8591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ECCECD0E-D9F5-41F1-BFC5-5D776C68C64A}" type="datetimeFigureOut">
              <a:rPr lang="en-CA" smtClean="0"/>
              <a:t>11/03/2018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328B075-6F17-47B2-AF80-BDD4C514D5A7}" type="slidenum">
              <a:rPr lang="en-CA" smtClean="0"/>
              <a:t>‹#›</a:t>
            </a:fld>
            <a:endParaRPr lang="en-CA"/>
          </a:p>
        </p:txBody>
      </p:sp>
    </p:spTree>
    <p:extLst>
      <p:ext uri="{BB962C8B-B14F-4D97-AF65-F5344CB8AC3E}">
        <p14:creationId xmlns:p14="http://schemas.microsoft.com/office/powerpoint/2010/main" val="28714017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CCECD0E-D9F5-41F1-BFC5-5D776C68C64A}" type="datetimeFigureOut">
              <a:rPr lang="en-CA" smtClean="0"/>
              <a:t>11/03/2018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328B075-6F17-47B2-AF80-BDD4C514D5A7}" type="slidenum">
              <a:rPr lang="en-CA" smtClean="0"/>
              <a:t>‹#›</a:t>
            </a:fld>
            <a:endParaRPr lang="en-CA"/>
          </a:p>
        </p:txBody>
      </p:sp>
    </p:spTree>
    <p:extLst>
      <p:ext uri="{BB962C8B-B14F-4D97-AF65-F5344CB8AC3E}">
        <p14:creationId xmlns:p14="http://schemas.microsoft.com/office/powerpoint/2010/main" val="40276460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ECCECD0E-D9F5-41F1-BFC5-5D776C68C64A}" type="datetimeFigureOut">
              <a:rPr lang="en-CA" smtClean="0"/>
              <a:t>11/03/2018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328B075-6F17-47B2-AF80-BDD4C514D5A7}" type="slidenum">
              <a:rPr lang="en-CA" smtClean="0"/>
              <a:t>‹#›</a:t>
            </a:fld>
            <a:endParaRPr lang="en-CA"/>
          </a:p>
        </p:txBody>
      </p:sp>
    </p:spTree>
    <p:extLst>
      <p:ext uri="{BB962C8B-B14F-4D97-AF65-F5344CB8AC3E}">
        <p14:creationId xmlns:p14="http://schemas.microsoft.com/office/powerpoint/2010/main" val="21044902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ECCECD0E-D9F5-41F1-BFC5-5D776C68C64A}" type="datetimeFigureOut">
              <a:rPr lang="en-CA" smtClean="0"/>
              <a:t>11/03/2018</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0328B075-6F17-47B2-AF80-BDD4C514D5A7}" type="slidenum">
              <a:rPr lang="en-CA" smtClean="0"/>
              <a:t>‹#›</a:t>
            </a:fld>
            <a:endParaRPr lang="en-CA"/>
          </a:p>
        </p:txBody>
      </p:sp>
    </p:spTree>
    <p:extLst>
      <p:ext uri="{BB962C8B-B14F-4D97-AF65-F5344CB8AC3E}">
        <p14:creationId xmlns:p14="http://schemas.microsoft.com/office/powerpoint/2010/main" val="2510032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ECCECD0E-D9F5-41F1-BFC5-5D776C68C64A}" type="datetimeFigureOut">
              <a:rPr lang="en-CA" smtClean="0"/>
              <a:t>11/03/2018</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0328B075-6F17-47B2-AF80-BDD4C514D5A7}" type="slidenum">
              <a:rPr lang="en-CA" smtClean="0"/>
              <a:t>‹#›</a:t>
            </a:fld>
            <a:endParaRPr lang="en-CA"/>
          </a:p>
        </p:txBody>
      </p:sp>
    </p:spTree>
    <p:extLst>
      <p:ext uri="{BB962C8B-B14F-4D97-AF65-F5344CB8AC3E}">
        <p14:creationId xmlns:p14="http://schemas.microsoft.com/office/powerpoint/2010/main" val="42501619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CECD0E-D9F5-41F1-BFC5-5D776C68C64A}" type="datetimeFigureOut">
              <a:rPr lang="en-CA" smtClean="0"/>
              <a:t>11/03/2018</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0328B075-6F17-47B2-AF80-BDD4C514D5A7}" type="slidenum">
              <a:rPr lang="en-CA" smtClean="0"/>
              <a:t>‹#›</a:t>
            </a:fld>
            <a:endParaRPr lang="en-CA"/>
          </a:p>
        </p:txBody>
      </p:sp>
    </p:spTree>
    <p:extLst>
      <p:ext uri="{BB962C8B-B14F-4D97-AF65-F5344CB8AC3E}">
        <p14:creationId xmlns:p14="http://schemas.microsoft.com/office/powerpoint/2010/main" val="4012306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CECD0E-D9F5-41F1-BFC5-5D776C68C64A}" type="datetimeFigureOut">
              <a:rPr lang="en-CA" smtClean="0"/>
              <a:t>11/03/2018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328B075-6F17-47B2-AF80-BDD4C514D5A7}" type="slidenum">
              <a:rPr lang="en-CA" smtClean="0"/>
              <a:t>‹#›</a:t>
            </a:fld>
            <a:endParaRPr lang="en-CA"/>
          </a:p>
        </p:txBody>
      </p:sp>
    </p:spTree>
    <p:extLst>
      <p:ext uri="{BB962C8B-B14F-4D97-AF65-F5344CB8AC3E}">
        <p14:creationId xmlns:p14="http://schemas.microsoft.com/office/powerpoint/2010/main" val="22712475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CECD0E-D9F5-41F1-BFC5-5D776C68C64A}" type="datetimeFigureOut">
              <a:rPr lang="en-CA" smtClean="0"/>
              <a:t>11/03/2018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328B075-6F17-47B2-AF80-BDD4C514D5A7}" type="slidenum">
              <a:rPr lang="en-CA" smtClean="0"/>
              <a:t>‹#›</a:t>
            </a:fld>
            <a:endParaRPr lang="en-CA"/>
          </a:p>
        </p:txBody>
      </p:sp>
    </p:spTree>
    <p:extLst>
      <p:ext uri="{BB962C8B-B14F-4D97-AF65-F5344CB8AC3E}">
        <p14:creationId xmlns:p14="http://schemas.microsoft.com/office/powerpoint/2010/main" val="10099957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ECCECD0E-D9F5-41F1-BFC5-5D776C68C64A}" type="datetimeFigureOut">
              <a:rPr lang="en-CA" smtClean="0"/>
              <a:t>11/03/2018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328B075-6F17-47B2-AF80-BDD4C514D5A7}" type="slidenum">
              <a:rPr lang="en-CA" smtClean="0"/>
              <a:t>‹#›</a:t>
            </a:fld>
            <a:endParaRPr lang="en-CA"/>
          </a:p>
        </p:txBody>
      </p:sp>
    </p:spTree>
    <p:extLst>
      <p:ext uri="{BB962C8B-B14F-4D97-AF65-F5344CB8AC3E}">
        <p14:creationId xmlns:p14="http://schemas.microsoft.com/office/powerpoint/2010/main" val="2920366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ECCECD0E-D9F5-41F1-BFC5-5D776C68C64A}" type="datetimeFigureOut">
              <a:rPr lang="en-CA" smtClean="0"/>
              <a:t>11/03/2018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328B075-6F17-47B2-AF80-BDD4C514D5A7}" type="slidenum">
              <a:rPr lang="en-CA" smtClean="0"/>
              <a:t>‹#›</a:t>
            </a:fld>
            <a:endParaRPr lang="en-CA"/>
          </a:p>
        </p:txBody>
      </p:sp>
    </p:spTree>
    <p:extLst>
      <p:ext uri="{BB962C8B-B14F-4D97-AF65-F5344CB8AC3E}">
        <p14:creationId xmlns:p14="http://schemas.microsoft.com/office/powerpoint/2010/main" val="28582288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CCECD0E-D9F5-41F1-BFC5-5D776C68C64A}" type="datetimeFigureOut">
              <a:rPr lang="en-CA" smtClean="0"/>
              <a:t>11/03/2018</a:t>
            </a:fld>
            <a:endParaRPr lang="en-CA"/>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328B075-6F17-47B2-AF80-BDD4C514D5A7}" type="slidenum">
              <a:rPr lang="en-CA" smtClean="0"/>
              <a:t>‹#›</a:t>
            </a:fld>
            <a:endParaRPr lang="en-CA"/>
          </a:p>
        </p:txBody>
      </p:sp>
    </p:spTree>
    <p:extLst>
      <p:ext uri="{BB962C8B-B14F-4D97-AF65-F5344CB8AC3E}">
        <p14:creationId xmlns:p14="http://schemas.microsoft.com/office/powerpoint/2010/main" val="16360502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emf"/></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amazon.com/Analysis-Ridiculously-Scientific-Now-Publishers-Business/dp/9814759376/ref=sr_1_2?ie=UTF8&amp;qid=1518462777&amp;sr=8-2"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hyperlink" Target="http://www.projectdecisions.org/" TargetMode="Externa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541883"/>
          </a:xfrm>
        </p:spPr>
        <p:txBody>
          <a:bodyPr>
            <a:normAutofit fontScale="90000"/>
          </a:bodyPr>
          <a:lstStyle/>
          <a:p>
            <a:r>
              <a:rPr lang="en-CA" sz="4900" b="1" dirty="0" smtClean="0"/>
              <a:t>Event Chain Methodology</a:t>
            </a:r>
            <a:r>
              <a:rPr lang="en-CA" dirty="0" smtClean="0"/>
              <a:t/>
            </a:r>
            <a:br>
              <a:rPr lang="en-CA" dirty="0" smtClean="0"/>
            </a:br>
            <a:r>
              <a:rPr lang="en-CA" dirty="0" smtClean="0"/>
              <a:t/>
            </a:r>
            <a:br>
              <a:rPr lang="en-CA" dirty="0" smtClean="0"/>
            </a:br>
            <a:endParaRPr lang="en-CA" sz="3100" dirty="0"/>
          </a:p>
        </p:txBody>
      </p:sp>
      <p:sp>
        <p:nvSpPr>
          <p:cNvPr id="4" name="TextBox 3"/>
          <p:cNvSpPr txBox="1"/>
          <p:nvPr/>
        </p:nvSpPr>
        <p:spPr>
          <a:xfrm>
            <a:off x="755576" y="2139702"/>
            <a:ext cx="7992888" cy="1569660"/>
          </a:xfrm>
          <a:prstGeom prst="rect">
            <a:avLst/>
          </a:prstGeom>
          <a:noFill/>
        </p:spPr>
        <p:txBody>
          <a:bodyPr wrap="square" rtlCol="0">
            <a:spAutoFit/>
          </a:bodyPr>
          <a:lstStyle/>
          <a:p>
            <a:pPr algn="ctr"/>
            <a:r>
              <a:rPr lang="en-CA" sz="3200" dirty="0" smtClean="0"/>
              <a:t>Schedule risk analysis technique that focuses on managing risk events affecting project schedules and relationship between them</a:t>
            </a:r>
            <a:endParaRPr lang="en-CA" sz="3200" dirty="0"/>
          </a:p>
        </p:txBody>
      </p:sp>
    </p:spTree>
    <p:extLst>
      <p:ext uri="{BB962C8B-B14F-4D97-AF65-F5344CB8AC3E}">
        <p14:creationId xmlns:p14="http://schemas.microsoft.com/office/powerpoint/2010/main" val="3144179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p:cNvGrpSpPr/>
          <p:nvPr/>
        </p:nvGrpSpPr>
        <p:grpSpPr>
          <a:xfrm>
            <a:off x="395537" y="627534"/>
            <a:ext cx="7128793" cy="3573149"/>
            <a:chOff x="683567" y="836712"/>
            <a:chExt cx="7128793" cy="4764198"/>
          </a:xfrm>
        </p:grpSpPr>
        <p:sp>
          <p:nvSpPr>
            <p:cNvPr id="4" name="Rectangle 3"/>
            <p:cNvSpPr/>
            <p:nvPr/>
          </p:nvSpPr>
          <p:spPr>
            <a:xfrm>
              <a:off x="683567" y="836712"/>
              <a:ext cx="1979987" cy="432048"/>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cxnSp>
          <p:nvCxnSpPr>
            <p:cNvPr id="5" name="Straight Connector 4"/>
            <p:cNvCxnSpPr>
              <a:endCxn id="4" idx="3"/>
            </p:cNvCxnSpPr>
            <p:nvPr/>
          </p:nvCxnSpPr>
          <p:spPr>
            <a:xfrm flipH="1">
              <a:off x="2663554" y="1052736"/>
              <a:ext cx="34227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a:endCxn id="7" idx="3"/>
            </p:cNvCxnSpPr>
            <p:nvPr/>
          </p:nvCxnSpPr>
          <p:spPr>
            <a:xfrm>
              <a:off x="3005824" y="1052736"/>
              <a:ext cx="1" cy="172819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Isosceles Triangle 6"/>
            <p:cNvSpPr/>
            <p:nvPr/>
          </p:nvSpPr>
          <p:spPr>
            <a:xfrm rot="10800000">
              <a:off x="2825805" y="2780928"/>
              <a:ext cx="360040" cy="28803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p:cNvSpPr/>
            <p:nvPr/>
          </p:nvSpPr>
          <p:spPr>
            <a:xfrm>
              <a:off x="2767363" y="3127163"/>
              <a:ext cx="3100782" cy="432048"/>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0" name="Rectangle 9"/>
            <p:cNvSpPr/>
            <p:nvPr/>
          </p:nvSpPr>
          <p:spPr>
            <a:xfrm>
              <a:off x="2762719" y="1907241"/>
              <a:ext cx="2160241" cy="432048"/>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1" name="Isosceles Triangle 10"/>
            <p:cNvSpPr/>
            <p:nvPr/>
          </p:nvSpPr>
          <p:spPr>
            <a:xfrm rot="10800000">
              <a:off x="2834690" y="1573444"/>
              <a:ext cx="360040" cy="28803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4" name="Straight Connector 13"/>
            <p:cNvCxnSpPr>
              <a:endCxn id="16" idx="3"/>
            </p:cNvCxnSpPr>
            <p:nvPr/>
          </p:nvCxnSpPr>
          <p:spPr>
            <a:xfrm>
              <a:off x="6183294" y="3322523"/>
              <a:ext cx="8886" cy="52070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endCxn id="16" idx="3"/>
            </p:cNvCxnSpPr>
            <p:nvPr/>
          </p:nvCxnSpPr>
          <p:spPr>
            <a:xfrm>
              <a:off x="6183294" y="3322523"/>
              <a:ext cx="8886" cy="52070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Isosceles Triangle 15"/>
            <p:cNvSpPr/>
            <p:nvPr/>
          </p:nvSpPr>
          <p:spPr>
            <a:xfrm rot="10800000">
              <a:off x="6012160" y="3843231"/>
              <a:ext cx="360040" cy="28803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9" name="Straight Connector 18"/>
            <p:cNvCxnSpPr>
              <a:stCxn id="8" idx="3"/>
            </p:cNvCxnSpPr>
            <p:nvPr/>
          </p:nvCxnSpPr>
          <p:spPr>
            <a:xfrm>
              <a:off x="5868145" y="3343187"/>
              <a:ext cx="315149"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5868145" y="4146533"/>
              <a:ext cx="1440159" cy="432048"/>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cxnSp>
          <p:nvCxnSpPr>
            <p:cNvPr id="23" name="Straight Connector 22"/>
            <p:cNvCxnSpPr>
              <a:endCxn id="24" idx="3"/>
            </p:cNvCxnSpPr>
            <p:nvPr/>
          </p:nvCxnSpPr>
          <p:spPr>
            <a:xfrm>
              <a:off x="7623454" y="4325710"/>
              <a:ext cx="8886" cy="52070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Isosceles Triangle 23"/>
            <p:cNvSpPr/>
            <p:nvPr/>
          </p:nvSpPr>
          <p:spPr>
            <a:xfrm rot="10800000">
              <a:off x="7452320" y="4846418"/>
              <a:ext cx="360040" cy="28803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5" name="Straight Connector 24"/>
            <p:cNvCxnSpPr/>
            <p:nvPr/>
          </p:nvCxnSpPr>
          <p:spPr>
            <a:xfrm>
              <a:off x="7308305" y="4346374"/>
              <a:ext cx="315149"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rot="18937870">
              <a:off x="7509366" y="5228117"/>
              <a:ext cx="267918" cy="37279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28" name="Rectangle 27"/>
          <p:cNvSpPr/>
          <p:nvPr/>
        </p:nvSpPr>
        <p:spPr>
          <a:xfrm>
            <a:off x="395536" y="1055194"/>
            <a:ext cx="2952330" cy="232901"/>
          </a:xfrm>
          <a:prstGeom prst="rect">
            <a:avLst/>
          </a:prstGeom>
          <a:solidFill>
            <a:schemeClr val="bg1">
              <a:lumMod val="9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
        <p:nvSpPr>
          <p:cNvPr id="29" name="Rectangle 28"/>
          <p:cNvSpPr/>
          <p:nvPr/>
        </p:nvSpPr>
        <p:spPr>
          <a:xfrm>
            <a:off x="3554810" y="1852795"/>
            <a:ext cx="1953297" cy="232901"/>
          </a:xfrm>
          <a:prstGeom prst="rect">
            <a:avLst/>
          </a:prstGeom>
          <a:solidFill>
            <a:schemeClr val="bg1">
              <a:lumMod val="9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
        <p:nvSpPr>
          <p:cNvPr id="30" name="Rectangle 29"/>
          <p:cNvSpPr/>
          <p:nvPr/>
        </p:nvSpPr>
        <p:spPr>
          <a:xfrm>
            <a:off x="3576074" y="2765973"/>
            <a:ext cx="2724120" cy="232901"/>
          </a:xfrm>
          <a:prstGeom prst="rect">
            <a:avLst/>
          </a:prstGeom>
          <a:solidFill>
            <a:schemeClr val="bg1">
              <a:lumMod val="9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
        <p:nvSpPr>
          <p:cNvPr id="31" name="Rectangle 30"/>
          <p:cNvSpPr/>
          <p:nvPr/>
        </p:nvSpPr>
        <p:spPr>
          <a:xfrm>
            <a:off x="6300194" y="3509925"/>
            <a:ext cx="2016224" cy="232901"/>
          </a:xfrm>
          <a:prstGeom prst="rect">
            <a:avLst/>
          </a:prstGeom>
          <a:solidFill>
            <a:schemeClr val="bg1">
              <a:lumMod val="9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
        <p:nvSpPr>
          <p:cNvPr id="32" name="Rectangle 31"/>
          <p:cNvSpPr/>
          <p:nvPr/>
        </p:nvSpPr>
        <p:spPr>
          <a:xfrm rot="18696280">
            <a:off x="8228143" y="4274532"/>
            <a:ext cx="267918" cy="26467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TextBox 32"/>
          <p:cNvSpPr txBox="1"/>
          <p:nvPr/>
        </p:nvSpPr>
        <p:spPr>
          <a:xfrm>
            <a:off x="4029724" y="357504"/>
            <a:ext cx="2846532" cy="369332"/>
          </a:xfrm>
          <a:prstGeom prst="rect">
            <a:avLst/>
          </a:prstGeom>
          <a:noFill/>
          <a:ln>
            <a:solidFill>
              <a:schemeClr val="tx1"/>
            </a:solidFill>
          </a:ln>
        </p:spPr>
        <p:txBody>
          <a:bodyPr wrap="square" rtlCol="0">
            <a:spAutoFit/>
          </a:bodyPr>
          <a:lstStyle/>
          <a:p>
            <a:r>
              <a:rPr lang="en-CA" dirty="0" smtClean="0"/>
              <a:t>Original Project Schedule</a:t>
            </a:r>
            <a:endParaRPr lang="en-CA" dirty="0"/>
          </a:p>
        </p:txBody>
      </p:sp>
      <p:cxnSp>
        <p:nvCxnSpPr>
          <p:cNvPr id="35" name="Straight Arrow Connector 34"/>
          <p:cNvCxnSpPr/>
          <p:nvPr/>
        </p:nvCxnSpPr>
        <p:spPr>
          <a:xfrm flipH="1">
            <a:off x="2537774" y="496003"/>
            <a:ext cx="1314146" cy="13153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H="1">
            <a:off x="3851920" y="726836"/>
            <a:ext cx="360040" cy="58477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979377" y="3649970"/>
            <a:ext cx="3494606" cy="369332"/>
          </a:xfrm>
          <a:prstGeom prst="rect">
            <a:avLst/>
          </a:prstGeom>
          <a:solidFill>
            <a:schemeClr val="bg1">
              <a:lumMod val="95000"/>
            </a:schemeClr>
          </a:solidFill>
          <a:ln>
            <a:solidFill>
              <a:schemeClr val="tx1"/>
            </a:solidFill>
          </a:ln>
        </p:spPr>
        <p:txBody>
          <a:bodyPr wrap="square" rtlCol="0">
            <a:spAutoFit/>
          </a:bodyPr>
          <a:lstStyle/>
          <a:p>
            <a:r>
              <a:rPr lang="en-CA" dirty="0" smtClean="0"/>
              <a:t>Risk Adjusted Project Schedule</a:t>
            </a:r>
            <a:endParaRPr lang="en-CA" dirty="0"/>
          </a:p>
        </p:txBody>
      </p:sp>
      <p:cxnSp>
        <p:nvCxnSpPr>
          <p:cNvPr id="39" name="Straight Arrow Connector 38"/>
          <p:cNvCxnSpPr/>
          <p:nvPr/>
        </p:nvCxnSpPr>
        <p:spPr>
          <a:xfrm flipV="1">
            <a:off x="3347866" y="3098448"/>
            <a:ext cx="288030" cy="52792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V="1">
            <a:off x="4634930" y="3634814"/>
            <a:ext cx="1593254" cy="21602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7344310" y="4840002"/>
            <a:ext cx="1017792" cy="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7347578" y="4243349"/>
            <a:ext cx="0" cy="7062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H="1">
            <a:off x="8362102" y="4578909"/>
            <a:ext cx="2928" cy="35311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4425647" y="4435242"/>
            <a:ext cx="2846532" cy="646331"/>
          </a:xfrm>
          <a:prstGeom prst="rect">
            <a:avLst/>
          </a:prstGeom>
          <a:noFill/>
          <a:ln>
            <a:solidFill>
              <a:schemeClr val="tx1"/>
            </a:solidFill>
          </a:ln>
        </p:spPr>
        <p:txBody>
          <a:bodyPr wrap="square" rtlCol="0">
            <a:spAutoFit/>
          </a:bodyPr>
          <a:lstStyle/>
          <a:p>
            <a:r>
              <a:rPr lang="en-CA" dirty="0" smtClean="0"/>
              <a:t>Project slips due to the risks and uncertainties</a:t>
            </a:r>
            <a:endParaRPr lang="en-CA" dirty="0"/>
          </a:p>
        </p:txBody>
      </p:sp>
    </p:spTree>
    <p:extLst>
      <p:ext uri="{BB962C8B-B14F-4D97-AF65-F5344CB8AC3E}">
        <p14:creationId xmlns:p14="http://schemas.microsoft.com/office/powerpoint/2010/main" val="2738454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0"/>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2" grpId="0" animBg="1"/>
      <p:bldP spid="33" grpId="0" animBg="1"/>
      <p:bldP spid="38" grpId="0" animBg="1"/>
      <p:bldP spid="5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95537" y="627534"/>
            <a:ext cx="7128793" cy="3567311"/>
            <a:chOff x="683567" y="836712"/>
            <a:chExt cx="7128793" cy="4756414"/>
          </a:xfrm>
        </p:grpSpPr>
        <p:sp>
          <p:nvSpPr>
            <p:cNvPr id="5" name="Rectangle 4"/>
            <p:cNvSpPr/>
            <p:nvPr/>
          </p:nvSpPr>
          <p:spPr>
            <a:xfrm>
              <a:off x="683567" y="836712"/>
              <a:ext cx="1979987" cy="432048"/>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cxnSp>
          <p:nvCxnSpPr>
            <p:cNvPr id="6" name="Straight Connector 5"/>
            <p:cNvCxnSpPr>
              <a:endCxn id="5" idx="3"/>
            </p:cNvCxnSpPr>
            <p:nvPr/>
          </p:nvCxnSpPr>
          <p:spPr>
            <a:xfrm flipH="1">
              <a:off x="2663554" y="1052736"/>
              <a:ext cx="34227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a:endCxn id="8" idx="3"/>
            </p:cNvCxnSpPr>
            <p:nvPr/>
          </p:nvCxnSpPr>
          <p:spPr>
            <a:xfrm>
              <a:off x="3005824" y="1052736"/>
              <a:ext cx="1" cy="172819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Isosceles Triangle 7"/>
            <p:cNvSpPr/>
            <p:nvPr/>
          </p:nvSpPr>
          <p:spPr>
            <a:xfrm rot="10800000">
              <a:off x="2825805" y="2780928"/>
              <a:ext cx="360040" cy="28803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p:cNvSpPr/>
            <p:nvPr/>
          </p:nvSpPr>
          <p:spPr>
            <a:xfrm>
              <a:off x="2767363" y="3127163"/>
              <a:ext cx="3100782" cy="432048"/>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0" name="Rectangle 9"/>
            <p:cNvSpPr/>
            <p:nvPr/>
          </p:nvSpPr>
          <p:spPr>
            <a:xfrm>
              <a:off x="2762719" y="1907241"/>
              <a:ext cx="2160241" cy="432048"/>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1" name="Isosceles Triangle 10"/>
            <p:cNvSpPr/>
            <p:nvPr/>
          </p:nvSpPr>
          <p:spPr>
            <a:xfrm rot="10800000">
              <a:off x="2834690" y="1573444"/>
              <a:ext cx="360040" cy="28803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2" name="Straight Connector 11"/>
            <p:cNvCxnSpPr>
              <a:endCxn id="14" idx="3"/>
            </p:cNvCxnSpPr>
            <p:nvPr/>
          </p:nvCxnSpPr>
          <p:spPr>
            <a:xfrm>
              <a:off x="6183294" y="3322523"/>
              <a:ext cx="8886" cy="52070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endCxn id="14" idx="3"/>
            </p:cNvCxnSpPr>
            <p:nvPr/>
          </p:nvCxnSpPr>
          <p:spPr>
            <a:xfrm>
              <a:off x="6183294" y="3322523"/>
              <a:ext cx="8886" cy="52070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Isosceles Triangle 13"/>
            <p:cNvSpPr/>
            <p:nvPr/>
          </p:nvSpPr>
          <p:spPr>
            <a:xfrm rot="10800000">
              <a:off x="6012160" y="3843231"/>
              <a:ext cx="360040" cy="28803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5" name="Straight Connector 14"/>
            <p:cNvCxnSpPr>
              <a:stCxn id="9" idx="3"/>
            </p:cNvCxnSpPr>
            <p:nvPr/>
          </p:nvCxnSpPr>
          <p:spPr>
            <a:xfrm>
              <a:off x="5868145" y="3343187"/>
              <a:ext cx="315149"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5868145" y="4146533"/>
              <a:ext cx="1440159" cy="432048"/>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cxnSp>
          <p:nvCxnSpPr>
            <p:cNvPr id="17" name="Straight Connector 16"/>
            <p:cNvCxnSpPr>
              <a:endCxn id="18" idx="3"/>
            </p:cNvCxnSpPr>
            <p:nvPr/>
          </p:nvCxnSpPr>
          <p:spPr>
            <a:xfrm>
              <a:off x="7623454" y="4325710"/>
              <a:ext cx="8886" cy="52070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Isosceles Triangle 17"/>
            <p:cNvSpPr/>
            <p:nvPr/>
          </p:nvSpPr>
          <p:spPr>
            <a:xfrm rot="10800000">
              <a:off x="7452320" y="4846418"/>
              <a:ext cx="360040" cy="28803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9" name="Straight Connector 18"/>
            <p:cNvCxnSpPr/>
            <p:nvPr/>
          </p:nvCxnSpPr>
          <p:spPr>
            <a:xfrm>
              <a:off x="7308305" y="4346374"/>
              <a:ext cx="315149"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rot="18696280">
              <a:off x="7464713" y="5274716"/>
              <a:ext cx="357224" cy="27959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21" name="Isosceles Triangle 20"/>
          <p:cNvSpPr/>
          <p:nvPr/>
        </p:nvSpPr>
        <p:spPr>
          <a:xfrm>
            <a:off x="1722912" y="627534"/>
            <a:ext cx="1305223" cy="342038"/>
          </a:xfrm>
          <a:prstGeom prst="triangle">
            <a:avLst/>
          </a:prstGeom>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Isosceles Triangle 21"/>
          <p:cNvSpPr/>
          <p:nvPr/>
        </p:nvSpPr>
        <p:spPr>
          <a:xfrm>
            <a:off x="3728021" y="1412842"/>
            <a:ext cx="1813818" cy="342038"/>
          </a:xfrm>
          <a:prstGeom prst="triangle">
            <a:avLst/>
          </a:prstGeom>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Isosceles Triangle 22"/>
          <p:cNvSpPr/>
          <p:nvPr/>
        </p:nvSpPr>
        <p:spPr>
          <a:xfrm>
            <a:off x="4927503" y="2336372"/>
            <a:ext cx="1305223" cy="342038"/>
          </a:xfrm>
          <a:prstGeom prst="triangle">
            <a:avLst/>
          </a:prstGeom>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Isosceles Triangle 23"/>
          <p:cNvSpPr/>
          <p:nvPr/>
        </p:nvSpPr>
        <p:spPr>
          <a:xfrm>
            <a:off x="6367662" y="3098448"/>
            <a:ext cx="1305223" cy="342038"/>
          </a:xfrm>
          <a:prstGeom prst="triangle">
            <a:avLst/>
          </a:prstGeom>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TextBox 24"/>
          <p:cNvSpPr txBox="1"/>
          <p:nvPr/>
        </p:nvSpPr>
        <p:spPr>
          <a:xfrm>
            <a:off x="4356906" y="294574"/>
            <a:ext cx="2846532" cy="646331"/>
          </a:xfrm>
          <a:prstGeom prst="rect">
            <a:avLst/>
          </a:prstGeom>
          <a:noFill/>
          <a:ln>
            <a:solidFill>
              <a:schemeClr val="tx1"/>
            </a:solidFill>
          </a:ln>
        </p:spPr>
        <p:txBody>
          <a:bodyPr wrap="square" rtlCol="0">
            <a:spAutoFit/>
          </a:bodyPr>
          <a:lstStyle/>
          <a:p>
            <a:r>
              <a:rPr lang="en-CA" dirty="0" smtClean="0"/>
              <a:t>Statistical Distribution of Task Durations</a:t>
            </a:r>
            <a:endParaRPr lang="en-CA" dirty="0"/>
          </a:p>
        </p:txBody>
      </p:sp>
      <p:cxnSp>
        <p:nvCxnSpPr>
          <p:cNvPr id="26" name="Straight Arrow Connector 25"/>
          <p:cNvCxnSpPr/>
          <p:nvPr/>
        </p:nvCxnSpPr>
        <p:spPr>
          <a:xfrm flipH="1">
            <a:off x="2537774" y="561768"/>
            <a:ext cx="1746194" cy="6576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5004048" y="971523"/>
            <a:ext cx="0" cy="46610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3728021" y="3414554"/>
            <a:ext cx="1161207" cy="646331"/>
          </a:xfrm>
          <a:prstGeom prst="rect">
            <a:avLst/>
          </a:prstGeom>
          <a:noFill/>
          <a:ln>
            <a:noFill/>
          </a:ln>
        </p:spPr>
        <p:txBody>
          <a:bodyPr wrap="square" rtlCol="0">
            <a:spAutoFit/>
          </a:bodyPr>
          <a:lstStyle/>
          <a:p>
            <a:r>
              <a:rPr lang="en-CA" sz="3600" b="1" dirty="0" smtClean="0">
                <a:solidFill>
                  <a:srgbClr val="FF0000"/>
                </a:solidFill>
              </a:rPr>
              <a:t>????</a:t>
            </a:r>
            <a:endParaRPr lang="en-CA" sz="3600" b="1" dirty="0">
              <a:solidFill>
                <a:srgbClr val="FF0000"/>
              </a:solidFill>
            </a:endParaRPr>
          </a:p>
        </p:txBody>
      </p:sp>
      <p:cxnSp>
        <p:nvCxnSpPr>
          <p:cNvPr id="31" name="Straight Arrow Connector 30"/>
          <p:cNvCxnSpPr/>
          <p:nvPr/>
        </p:nvCxnSpPr>
        <p:spPr>
          <a:xfrm flipV="1">
            <a:off x="4692340" y="2787774"/>
            <a:ext cx="383716" cy="626780"/>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3245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3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899592" y="1487174"/>
            <a:ext cx="741682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899592" y="1847214"/>
            <a:ext cx="741682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899592" y="2207254"/>
            <a:ext cx="741682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899592" y="2567294"/>
            <a:ext cx="741682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99592" y="2967794"/>
            <a:ext cx="741682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899592" y="3359382"/>
            <a:ext cx="741682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99592" y="3719422"/>
            <a:ext cx="741682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899592" y="4079462"/>
            <a:ext cx="741682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899592" y="4439502"/>
            <a:ext cx="741682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899592" y="1487174"/>
            <a:ext cx="0" cy="29523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16016" y="1487174"/>
            <a:ext cx="0" cy="29523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940152" y="1491630"/>
            <a:ext cx="0" cy="29523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7164288" y="1491630"/>
            <a:ext cx="0" cy="29523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8327507" y="1487174"/>
            <a:ext cx="0" cy="29523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955303" y="1491630"/>
            <a:ext cx="572593" cy="369332"/>
          </a:xfrm>
          <a:prstGeom prst="rect">
            <a:avLst/>
          </a:prstGeom>
        </p:spPr>
        <p:txBody>
          <a:bodyPr wrap="none">
            <a:spAutoFit/>
          </a:bodyPr>
          <a:lstStyle/>
          <a:p>
            <a:r>
              <a:rPr lang="en-CA" b="1" dirty="0" smtClean="0"/>
              <a:t>Risk</a:t>
            </a:r>
            <a:endParaRPr lang="en-CA" b="1" dirty="0"/>
          </a:p>
        </p:txBody>
      </p:sp>
      <p:sp>
        <p:nvSpPr>
          <p:cNvPr id="22" name="Rectangle 21"/>
          <p:cNvSpPr/>
          <p:nvPr/>
        </p:nvSpPr>
        <p:spPr>
          <a:xfrm>
            <a:off x="929252" y="1853783"/>
            <a:ext cx="2609176" cy="369332"/>
          </a:xfrm>
          <a:prstGeom prst="rect">
            <a:avLst/>
          </a:prstGeom>
        </p:spPr>
        <p:txBody>
          <a:bodyPr wrap="none">
            <a:spAutoFit/>
          </a:bodyPr>
          <a:lstStyle/>
          <a:p>
            <a:r>
              <a:rPr lang="en-CA" dirty="0" smtClean="0"/>
              <a:t>Person left a project team</a:t>
            </a:r>
            <a:endParaRPr lang="en-CA" dirty="0"/>
          </a:p>
        </p:txBody>
      </p:sp>
      <p:sp>
        <p:nvSpPr>
          <p:cNvPr id="23" name="Rectangle 22"/>
          <p:cNvSpPr/>
          <p:nvPr/>
        </p:nvSpPr>
        <p:spPr>
          <a:xfrm>
            <a:off x="929252" y="2223115"/>
            <a:ext cx="3714030" cy="369332"/>
          </a:xfrm>
          <a:prstGeom prst="rect">
            <a:avLst/>
          </a:prstGeom>
        </p:spPr>
        <p:txBody>
          <a:bodyPr wrap="none">
            <a:spAutoFit/>
          </a:bodyPr>
          <a:lstStyle/>
          <a:p>
            <a:r>
              <a:rPr lang="en-CA" dirty="0" smtClean="0"/>
              <a:t>Some </a:t>
            </a:r>
            <a:r>
              <a:rPr lang="en-CA" dirty="0"/>
              <a:t>materials did not arrive on time</a:t>
            </a:r>
          </a:p>
        </p:txBody>
      </p:sp>
      <p:sp>
        <p:nvSpPr>
          <p:cNvPr id="25" name="Rectangle 24"/>
          <p:cNvSpPr/>
          <p:nvPr/>
        </p:nvSpPr>
        <p:spPr>
          <a:xfrm>
            <a:off x="927911" y="2587778"/>
            <a:ext cx="1376339" cy="369332"/>
          </a:xfrm>
          <a:prstGeom prst="rect">
            <a:avLst/>
          </a:prstGeom>
        </p:spPr>
        <p:txBody>
          <a:bodyPr wrap="none">
            <a:spAutoFit/>
          </a:bodyPr>
          <a:lstStyle/>
          <a:p>
            <a:r>
              <a:rPr lang="en-CA" dirty="0" smtClean="0"/>
              <a:t>Bad weather</a:t>
            </a:r>
            <a:endParaRPr lang="en-CA" dirty="0"/>
          </a:p>
        </p:txBody>
      </p:sp>
      <p:sp>
        <p:nvSpPr>
          <p:cNvPr id="26" name="Rectangle 25"/>
          <p:cNvSpPr/>
          <p:nvPr/>
        </p:nvSpPr>
        <p:spPr>
          <a:xfrm>
            <a:off x="4716016" y="1500699"/>
            <a:ext cx="1228606" cy="369332"/>
          </a:xfrm>
          <a:prstGeom prst="rect">
            <a:avLst/>
          </a:prstGeom>
        </p:spPr>
        <p:txBody>
          <a:bodyPr wrap="none">
            <a:spAutoFit/>
          </a:bodyPr>
          <a:lstStyle/>
          <a:p>
            <a:r>
              <a:rPr lang="en-CA" b="1" dirty="0" smtClean="0"/>
              <a:t>Probability</a:t>
            </a:r>
            <a:endParaRPr lang="en-CA" b="1" dirty="0"/>
          </a:p>
        </p:txBody>
      </p:sp>
      <p:sp>
        <p:nvSpPr>
          <p:cNvPr id="27" name="Rectangle 26"/>
          <p:cNvSpPr/>
          <p:nvPr/>
        </p:nvSpPr>
        <p:spPr>
          <a:xfrm>
            <a:off x="6156176" y="1494728"/>
            <a:ext cx="846707" cy="369332"/>
          </a:xfrm>
          <a:prstGeom prst="rect">
            <a:avLst/>
          </a:prstGeom>
        </p:spPr>
        <p:txBody>
          <a:bodyPr wrap="none">
            <a:spAutoFit/>
          </a:bodyPr>
          <a:lstStyle/>
          <a:p>
            <a:r>
              <a:rPr lang="en-CA" b="1" dirty="0" smtClean="0"/>
              <a:t>Impact</a:t>
            </a:r>
            <a:endParaRPr lang="en-CA" b="1" dirty="0"/>
          </a:p>
        </p:txBody>
      </p:sp>
      <p:sp>
        <p:nvSpPr>
          <p:cNvPr id="28" name="Rectangle 27"/>
          <p:cNvSpPr/>
          <p:nvPr/>
        </p:nvSpPr>
        <p:spPr>
          <a:xfrm>
            <a:off x="7380312" y="1493236"/>
            <a:ext cx="706732" cy="369332"/>
          </a:xfrm>
          <a:prstGeom prst="rect">
            <a:avLst/>
          </a:prstGeom>
        </p:spPr>
        <p:txBody>
          <a:bodyPr wrap="none">
            <a:spAutoFit/>
          </a:bodyPr>
          <a:lstStyle/>
          <a:p>
            <a:r>
              <a:rPr lang="en-CA" b="1" dirty="0" smtClean="0"/>
              <a:t>Score</a:t>
            </a:r>
            <a:endParaRPr lang="en-CA" b="1" dirty="0"/>
          </a:p>
        </p:txBody>
      </p:sp>
      <p:sp>
        <p:nvSpPr>
          <p:cNvPr id="29" name="Rectangle 28"/>
          <p:cNvSpPr/>
          <p:nvPr/>
        </p:nvSpPr>
        <p:spPr>
          <a:xfrm>
            <a:off x="982549" y="2990050"/>
            <a:ext cx="458780" cy="369332"/>
          </a:xfrm>
          <a:prstGeom prst="rect">
            <a:avLst/>
          </a:prstGeom>
        </p:spPr>
        <p:txBody>
          <a:bodyPr wrap="none">
            <a:spAutoFit/>
          </a:bodyPr>
          <a:lstStyle/>
          <a:p>
            <a:r>
              <a:rPr lang="en-CA" dirty="0" smtClean="0"/>
              <a:t>…..</a:t>
            </a:r>
            <a:endParaRPr lang="en-CA" dirty="0"/>
          </a:p>
        </p:txBody>
      </p:sp>
      <p:sp>
        <p:nvSpPr>
          <p:cNvPr id="30" name="Rectangle 29"/>
          <p:cNvSpPr/>
          <p:nvPr/>
        </p:nvSpPr>
        <p:spPr>
          <a:xfrm>
            <a:off x="2352098" y="684733"/>
            <a:ext cx="4232697" cy="461665"/>
          </a:xfrm>
          <a:prstGeom prst="rect">
            <a:avLst/>
          </a:prstGeom>
        </p:spPr>
        <p:txBody>
          <a:bodyPr wrap="none">
            <a:spAutoFit/>
          </a:bodyPr>
          <a:lstStyle/>
          <a:p>
            <a:r>
              <a:rPr lang="en-CA" sz="2400" b="1" dirty="0" smtClean="0"/>
              <a:t>Risks Affecting Project Schedule</a:t>
            </a:r>
            <a:endParaRPr lang="en-CA" sz="2400" b="1" dirty="0"/>
          </a:p>
        </p:txBody>
      </p:sp>
      <p:sp>
        <p:nvSpPr>
          <p:cNvPr id="31" name="Rectangle 30"/>
          <p:cNvSpPr/>
          <p:nvPr/>
        </p:nvSpPr>
        <p:spPr>
          <a:xfrm>
            <a:off x="971600" y="3359382"/>
            <a:ext cx="458780" cy="369332"/>
          </a:xfrm>
          <a:prstGeom prst="rect">
            <a:avLst/>
          </a:prstGeom>
        </p:spPr>
        <p:txBody>
          <a:bodyPr wrap="none">
            <a:spAutoFit/>
          </a:bodyPr>
          <a:lstStyle/>
          <a:p>
            <a:r>
              <a:rPr lang="en-CA" dirty="0" smtClean="0"/>
              <a:t>…..</a:t>
            </a:r>
            <a:endParaRPr lang="en-CA" dirty="0"/>
          </a:p>
        </p:txBody>
      </p:sp>
      <p:sp>
        <p:nvSpPr>
          <p:cNvPr id="32" name="Rectangle 31"/>
          <p:cNvSpPr/>
          <p:nvPr/>
        </p:nvSpPr>
        <p:spPr>
          <a:xfrm>
            <a:off x="971600" y="3710130"/>
            <a:ext cx="458780" cy="369332"/>
          </a:xfrm>
          <a:prstGeom prst="rect">
            <a:avLst/>
          </a:prstGeom>
        </p:spPr>
        <p:txBody>
          <a:bodyPr wrap="none">
            <a:spAutoFit/>
          </a:bodyPr>
          <a:lstStyle/>
          <a:p>
            <a:r>
              <a:rPr lang="en-CA" dirty="0" smtClean="0"/>
              <a:t>…..</a:t>
            </a:r>
            <a:endParaRPr lang="en-CA" dirty="0"/>
          </a:p>
        </p:txBody>
      </p:sp>
      <p:sp>
        <p:nvSpPr>
          <p:cNvPr id="33" name="Rectangle 32"/>
          <p:cNvSpPr/>
          <p:nvPr/>
        </p:nvSpPr>
        <p:spPr>
          <a:xfrm>
            <a:off x="982549" y="4082572"/>
            <a:ext cx="458780" cy="369332"/>
          </a:xfrm>
          <a:prstGeom prst="rect">
            <a:avLst/>
          </a:prstGeom>
        </p:spPr>
        <p:txBody>
          <a:bodyPr wrap="none">
            <a:spAutoFit/>
          </a:bodyPr>
          <a:lstStyle/>
          <a:p>
            <a:r>
              <a:rPr lang="en-CA" dirty="0" smtClean="0"/>
              <a:t>…..</a:t>
            </a:r>
            <a:endParaRPr lang="en-CA" dirty="0"/>
          </a:p>
        </p:txBody>
      </p:sp>
    </p:spTree>
    <p:extLst>
      <p:ext uri="{BB962C8B-B14F-4D97-AF65-F5344CB8AC3E}">
        <p14:creationId xmlns:p14="http://schemas.microsoft.com/office/powerpoint/2010/main" val="3200909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5" grpId="0"/>
      <p:bldP spid="29" grpId="0"/>
      <p:bldP spid="31" grpId="0"/>
      <p:bldP spid="32" grpId="0"/>
      <p:bldP spid="3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41632" y="2031690"/>
            <a:ext cx="1763963" cy="324036"/>
          </a:xfrm>
          <a:prstGeom prst="rect">
            <a:avLst/>
          </a:prstGeom>
          <a:solidFill>
            <a:schemeClr val="bg1"/>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Isosceles Triangle 3"/>
          <p:cNvSpPr/>
          <p:nvPr/>
        </p:nvSpPr>
        <p:spPr>
          <a:xfrm rot="10800000">
            <a:off x="2645554" y="1582673"/>
            <a:ext cx="360040" cy="432048"/>
          </a:xfrm>
          <a:prstGeom prst="triangl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5" name="Straight Connector 4"/>
          <p:cNvCxnSpPr>
            <a:stCxn id="4" idx="3"/>
          </p:cNvCxnSpPr>
          <p:nvPr/>
        </p:nvCxnSpPr>
        <p:spPr>
          <a:xfrm flipV="1">
            <a:off x="2825575" y="1312643"/>
            <a:ext cx="1" cy="27003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529427" y="1279030"/>
            <a:ext cx="1116126" cy="369332"/>
          </a:xfrm>
          <a:prstGeom prst="rect">
            <a:avLst/>
          </a:prstGeom>
          <a:noFill/>
        </p:spPr>
        <p:txBody>
          <a:bodyPr wrap="square" rtlCol="0">
            <a:spAutoFit/>
          </a:bodyPr>
          <a:lstStyle/>
          <a:p>
            <a:r>
              <a:rPr lang="en-CA" dirty="0" smtClean="0"/>
              <a:t>Event 1</a:t>
            </a:r>
            <a:endParaRPr lang="en-CA" dirty="0"/>
          </a:p>
        </p:txBody>
      </p:sp>
      <p:sp>
        <p:nvSpPr>
          <p:cNvPr id="12" name="Rectangle 11"/>
          <p:cNvSpPr/>
          <p:nvPr/>
        </p:nvSpPr>
        <p:spPr>
          <a:xfrm>
            <a:off x="3005594" y="2940389"/>
            <a:ext cx="3078574" cy="324036"/>
          </a:xfrm>
          <a:prstGeom prst="rect">
            <a:avLst/>
          </a:prstGeom>
          <a:solidFill>
            <a:schemeClr val="bg1"/>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Isosceles Triangle 12"/>
          <p:cNvSpPr/>
          <p:nvPr/>
        </p:nvSpPr>
        <p:spPr>
          <a:xfrm rot="10800000">
            <a:off x="4625772" y="2491373"/>
            <a:ext cx="360040" cy="432048"/>
          </a:xfrm>
          <a:prstGeom prst="triangl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4" name="Straight Connector 13"/>
          <p:cNvCxnSpPr>
            <a:stCxn id="13" idx="3"/>
          </p:cNvCxnSpPr>
          <p:nvPr/>
        </p:nvCxnSpPr>
        <p:spPr>
          <a:xfrm flipV="1">
            <a:off x="4805793" y="2221343"/>
            <a:ext cx="1" cy="27003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616827" y="2187729"/>
            <a:ext cx="1116126" cy="369332"/>
          </a:xfrm>
          <a:prstGeom prst="rect">
            <a:avLst/>
          </a:prstGeom>
          <a:noFill/>
        </p:spPr>
        <p:txBody>
          <a:bodyPr wrap="square" rtlCol="0">
            <a:spAutoFit/>
          </a:bodyPr>
          <a:lstStyle/>
          <a:p>
            <a:r>
              <a:rPr lang="en-CA" dirty="0" smtClean="0"/>
              <a:t>Event 2</a:t>
            </a:r>
            <a:endParaRPr lang="en-CA" dirty="0"/>
          </a:p>
        </p:txBody>
      </p:sp>
      <p:sp>
        <p:nvSpPr>
          <p:cNvPr id="18" name="Rectangle 17"/>
          <p:cNvSpPr/>
          <p:nvPr/>
        </p:nvSpPr>
        <p:spPr>
          <a:xfrm>
            <a:off x="6236568" y="3831512"/>
            <a:ext cx="1403922" cy="324036"/>
          </a:xfrm>
          <a:prstGeom prst="rect">
            <a:avLst/>
          </a:prstGeom>
          <a:solidFill>
            <a:schemeClr val="bg1"/>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Isosceles Triangle 18"/>
          <p:cNvSpPr/>
          <p:nvPr/>
        </p:nvSpPr>
        <p:spPr>
          <a:xfrm rot="10800000">
            <a:off x="7280450" y="3389431"/>
            <a:ext cx="360040" cy="432048"/>
          </a:xfrm>
          <a:prstGeom prst="triangl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1" name="Straight Connector 20"/>
          <p:cNvCxnSpPr>
            <a:stCxn id="19" idx="3"/>
          </p:cNvCxnSpPr>
          <p:nvPr/>
        </p:nvCxnSpPr>
        <p:spPr>
          <a:xfrm flipV="1">
            <a:off x="7460471" y="3119401"/>
            <a:ext cx="1" cy="27003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7629434" y="3061605"/>
            <a:ext cx="936105" cy="369332"/>
          </a:xfrm>
          <a:prstGeom prst="rect">
            <a:avLst/>
          </a:prstGeom>
          <a:noFill/>
        </p:spPr>
        <p:txBody>
          <a:bodyPr wrap="square" rtlCol="0">
            <a:spAutoFit/>
          </a:bodyPr>
          <a:lstStyle/>
          <a:p>
            <a:r>
              <a:rPr lang="en-CA" dirty="0" smtClean="0"/>
              <a:t>Event 3</a:t>
            </a:r>
            <a:endParaRPr lang="en-CA" dirty="0"/>
          </a:p>
        </p:txBody>
      </p:sp>
      <p:cxnSp>
        <p:nvCxnSpPr>
          <p:cNvPr id="23" name="Straight Connector 22"/>
          <p:cNvCxnSpPr>
            <a:endCxn id="3" idx="3"/>
          </p:cNvCxnSpPr>
          <p:nvPr/>
        </p:nvCxnSpPr>
        <p:spPr>
          <a:xfrm flipH="1">
            <a:off x="3005594" y="2193708"/>
            <a:ext cx="34227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6084168" y="3138440"/>
            <a:ext cx="34227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3347864" y="2193708"/>
            <a:ext cx="0" cy="51368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6435357" y="3138440"/>
            <a:ext cx="0" cy="51368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Isosceles Triangle 27"/>
          <p:cNvSpPr/>
          <p:nvPr/>
        </p:nvSpPr>
        <p:spPr>
          <a:xfrm rot="10800000">
            <a:off x="3194785" y="2713685"/>
            <a:ext cx="360040" cy="21602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Isosceles Triangle 28"/>
          <p:cNvSpPr/>
          <p:nvPr/>
        </p:nvSpPr>
        <p:spPr>
          <a:xfrm rot="10800000">
            <a:off x="6255337" y="3615488"/>
            <a:ext cx="360040" cy="21602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33" name="Straight Connector 32"/>
          <p:cNvCxnSpPr/>
          <p:nvPr/>
        </p:nvCxnSpPr>
        <p:spPr>
          <a:xfrm>
            <a:off x="3005360" y="1312643"/>
            <a:ext cx="1242369"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a:endCxn id="51" idx="3"/>
          </p:cNvCxnSpPr>
          <p:nvPr/>
        </p:nvCxnSpPr>
        <p:spPr>
          <a:xfrm>
            <a:off x="4247729" y="1312644"/>
            <a:ext cx="414688" cy="58953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4895952" y="2186519"/>
            <a:ext cx="1242369"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a:endCxn id="52" idx="3"/>
          </p:cNvCxnSpPr>
          <p:nvPr/>
        </p:nvCxnSpPr>
        <p:spPr>
          <a:xfrm>
            <a:off x="6138321" y="2186519"/>
            <a:ext cx="1071467" cy="66345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Isosceles Triangle 50"/>
          <p:cNvSpPr/>
          <p:nvPr/>
        </p:nvSpPr>
        <p:spPr>
          <a:xfrm rot="9417854">
            <a:off x="4594755" y="1889968"/>
            <a:ext cx="255120" cy="30614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2" name="Isosceles Triangle 51"/>
          <p:cNvSpPr/>
          <p:nvPr/>
        </p:nvSpPr>
        <p:spPr>
          <a:xfrm rot="8170423">
            <a:off x="7188226" y="2807336"/>
            <a:ext cx="255120" cy="30614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Rectangle 25"/>
          <p:cNvSpPr/>
          <p:nvPr/>
        </p:nvSpPr>
        <p:spPr>
          <a:xfrm>
            <a:off x="1974169" y="339502"/>
            <a:ext cx="4961808" cy="461665"/>
          </a:xfrm>
          <a:prstGeom prst="rect">
            <a:avLst/>
          </a:prstGeom>
        </p:spPr>
        <p:txBody>
          <a:bodyPr wrap="none">
            <a:spAutoFit/>
          </a:bodyPr>
          <a:lstStyle/>
          <a:p>
            <a:r>
              <a:rPr lang="en-CA" sz="2400" b="1" dirty="0" smtClean="0"/>
              <a:t>Risks Evens are Related to Each Other</a:t>
            </a:r>
            <a:endParaRPr lang="en-CA" sz="2400" b="1" dirty="0"/>
          </a:p>
        </p:txBody>
      </p:sp>
    </p:spTree>
    <p:extLst>
      <p:ext uri="{BB962C8B-B14F-4D97-AF65-F5344CB8AC3E}">
        <p14:creationId xmlns:p14="http://schemas.microsoft.com/office/powerpoint/2010/main" val="3909135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fade">
                                      <p:cBhvr>
                                        <p:cTn id="29" dur="500"/>
                                        <p:tgtEl>
                                          <p:spTgt spid="51"/>
                                        </p:tgtEl>
                                      </p:cBhvr>
                                    </p:animEffect>
                                  </p:childTnLst>
                                </p:cTn>
                              </p:par>
                              <p:par>
                                <p:cTn id="30" presetID="10" presetClass="entr" presetSubtype="0" fill="hold" nodeType="with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fade">
                                      <p:cBhvr>
                                        <p:cTn id="32" dur="500"/>
                                        <p:tgtEl>
                                          <p:spTgt spid="41"/>
                                        </p:tgtEl>
                                      </p:cBhvr>
                                    </p:animEffect>
                                  </p:childTnLst>
                                </p:cTn>
                              </p:par>
                              <p:par>
                                <p:cTn id="33" presetID="10" presetClass="entr" presetSubtype="0" fill="hold" nodeType="with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500"/>
                                        <p:tgtEl>
                                          <p:spTgt spid="33"/>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44"/>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45"/>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7" grpId="0"/>
      <p:bldP spid="19" grpId="0" animBg="1"/>
      <p:bldP spid="22" grpId="0"/>
      <p:bldP spid="51" grpId="0" animBg="1"/>
      <p:bldP spid="5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95736" y="3301846"/>
            <a:ext cx="1080120" cy="324036"/>
          </a:xfrm>
          <a:prstGeom prst="rect">
            <a:avLst/>
          </a:prstGeom>
          <a:solidFill>
            <a:schemeClr val="bg1"/>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p:cNvSpPr/>
          <p:nvPr/>
        </p:nvSpPr>
        <p:spPr>
          <a:xfrm>
            <a:off x="3275856" y="3139828"/>
            <a:ext cx="1940279" cy="486054"/>
          </a:xfrm>
          <a:prstGeom prst="rect">
            <a:avLst/>
          </a:prstGeom>
          <a:solidFill>
            <a:schemeClr val="bg1"/>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ectangle 5"/>
          <p:cNvSpPr/>
          <p:nvPr/>
        </p:nvSpPr>
        <p:spPr>
          <a:xfrm>
            <a:off x="5216135" y="2977810"/>
            <a:ext cx="1940279" cy="648072"/>
          </a:xfrm>
          <a:prstGeom prst="rect">
            <a:avLst/>
          </a:prstGeom>
          <a:solidFill>
            <a:schemeClr val="bg1"/>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Isosceles Triangle 6"/>
          <p:cNvSpPr/>
          <p:nvPr/>
        </p:nvSpPr>
        <p:spPr>
          <a:xfrm rot="10800000">
            <a:off x="3095835" y="2707780"/>
            <a:ext cx="360040" cy="432048"/>
          </a:xfrm>
          <a:prstGeom prst="triangl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9" name="Straight Connector 8"/>
          <p:cNvCxnSpPr>
            <a:stCxn id="7" idx="3"/>
          </p:cNvCxnSpPr>
          <p:nvPr/>
        </p:nvCxnSpPr>
        <p:spPr>
          <a:xfrm flipV="1">
            <a:off x="3275856" y="2437750"/>
            <a:ext cx="1" cy="27003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Isosceles Triangle 9"/>
          <p:cNvSpPr/>
          <p:nvPr/>
        </p:nvSpPr>
        <p:spPr>
          <a:xfrm rot="10800000">
            <a:off x="5036114" y="2545762"/>
            <a:ext cx="360040" cy="432048"/>
          </a:xfrm>
          <a:prstGeom prst="triangl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1" name="Straight Connector 10"/>
          <p:cNvCxnSpPr>
            <a:stCxn id="10" idx="3"/>
          </p:cNvCxnSpPr>
          <p:nvPr/>
        </p:nvCxnSpPr>
        <p:spPr>
          <a:xfrm flipV="1">
            <a:off x="5216135" y="2275732"/>
            <a:ext cx="1" cy="27003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231738" y="3733895"/>
            <a:ext cx="1116126" cy="646331"/>
          </a:xfrm>
          <a:prstGeom prst="rect">
            <a:avLst/>
          </a:prstGeom>
          <a:noFill/>
        </p:spPr>
        <p:txBody>
          <a:bodyPr wrap="square" rtlCol="0">
            <a:spAutoFit/>
          </a:bodyPr>
          <a:lstStyle/>
          <a:p>
            <a:r>
              <a:rPr lang="en-CA" dirty="0" smtClean="0"/>
              <a:t>Ground State</a:t>
            </a:r>
            <a:endParaRPr lang="en-CA" dirty="0"/>
          </a:p>
        </p:txBody>
      </p:sp>
      <p:sp>
        <p:nvSpPr>
          <p:cNvPr id="13" name="TextBox 12"/>
          <p:cNvSpPr txBox="1"/>
          <p:nvPr/>
        </p:nvSpPr>
        <p:spPr>
          <a:xfrm>
            <a:off x="3467315" y="3737628"/>
            <a:ext cx="1624030" cy="369332"/>
          </a:xfrm>
          <a:prstGeom prst="rect">
            <a:avLst/>
          </a:prstGeom>
          <a:noFill/>
        </p:spPr>
        <p:txBody>
          <a:bodyPr wrap="square" rtlCol="0">
            <a:spAutoFit/>
          </a:bodyPr>
          <a:lstStyle/>
          <a:p>
            <a:r>
              <a:rPr lang="en-CA" dirty="0" smtClean="0"/>
              <a:t>Excited State 1</a:t>
            </a:r>
            <a:endParaRPr lang="en-CA" dirty="0"/>
          </a:p>
        </p:txBody>
      </p:sp>
      <p:sp>
        <p:nvSpPr>
          <p:cNvPr id="14" name="TextBox 13"/>
          <p:cNvSpPr txBox="1"/>
          <p:nvPr/>
        </p:nvSpPr>
        <p:spPr>
          <a:xfrm>
            <a:off x="5374258" y="3733894"/>
            <a:ext cx="1624030" cy="369332"/>
          </a:xfrm>
          <a:prstGeom prst="rect">
            <a:avLst/>
          </a:prstGeom>
          <a:noFill/>
        </p:spPr>
        <p:txBody>
          <a:bodyPr wrap="square" rtlCol="0">
            <a:spAutoFit/>
          </a:bodyPr>
          <a:lstStyle/>
          <a:p>
            <a:r>
              <a:rPr lang="en-CA" dirty="0" smtClean="0"/>
              <a:t>Excited State 2</a:t>
            </a:r>
            <a:endParaRPr lang="en-CA" dirty="0"/>
          </a:p>
        </p:txBody>
      </p:sp>
      <p:cxnSp>
        <p:nvCxnSpPr>
          <p:cNvPr id="16" name="Straight Connector 15"/>
          <p:cNvCxnSpPr/>
          <p:nvPr/>
        </p:nvCxnSpPr>
        <p:spPr>
          <a:xfrm>
            <a:off x="3275856" y="3679889"/>
            <a:ext cx="252028" cy="53875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5025448" y="3679889"/>
            <a:ext cx="165417" cy="53875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3774093" y="4218642"/>
            <a:ext cx="1123911" cy="369332"/>
          </a:xfrm>
          <a:prstGeom prst="rect">
            <a:avLst/>
          </a:prstGeom>
          <a:noFill/>
        </p:spPr>
        <p:txBody>
          <a:bodyPr wrap="square" rtlCol="0">
            <a:spAutoFit/>
          </a:bodyPr>
          <a:lstStyle/>
          <a:p>
            <a:r>
              <a:rPr lang="en-CA" dirty="0" smtClean="0"/>
              <a:t>Excitation</a:t>
            </a:r>
            <a:endParaRPr lang="en-CA" dirty="0"/>
          </a:p>
        </p:txBody>
      </p:sp>
      <p:sp>
        <p:nvSpPr>
          <p:cNvPr id="22" name="TextBox 21"/>
          <p:cNvSpPr txBox="1"/>
          <p:nvPr/>
        </p:nvSpPr>
        <p:spPr>
          <a:xfrm>
            <a:off x="2159728" y="2322393"/>
            <a:ext cx="1116126" cy="369332"/>
          </a:xfrm>
          <a:prstGeom prst="rect">
            <a:avLst/>
          </a:prstGeom>
          <a:noFill/>
        </p:spPr>
        <p:txBody>
          <a:bodyPr wrap="square" rtlCol="0">
            <a:spAutoFit/>
          </a:bodyPr>
          <a:lstStyle/>
          <a:p>
            <a:r>
              <a:rPr lang="en-CA" dirty="0" smtClean="0"/>
              <a:t>Event 1</a:t>
            </a:r>
            <a:endParaRPr lang="en-CA" dirty="0"/>
          </a:p>
        </p:txBody>
      </p:sp>
      <p:sp>
        <p:nvSpPr>
          <p:cNvPr id="23" name="TextBox 22"/>
          <p:cNvSpPr txBox="1"/>
          <p:nvPr/>
        </p:nvSpPr>
        <p:spPr>
          <a:xfrm>
            <a:off x="5724128" y="2407263"/>
            <a:ext cx="1116126" cy="369332"/>
          </a:xfrm>
          <a:prstGeom prst="rect">
            <a:avLst/>
          </a:prstGeom>
          <a:noFill/>
        </p:spPr>
        <p:txBody>
          <a:bodyPr wrap="square" rtlCol="0">
            <a:spAutoFit/>
          </a:bodyPr>
          <a:lstStyle/>
          <a:p>
            <a:r>
              <a:rPr lang="en-CA" dirty="0" smtClean="0"/>
              <a:t>Event 2</a:t>
            </a:r>
            <a:endParaRPr lang="en-CA" dirty="0"/>
          </a:p>
        </p:txBody>
      </p:sp>
      <p:sp>
        <p:nvSpPr>
          <p:cNvPr id="4" name="Freeform 3"/>
          <p:cNvSpPr/>
          <p:nvPr/>
        </p:nvSpPr>
        <p:spPr>
          <a:xfrm>
            <a:off x="2776539" y="1710903"/>
            <a:ext cx="1228725" cy="577387"/>
          </a:xfrm>
          <a:custGeom>
            <a:avLst/>
            <a:gdLst>
              <a:gd name="connsiteX0" fmla="*/ 0 w 1228725"/>
              <a:gd name="connsiteY0" fmla="*/ 769849 h 769849"/>
              <a:gd name="connsiteX1" fmla="*/ 76200 w 1228725"/>
              <a:gd name="connsiteY1" fmla="*/ 717462 h 769849"/>
              <a:gd name="connsiteX2" fmla="*/ 142875 w 1228725"/>
              <a:gd name="connsiteY2" fmla="*/ 622212 h 769849"/>
              <a:gd name="connsiteX3" fmla="*/ 223837 w 1228725"/>
              <a:gd name="connsiteY3" fmla="*/ 474574 h 769849"/>
              <a:gd name="connsiteX4" fmla="*/ 295275 w 1228725"/>
              <a:gd name="connsiteY4" fmla="*/ 326937 h 769849"/>
              <a:gd name="connsiteX5" fmla="*/ 352425 w 1228725"/>
              <a:gd name="connsiteY5" fmla="*/ 222162 h 769849"/>
              <a:gd name="connsiteX6" fmla="*/ 409575 w 1228725"/>
              <a:gd name="connsiteY6" fmla="*/ 141199 h 769849"/>
              <a:gd name="connsiteX7" fmla="*/ 476250 w 1228725"/>
              <a:gd name="connsiteY7" fmla="*/ 50712 h 769849"/>
              <a:gd name="connsiteX8" fmla="*/ 538162 w 1228725"/>
              <a:gd name="connsiteY8" fmla="*/ 17374 h 769849"/>
              <a:gd name="connsiteX9" fmla="*/ 576262 w 1228725"/>
              <a:gd name="connsiteY9" fmla="*/ 3087 h 769849"/>
              <a:gd name="connsiteX10" fmla="*/ 628650 w 1228725"/>
              <a:gd name="connsiteY10" fmla="*/ 3087 h 769849"/>
              <a:gd name="connsiteX11" fmla="*/ 690562 w 1228725"/>
              <a:gd name="connsiteY11" fmla="*/ 36424 h 769849"/>
              <a:gd name="connsiteX12" fmla="*/ 766762 w 1228725"/>
              <a:gd name="connsiteY12" fmla="*/ 122149 h 769849"/>
              <a:gd name="connsiteX13" fmla="*/ 833437 w 1228725"/>
              <a:gd name="connsiteY13" fmla="*/ 226924 h 769849"/>
              <a:gd name="connsiteX14" fmla="*/ 900112 w 1228725"/>
              <a:gd name="connsiteY14" fmla="*/ 350749 h 769849"/>
              <a:gd name="connsiteX15" fmla="*/ 971550 w 1228725"/>
              <a:gd name="connsiteY15" fmla="*/ 484099 h 769849"/>
              <a:gd name="connsiteX16" fmla="*/ 1066800 w 1228725"/>
              <a:gd name="connsiteY16" fmla="*/ 650787 h 769849"/>
              <a:gd name="connsiteX17" fmla="*/ 1090612 w 1228725"/>
              <a:gd name="connsiteY17" fmla="*/ 688887 h 769849"/>
              <a:gd name="connsiteX18" fmla="*/ 1138237 w 1228725"/>
              <a:gd name="connsiteY18" fmla="*/ 741274 h 769849"/>
              <a:gd name="connsiteX19" fmla="*/ 1228725 w 1228725"/>
              <a:gd name="connsiteY19" fmla="*/ 765087 h 769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28725" h="769849">
                <a:moveTo>
                  <a:pt x="0" y="769849"/>
                </a:moveTo>
                <a:cubicBezTo>
                  <a:pt x="26194" y="755958"/>
                  <a:pt x="52388" y="742068"/>
                  <a:pt x="76200" y="717462"/>
                </a:cubicBezTo>
                <a:cubicBezTo>
                  <a:pt x="100012" y="692856"/>
                  <a:pt x="118269" y="662693"/>
                  <a:pt x="142875" y="622212"/>
                </a:cubicBezTo>
                <a:cubicBezTo>
                  <a:pt x="167481" y="581731"/>
                  <a:pt x="198437" y="523786"/>
                  <a:pt x="223837" y="474574"/>
                </a:cubicBezTo>
                <a:cubicBezTo>
                  <a:pt x="249237" y="425362"/>
                  <a:pt x="273844" y="369006"/>
                  <a:pt x="295275" y="326937"/>
                </a:cubicBezTo>
                <a:cubicBezTo>
                  <a:pt x="316706" y="284868"/>
                  <a:pt x="333375" y="253118"/>
                  <a:pt x="352425" y="222162"/>
                </a:cubicBezTo>
                <a:cubicBezTo>
                  <a:pt x="371475" y="191206"/>
                  <a:pt x="388938" y="169774"/>
                  <a:pt x="409575" y="141199"/>
                </a:cubicBezTo>
                <a:cubicBezTo>
                  <a:pt x="430212" y="112624"/>
                  <a:pt x="454819" y="71349"/>
                  <a:pt x="476250" y="50712"/>
                </a:cubicBezTo>
                <a:cubicBezTo>
                  <a:pt x="497681" y="30074"/>
                  <a:pt x="521493" y="25311"/>
                  <a:pt x="538162" y="17374"/>
                </a:cubicBezTo>
                <a:cubicBezTo>
                  <a:pt x="554831" y="9437"/>
                  <a:pt x="561181" y="5468"/>
                  <a:pt x="576262" y="3087"/>
                </a:cubicBezTo>
                <a:cubicBezTo>
                  <a:pt x="591343" y="706"/>
                  <a:pt x="609600" y="-2469"/>
                  <a:pt x="628650" y="3087"/>
                </a:cubicBezTo>
                <a:cubicBezTo>
                  <a:pt x="647700" y="8643"/>
                  <a:pt x="667543" y="16580"/>
                  <a:pt x="690562" y="36424"/>
                </a:cubicBezTo>
                <a:cubicBezTo>
                  <a:pt x="713581" y="56268"/>
                  <a:pt x="742950" y="90399"/>
                  <a:pt x="766762" y="122149"/>
                </a:cubicBezTo>
                <a:cubicBezTo>
                  <a:pt x="790574" y="153899"/>
                  <a:pt x="811212" y="188824"/>
                  <a:pt x="833437" y="226924"/>
                </a:cubicBezTo>
                <a:cubicBezTo>
                  <a:pt x="855662" y="265024"/>
                  <a:pt x="900112" y="350749"/>
                  <a:pt x="900112" y="350749"/>
                </a:cubicBezTo>
                <a:cubicBezTo>
                  <a:pt x="923131" y="393611"/>
                  <a:pt x="943769" y="434093"/>
                  <a:pt x="971550" y="484099"/>
                </a:cubicBezTo>
                <a:cubicBezTo>
                  <a:pt x="999331" y="534105"/>
                  <a:pt x="1046956" y="616656"/>
                  <a:pt x="1066800" y="650787"/>
                </a:cubicBezTo>
                <a:cubicBezTo>
                  <a:pt x="1086644" y="684918"/>
                  <a:pt x="1078706" y="673806"/>
                  <a:pt x="1090612" y="688887"/>
                </a:cubicBezTo>
                <a:cubicBezTo>
                  <a:pt x="1102518" y="703968"/>
                  <a:pt x="1115218" y="728574"/>
                  <a:pt x="1138237" y="741274"/>
                </a:cubicBezTo>
                <a:cubicBezTo>
                  <a:pt x="1161256" y="753974"/>
                  <a:pt x="1194990" y="759530"/>
                  <a:pt x="1228725" y="765087"/>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0" name="Straight Connector 19"/>
          <p:cNvCxnSpPr/>
          <p:nvPr/>
        </p:nvCxnSpPr>
        <p:spPr>
          <a:xfrm flipH="1">
            <a:off x="2531212" y="2288289"/>
            <a:ext cx="1872206"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4305315" y="2128727"/>
            <a:ext cx="1880958"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4457716" y="1465642"/>
            <a:ext cx="733149" cy="663085"/>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5190864" y="1465642"/>
            <a:ext cx="893304" cy="663085"/>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2822137" y="1022580"/>
            <a:ext cx="2847715" cy="646331"/>
          </a:xfrm>
          <a:prstGeom prst="rect">
            <a:avLst/>
          </a:prstGeom>
          <a:noFill/>
        </p:spPr>
        <p:txBody>
          <a:bodyPr wrap="square" rtlCol="0">
            <a:spAutoFit/>
          </a:bodyPr>
          <a:lstStyle/>
          <a:p>
            <a:r>
              <a:rPr lang="en-CA" dirty="0" smtClean="0"/>
              <a:t>Statistical distribution for moment of event</a:t>
            </a:r>
            <a:endParaRPr lang="en-CA" dirty="0"/>
          </a:p>
        </p:txBody>
      </p:sp>
      <p:cxnSp>
        <p:nvCxnSpPr>
          <p:cNvPr id="32" name="Straight Connector 31"/>
          <p:cNvCxnSpPr/>
          <p:nvPr/>
        </p:nvCxnSpPr>
        <p:spPr>
          <a:xfrm flipH="1">
            <a:off x="3642669" y="1672857"/>
            <a:ext cx="210204" cy="2248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2881457" y="1672857"/>
            <a:ext cx="194283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a:stCxn id="31" idx="2"/>
          </p:cNvCxnSpPr>
          <p:nvPr/>
        </p:nvCxnSpPr>
        <p:spPr>
          <a:xfrm>
            <a:off x="4245995" y="1668911"/>
            <a:ext cx="326005" cy="33068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1816797" y="195486"/>
            <a:ext cx="4925066" cy="646331"/>
          </a:xfrm>
          <a:prstGeom prst="rect">
            <a:avLst/>
          </a:prstGeom>
        </p:spPr>
        <p:txBody>
          <a:bodyPr wrap="none">
            <a:spAutoFit/>
          </a:bodyPr>
          <a:lstStyle/>
          <a:p>
            <a:r>
              <a:rPr lang="en-CA" sz="3600" b="1" u="sng" dirty="0" smtClean="0"/>
              <a:t>Principle 1: Single </a:t>
            </a:r>
            <a:r>
              <a:rPr lang="en-CA" sz="3600" b="1" u="sng" dirty="0" smtClean="0"/>
              <a:t>Events</a:t>
            </a:r>
            <a:endParaRPr lang="en-CA" sz="3600" b="1" u="sng" dirty="0"/>
          </a:p>
        </p:txBody>
      </p:sp>
    </p:spTree>
    <p:extLst>
      <p:ext uri="{BB962C8B-B14F-4D97-AF65-F5344CB8AC3E}">
        <p14:creationId xmlns:p14="http://schemas.microsoft.com/office/powerpoint/2010/main" val="406014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500"/>
                                        <p:tgtEl>
                                          <p:spTgt spid="2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par>
                                <p:cTn id="33" presetID="10" presetClass="entr" presetSubtype="0" fill="hold"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500"/>
                                        <p:tgtEl>
                                          <p:spTgt spid="24"/>
                                        </p:tgtEl>
                                      </p:cBhvr>
                                    </p:animEffect>
                                  </p:childTnLst>
                                </p:cTn>
                              </p:par>
                              <p:par>
                                <p:cTn id="36" presetID="10" presetClass="entr" presetSubtype="0" fill="hold" nodeType="with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500"/>
                                        <p:tgtEl>
                                          <p:spTgt spid="28"/>
                                        </p:tgtEl>
                                      </p:cBhvr>
                                    </p:animEffect>
                                  </p:childTnLst>
                                </p:cTn>
                              </p:par>
                              <p:par>
                                <p:cTn id="39" presetID="10" presetClass="entr" presetSubtype="0"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500"/>
                                        <p:tgtEl>
                                          <p:spTgt spid="25"/>
                                        </p:tgtEl>
                                      </p:cBhvr>
                                    </p:animEffect>
                                  </p:childTnLst>
                                </p:cTn>
                              </p:par>
                              <p:par>
                                <p:cTn id="42" presetID="10" presetClass="entr" presetSubtype="0" fill="hold" nodeType="with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fade">
                                      <p:cBhvr>
                                        <p:cTn id="44" dur="500"/>
                                        <p:tgtEl>
                                          <p:spTgt spid="38"/>
                                        </p:tgtEl>
                                      </p:cBhvr>
                                    </p:animEffect>
                                  </p:childTnLst>
                                </p:cTn>
                              </p:par>
                              <p:par>
                                <p:cTn id="45" presetID="10" presetClass="entr" presetSubtype="0" fill="hold" nodeType="with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500"/>
                                        <p:tgtEl>
                                          <p:spTgt spid="32"/>
                                        </p:tgtEl>
                                      </p:cBhvr>
                                    </p:animEffect>
                                  </p:childTnLst>
                                </p:cTn>
                              </p:par>
                              <p:par>
                                <p:cTn id="48" presetID="10" presetClass="entr" presetSubtype="0" fill="hold" nodeType="with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500"/>
                                        <p:tgtEl>
                                          <p:spTgt spid="35"/>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fade">
                                      <p:cBhvr>
                                        <p:cTn id="5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9" grpId="0"/>
      <p:bldP spid="4" grpId="0" animBg="1"/>
      <p:bldP spid="3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41632" y="2031690"/>
            <a:ext cx="1763963" cy="324036"/>
          </a:xfrm>
          <a:prstGeom prst="rect">
            <a:avLst/>
          </a:prstGeom>
          <a:solidFill>
            <a:schemeClr val="bg1"/>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Isosceles Triangle 3"/>
          <p:cNvSpPr/>
          <p:nvPr/>
        </p:nvSpPr>
        <p:spPr>
          <a:xfrm rot="10800000">
            <a:off x="2645554" y="1582673"/>
            <a:ext cx="360040" cy="432048"/>
          </a:xfrm>
          <a:prstGeom prst="triangl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5" name="Straight Connector 4"/>
          <p:cNvCxnSpPr>
            <a:stCxn id="4" idx="3"/>
          </p:cNvCxnSpPr>
          <p:nvPr/>
        </p:nvCxnSpPr>
        <p:spPr>
          <a:xfrm flipV="1">
            <a:off x="2825575" y="1312643"/>
            <a:ext cx="1" cy="27003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529427" y="1279030"/>
            <a:ext cx="1116126" cy="369332"/>
          </a:xfrm>
          <a:prstGeom prst="rect">
            <a:avLst/>
          </a:prstGeom>
          <a:noFill/>
        </p:spPr>
        <p:txBody>
          <a:bodyPr wrap="square" rtlCol="0">
            <a:spAutoFit/>
          </a:bodyPr>
          <a:lstStyle/>
          <a:p>
            <a:r>
              <a:rPr lang="en-CA" dirty="0" smtClean="0"/>
              <a:t>Event 1</a:t>
            </a:r>
            <a:endParaRPr lang="en-CA" dirty="0"/>
          </a:p>
        </p:txBody>
      </p:sp>
      <p:sp>
        <p:nvSpPr>
          <p:cNvPr id="12" name="Rectangle 11"/>
          <p:cNvSpPr/>
          <p:nvPr/>
        </p:nvSpPr>
        <p:spPr>
          <a:xfrm>
            <a:off x="3005594" y="2940389"/>
            <a:ext cx="3078574" cy="324036"/>
          </a:xfrm>
          <a:prstGeom prst="rect">
            <a:avLst/>
          </a:prstGeom>
          <a:solidFill>
            <a:schemeClr val="bg1"/>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Isosceles Triangle 12"/>
          <p:cNvSpPr/>
          <p:nvPr/>
        </p:nvSpPr>
        <p:spPr>
          <a:xfrm rot="10800000">
            <a:off x="4625772" y="2491373"/>
            <a:ext cx="360040" cy="432048"/>
          </a:xfrm>
          <a:prstGeom prst="triangl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4" name="Straight Connector 13"/>
          <p:cNvCxnSpPr>
            <a:stCxn id="13" idx="3"/>
          </p:cNvCxnSpPr>
          <p:nvPr/>
        </p:nvCxnSpPr>
        <p:spPr>
          <a:xfrm flipV="1">
            <a:off x="4805793" y="2221343"/>
            <a:ext cx="1" cy="27003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616827" y="2187729"/>
            <a:ext cx="1116126" cy="369332"/>
          </a:xfrm>
          <a:prstGeom prst="rect">
            <a:avLst/>
          </a:prstGeom>
          <a:noFill/>
        </p:spPr>
        <p:txBody>
          <a:bodyPr wrap="square" rtlCol="0">
            <a:spAutoFit/>
          </a:bodyPr>
          <a:lstStyle/>
          <a:p>
            <a:r>
              <a:rPr lang="en-CA" dirty="0" smtClean="0"/>
              <a:t>Event 2</a:t>
            </a:r>
            <a:endParaRPr lang="en-CA" dirty="0"/>
          </a:p>
        </p:txBody>
      </p:sp>
      <p:sp>
        <p:nvSpPr>
          <p:cNvPr id="18" name="Rectangle 17"/>
          <p:cNvSpPr/>
          <p:nvPr/>
        </p:nvSpPr>
        <p:spPr>
          <a:xfrm>
            <a:off x="6236568" y="3831512"/>
            <a:ext cx="1403922" cy="324036"/>
          </a:xfrm>
          <a:prstGeom prst="rect">
            <a:avLst/>
          </a:prstGeom>
          <a:solidFill>
            <a:schemeClr val="bg1"/>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Isosceles Triangle 18"/>
          <p:cNvSpPr/>
          <p:nvPr/>
        </p:nvSpPr>
        <p:spPr>
          <a:xfrm rot="10800000">
            <a:off x="7280450" y="3389431"/>
            <a:ext cx="360040" cy="432048"/>
          </a:xfrm>
          <a:prstGeom prst="triangl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1" name="Straight Connector 20"/>
          <p:cNvCxnSpPr>
            <a:stCxn id="19" idx="3"/>
          </p:cNvCxnSpPr>
          <p:nvPr/>
        </p:nvCxnSpPr>
        <p:spPr>
          <a:xfrm flipV="1">
            <a:off x="7460471" y="3119401"/>
            <a:ext cx="1" cy="27003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7629434" y="3061605"/>
            <a:ext cx="936105" cy="369332"/>
          </a:xfrm>
          <a:prstGeom prst="rect">
            <a:avLst/>
          </a:prstGeom>
          <a:noFill/>
        </p:spPr>
        <p:txBody>
          <a:bodyPr wrap="square" rtlCol="0">
            <a:spAutoFit/>
          </a:bodyPr>
          <a:lstStyle/>
          <a:p>
            <a:r>
              <a:rPr lang="en-CA" dirty="0" smtClean="0"/>
              <a:t>Event 3</a:t>
            </a:r>
            <a:endParaRPr lang="en-CA" dirty="0"/>
          </a:p>
        </p:txBody>
      </p:sp>
      <p:cxnSp>
        <p:nvCxnSpPr>
          <p:cNvPr id="23" name="Straight Connector 22"/>
          <p:cNvCxnSpPr>
            <a:endCxn id="3" idx="3"/>
          </p:cNvCxnSpPr>
          <p:nvPr/>
        </p:nvCxnSpPr>
        <p:spPr>
          <a:xfrm flipH="1">
            <a:off x="3005594" y="2193708"/>
            <a:ext cx="34227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6084168" y="3138440"/>
            <a:ext cx="34227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3347864" y="2193708"/>
            <a:ext cx="0" cy="51368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6435357" y="3138440"/>
            <a:ext cx="0" cy="51368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Isosceles Triangle 27"/>
          <p:cNvSpPr/>
          <p:nvPr/>
        </p:nvSpPr>
        <p:spPr>
          <a:xfrm rot="10800000">
            <a:off x="3194785" y="2713685"/>
            <a:ext cx="360040" cy="21602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Isosceles Triangle 28"/>
          <p:cNvSpPr/>
          <p:nvPr/>
        </p:nvSpPr>
        <p:spPr>
          <a:xfrm rot="10800000">
            <a:off x="6255337" y="3615488"/>
            <a:ext cx="360040" cy="21602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33" name="Straight Connector 32"/>
          <p:cNvCxnSpPr/>
          <p:nvPr/>
        </p:nvCxnSpPr>
        <p:spPr>
          <a:xfrm>
            <a:off x="3005360" y="1312643"/>
            <a:ext cx="1242369"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5491599" y="944350"/>
            <a:ext cx="1476400" cy="369332"/>
          </a:xfrm>
          <a:prstGeom prst="rect">
            <a:avLst/>
          </a:prstGeom>
          <a:noFill/>
        </p:spPr>
        <p:txBody>
          <a:bodyPr wrap="square" rtlCol="0">
            <a:spAutoFit/>
          </a:bodyPr>
          <a:lstStyle/>
          <a:p>
            <a:r>
              <a:rPr lang="en-CA" dirty="0" smtClean="0"/>
              <a:t>Event Chain</a:t>
            </a:r>
            <a:endParaRPr lang="en-CA" dirty="0"/>
          </a:p>
        </p:txBody>
      </p:sp>
      <p:cxnSp>
        <p:nvCxnSpPr>
          <p:cNvPr id="41" name="Straight Connector 40"/>
          <p:cNvCxnSpPr>
            <a:endCxn id="51" idx="3"/>
          </p:cNvCxnSpPr>
          <p:nvPr/>
        </p:nvCxnSpPr>
        <p:spPr>
          <a:xfrm>
            <a:off x="4247729" y="1312644"/>
            <a:ext cx="414688" cy="58953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4895952" y="2186519"/>
            <a:ext cx="1242369"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a:endCxn id="52" idx="3"/>
          </p:cNvCxnSpPr>
          <p:nvPr/>
        </p:nvCxnSpPr>
        <p:spPr>
          <a:xfrm>
            <a:off x="6138321" y="2186519"/>
            <a:ext cx="1071467" cy="66345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5302818" y="1398347"/>
            <a:ext cx="1496577"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H="1">
            <a:off x="4625771" y="1398347"/>
            <a:ext cx="677046" cy="351839"/>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Isosceles Triangle 50"/>
          <p:cNvSpPr/>
          <p:nvPr/>
        </p:nvSpPr>
        <p:spPr>
          <a:xfrm rot="9417854">
            <a:off x="4594755" y="1889968"/>
            <a:ext cx="255120" cy="30614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2" name="Isosceles Triangle 51"/>
          <p:cNvSpPr/>
          <p:nvPr/>
        </p:nvSpPr>
        <p:spPr>
          <a:xfrm rot="8170423">
            <a:off x="7188226" y="2807336"/>
            <a:ext cx="255120" cy="30614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Rectangle 30"/>
          <p:cNvSpPr/>
          <p:nvPr/>
        </p:nvSpPr>
        <p:spPr>
          <a:xfrm>
            <a:off x="1941817" y="216918"/>
            <a:ext cx="4860946" cy="646331"/>
          </a:xfrm>
          <a:prstGeom prst="rect">
            <a:avLst/>
          </a:prstGeom>
        </p:spPr>
        <p:txBody>
          <a:bodyPr wrap="none">
            <a:spAutoFit/>
          </a:bodyPr>
          <a:lstStyle/>
          <a:p>
            <a:r>
              <a:rPr lang="en-CA" sz="3600" b="1" u="sng" dirty="0" smtClean="0"/>
              <a:t>Principle 2: Event </a:t>
            </a:r>
            <a:r>
              <a:rPr lang="en-CA" sz="3600" b="1" u="sng" dirty="0" smtClean="0"/>
              <a:t>Chains</a:t>
            </a:r>
            <a:endParaRPr lang="en-CA" sz="3600" b="1" u="sng" dirty="0"/>
          </a:p>
        </p:txBody>
      </p:sp>
    </p:spTree>
    <p:extLst>
      <p:ext uri="{BB962C8B-B14F-4D97-AF65-F5344CB8AC3E}">
        <p14:creationId xmlns:p14="http://schemas.microsoft.com/office/powerpoint/2010/main" val="521062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fade">
                                      <p:cBhvr>
                                        <p:cTn id="29" dur="500"/>
                                        <p:tgtEl>
                                          <p:spTgt spid="51"/>
                                        </p:tgtEl>
                                      </p:cBhvr>
                                    </p:animEffect>
                                  </p:childTnLst>
                                </p:cTn>
                              </p:par>
                              <p:par>
                                <p:cTn id="30" presetID="10" presetClass="entr" presetSubtype="0" fill="hold" nodeType="with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fade">
                                      <p:cBhvr>
                                        <p:cTn id="32" dur="500"/>
                                        <p:tgtEl>
                                          <p:spTgt spid="41"/>
                                        </p:tgtEl>
                                      </p:cBhvr>
                                    </p:animEffect>
                                  </p:childTnLst>
                                </p:cTn>
                              </p:par>
                              <p:par>
                                <p:cTn id="33" presetID="10" presetClass="entr" presetSubtype="0" fill="hold" nodeType="with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500"/>
                                        <p:tgtEl>
                                          <p:spTgt spid="33"/>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44"/>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45"/>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52"/>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48"/>
                                        </p:tgtEl>
                                        <p:attrNameLst>
                                          <p:attrName>style.visibility</p:attrName>
                                        </p:attrNameLst>
                                      </p:cBhvr>
                                      <p:to>
                                        <p:strVal val="visible"/>
                                      </p:to>
                                    </p:set>
                                    <p:animEffect transition="in" filter="fade">
                                      <p:cBhvr>
                                        <p:cTn id="48" dur="500"/>
                                        <p:tgtEl>
                                          <p:spTgt spid="48"/>
                                        </p:tgtEl>
                                      </p:cBhvr>
                                    </p:animEffect>
                                  </p:childTnLst>
                                </p:cTn>
                              </p:par>
                              <p:par>
                                <p:cTn id="49" presetID="10" presetClass="entr" presetSubtype="0" fill="hold" nodeType="withEffect">
                                  <p:stCondLst>
                                    <p:cond delay="0"/>
                                  </p:stCondLst>
                                  <p:childTnLst>
                                    <p:set>
                                      <p:cBhvr>
                                        <p:cTn id="50" dur="1" fill="hold">
                                          <p:stCondLst>
                                            <p:cond delay="0"/>
                                          </p:stCondLst>
                                        </p:cTn>
                                        <p:tgtEl>
                                          <p:spTgt spid="49"/>
                                        </p:tgtEl>
                                        <p:attrNameLst>
                                          <p:attrName>style.visibility</p:attrName>
                                        </p:attrNameLst>
                                      </p:cBhvr>
                                      <p:to>
                                        <p:strVal val="visible"/>
                                      </p:to>
                                    </p:set>
                                    <p:animEffect transition="in" filter="fade">
                                      <p:cBhvr>
                                        <p:cTn id="51" dur="500"/>
                                        <p:tgtEl>
                                          <p:spTgt spid="4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fade">
                                      <p:cBhvr>
                                        <p:cTn id="5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7" grpId="0"/>
      <p:bldP spid="19" grpId="0" animBg="1"/>
      <p:bldP spid="22" grpId="0"/>
      <p:bldP spid="38" grpId="0"/>
      <p:bldP spid="51" grpId="0" animBg="1"/>
      <p:bldP spid="5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96364" y="121719"/>
            <a:ext cx="7936077" cy="4826295"/>
            <a:chOff x="596364" y="121719"/>
            <a:chExt cx="7936077" cy="4826295"/>
          </a:xfrm>
        </p:grpSpPr>
        <p:sp>
          <p:nvSpPr>
            <p:cNvPr id="12" name="Rectangle 11"/>
            <p:cNvSpPr/>
            <p:nvPr/>
          </p:nvSpPr>
          <p:spPr>
            <a:xfrm>
              <a:off x="1187625" y="1805000"/>
              <a:ext cx="813994" cy="199566"/>
            </a:xfrm>
            <a:prstGeom prst="rect">
              <a:avLst/>
            </a:prstGeom>
            <a:solidFill>
              <a:schemeClr val="bg1"/>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43" name="Group 42"/>
            <p:cNvGrpSpPr/>
            <p:nvPr/>
          </p:nvGrpSpPr>
          <p:grpSpPr>
            <a:xfrm>
              <a:off x="1821598" y="709505"/>
              <a:ext cx="360040" cy="702078"/>
              <a:chOff x="2642531" y="1093710"/>
              <a:chExt cx="360040" cy="936104"/>
            </a:xfrm>
          </p:grpSpPr>
          <p:sp>
            <p:nvSpPr>
              <p:cNvPr id="13" name="Isosceles Triangle 12"/>
              <p:cNvSpPr/>
              <p:nvPr/>
            </p:nvSpPr>
            <p:spPr>
              <a:xfrm rot="10800000">
                <a:off x="2642531" y="1453750"/>
                <a:ext cx="360040" cy="576064"/>
              </a:xfrm>
              <a:prstGeom prst="triangl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4" name="Straight Connector 13"/>
              <p:cNvCxnSpPr>
                <a:stCxn id="13" idx="3"/>
              </p:cNvCxnSpPr>
              <p:nvPr/>
            </p:nvCxnSpPr>
            <p:spPr>
              <a:xfrm flipV="1">
                <a:off x="2822551" y="1093710"/>
                <a:ext cx="1" cy="36004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7" name="TextBox 16"/>
            <p:cNvSpPr txBox="1"/>
            <p:nvPr/>
          </p:nvSpPr>
          <p:spPr>
            <a:xfrm>
              <a:off x="596364" y="478195"/>
              <a:ext cx="1228488" cy="1200329"/>
            </a:xfrm>
            <a:prstGeom prst="rect">
              <a:avLst/>
            </a:prstGeom>
            <a:noFill/>
          </p:spPr>
          <p:txBody>
            <a:bodyPr wrap="square" rtlCol="0">
              <a:spAutoFit/>
            </a:bodyPr>
            <a:lstStyle/>
            <a:p>
              <a:r>
                <a:rPr lang="en-CA" dirty="0" smtClean="0"/>
                <a:t>Event</a:t>
              </a:r>
            </a:p>
            <a:p>
              <a:r>
                <a:rPr lang="en-CA" dirty="0" smtClean="0"/>
                <a:t>Structural </a:t>
              </a:r>
              <a:r>
                <a:rPr lang="en-CA" dirty="0"/>
                <a:t>defect is discovered</a:t>
              </a:r>
            </a:p>
          </p:txBody>
        </p:sp>
        <p:sp>
          <p:nvSpPr>
            <p:cNvPr id="23" name="Rectangle 22"/>
            <p:cNvSpPr/>
            <p:nvPr/>
          </p:nvSpPr>
          <p:spPr>
            <a:xfrm>
              <a:off x="7164288" y="2508100"/>
              <a:ext cx="864096" cy="324036"/>
            </a:xfrm>
            <a:prstGeom prst="rect">
              <a:avLst/>
            </a:prstGeom>
            <a:solidFill>
              <a:schemeClr val="bg1"/>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4" name="Straight Connector 23"/>
            <p:cNvCxnSpPr/>
            <p:nvPr/>
          </p:nvCxnSpPr>
          <p:spPr>
            <a:xfrm flipH="1">
              <a:off x="6990815" y="1815440"/>
              <a:ext cx="380434"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endCxn id="27" idx="3"/>
            </p:cNvCxnSpPr>
            <p:nvPr/>
          </p:nvCxnSpPr>
          <p:spPr>
            <a:xfrm>
              <a:off x="7371249" y="1805000"/>
              <a:ext cx="0" cy="48707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Isosceles Triangle 26"/>
            <p:cNvSpPr/>
            <p:nvPr/>
          </p:nvSpPr>
          <p:spPr>
            <a:xfrm rot="10800000">
              <a:off x="7191229" y="2292076"/>
              <a:ext cx="360040" cy="21602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Rectangle 27"/>
            <p:cNvSpPr/>
            <p:nvPr/>
          </p:nvSpPr>
          <p:spPr>
            <a:xfrm>
              <a:off x="2051721" y="1431224"/>
              <a:ext cx="2393882" cy="573342"/>
            </a:xfrm>
            <a:prstGeom prst="rect">
              <a:avLst/>
            </a:prstGeom>
            <a:solidFill>
              <a:schemeClr val="bg1"/>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Rectangle 28"/>
            <p:cNvSpPr/>
            <p:nvPr/>
          </p:nvSpPr>
          <p:spPr>
            <a:xfrm>
              <a:off x="2633567" y="3269721"/>
              <a:ext cx="758016" cy="324036"/>
            </a:xfrm>
            <a:prstGeom prst="rect">
              <a:avLst/>
            </a:prstGeom>
            <a:solidFill>
              <a:schemeClr val="bg1"/>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Rectangle 32"/>
            <p:cNvSpPr/>
            <p:nvPr/>
          </p:nvSpPr>
          <p:spPr>
            <a:xfrm>
              <a:off x="3449142" y="3910895"/>
              <a:ext cx="980011" cy="324036"/>
            </a:xfrm>
            <a:prstGeom prst="rect">
              <a:avLst/>
            </a:prstGeom>
            <a:solidFill>
              <a:schemeClr val="bg1"/>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34" name="Straight Connector 33"/>
            <p:cNvCxnSpPr/>
            <p:nvPr/>
          </p:nvCxnSpPr>
          <p:spPr>
            <a:xfrm flipH="1">
              <a:off x="3432690" y="3424135"/>
              <a:ext cx="34227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774960" y="3417324"/>
              <a:ext cx="0" cy="25684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Isosceles Triangle 37"/>
            <p:cNvSpPr/>
            <p:nvPr/>
          </p:nvSpPr>
          <p:spPr>
            <a:xfrm rot="10800000">
              <a:off x="3621881" y="3694871"/>
              <a:ext cx="360040" cy="21602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57" name="Group 56"/>
            <p:cNvGrpSpPr/>
            <p:nvPr/>
          </p:nvGrpSpPr>
          <p:grpSpPr>
            <a:xfrm rot="10800000">
              <a:off x="4265583" y="2048538"/>
              <a:ext cx="360040" cy="702078"/>
              <a:chOff x="2642531" y="1093710"/>
              <a:chExt cx="360040" cy="936104"/>
            </a:xfrm>
          </p:grpSpPr>
          <p:sp>
            <p:nvSpPr>
              <p:cNvPr id="58" name="Isosceles Triangle 57"/>
              <p:cNvSpPr/>
              <p:nvPr/>
            </p:nvSpPr>
            <p:spPr>
              <a:xfrm rot="10800000">
                <a:off x="2642531" y="1453750"/>
                <a:ext cx="360040" cy="576064"/>
              </a:xfrm>
              <a:prstGeom prst="triangl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59" name="Straight Connector 58"/>
              <p:cNvCxnSpPr>
                <a:stCxn id="58" idx="3"/>
              </p:cNvCxnSpPr>
              <p:nvPr/>
            </p:nvCxnSpPr>
            <p:spPr>
              <a:xfrm flipV="1">
                <a:off x="2822551" y="1093710"/>
                <a:ext cx="1" cy="36004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0" name="Rectangle 59"/>
            <p:cNvSpPr/>
            <p:nvPr/>
          </p:nvSpPr>
          <p:spPr>
            <a:xfrm>
              <a:off x="4445603" y="1717895"/>
              <a:ext cx="2521751" cy="286671"/>
            </a:xfrm>
            <a:prstGeom prst="rect">
              <a:avLst/>
            </a:prstGeom>
            <a:solidFill>
              <a:schemeClr val="bg1"/>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1" name="Rectangle 60"/>
            <p:cNvSpPr/>
            <p:nvPr/>
          </p:nvSpPr>
          <p:spPr>
            <a:xfrm>
              <a:off x="2339752" y="2961240"/>
              <a:ext cx="2448272" cy="1986774"/>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n-CA" dirty="0" smtClean="0">
                  <a:solidFill>
                    <a:schemeClr val="tx1"/>
                  </a:solidFill>
                </a:rPr>
                <a:t>Risk Response Plan “Repair”</a:t>
              </a:r>
              <a:endParaRPr lang="en-CA" dirty="0">
                <a:solidFill>
                  <a:schemeClr val="tx1"/>
                </a:solidFill>
              </a:endParaRPr>
            </a:p>
          </p:txBody>
        </p:sp>
        <p:cxnSp>
          <p:nvCxnSpPr>
            <p:cNvPr id="62" name="Straight Connector 61"/>
            <p:cNvCxnSpPr/>
            <p:nvPr/>
          </p:nvCxnSpPr>
          <p:spPr>
            <a:xfrm>
              <a:off x="2615861" y="1491630"/>
              <a:ext cx="1" cy="146961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4445602" y="2732680"/>
              <a:ext cx="2" cy="22856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4770748" y="2086349"/>
              <a:ext cx="1529444" cy="646331"/>
            </a:xfrm>
            <a:prstGeom prst="rect">
              <a:avLst/>
            </a:prstGeom>
            <a:noFill/>
          </p:spPr>
          <p:txBody>
            <a:bodyPr wrap="square" rtlCol="0">
              <a:spAutoFit/>
            </a:bodyPr>
            <a:lstStyle/>
            <a:p>
              <a:r>
                <a:rPr lang="en-CA" dirty="0" smtClean="0"/>
                <a:t>Risk Response Is completed</a:t>
              </a:r>
              <a:endParaRPr lang="en-CA" dirty="0"/>
            </a:p>
          </p:txBody>
        </p:sp>
        <p:grpSp>
          <p:nvGrpSpPr>
            <p:cNvPr id="67" name="Group 66"/>
            <p:cNvGrpSpPr/>
            <p:nvPr/>
          </p:nvGrpSpPr>
          <p:grpSpPr>
            <a:xfrm>
              <a:off x="2435841" y="705818"/>
              <a:ext cx="360040" cy="702078"/>
              <a:chOff x="2642531" y="1093710"/>
              <a:chExt cx="360040" cy="936104"/>
            </a:xfrm>
          </p:grpSpPr>
          <p:sp>
            <p:nvSpPr>
              <p:cNvPr id="68" name="Isosceles Triangle 67"/>
              <p:cNvSpPr/>
              <p:nvPr/>
            </p:nvSpPr>
            <p:spPr>
              <a:xfrm rot="10800000">
                <a:off x="2642531" y="1453750"/>
                <a:ext cx="360040" cy="576064"/>
              </a:xfrm>
              <a:prstGeom prst="triangl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69" name="Straight Connector 68"/>
              <p:cNvCxnSpPr>
                <a:stCxn id="68" idx="3"/>
              </p:cNvCxnSpPr>
              <p:nvPr/>
            </p:nvCxnSpPr>
            <p:spPr>
              <a:xfrm flipV="1">
                <a:off x="2822551" y="1093710"/>
                <a:ext cx="1" cy="36004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0" name="TextBox 69"/>
            <p:cNvSpPr txBox="1"/>
            <p:nvPr/>
          </p:nvSpPr>
          <p:spPr>
            <a:xfrm>
              <a:off x="2949644" y="741818"/>
              <a:ext cx="1982396" cy="646331"/>
            </a:xfrm>
            <a:prstGeom prst="rect">
              <a:avLst/>
            </a:prstGeom>
            <a:noFill/>
          </p:spPr>
          <p:txBody>
            <a:bodyPr wrap="square" rtlCol="0">
              <a:spAutoFit/>
            </a:bodyPr>
            <a:lstStyle/>
            <a:p>
              <a:r>
                <a:rPr lang="en-CA" dirty="0" smtClean="0"/>
                <a:t>Event: Execute Response Plan</a:t>
              </a:r>
              <a:endParaRPr lang="en-CA" dirty="0"/>
            </a:p>
          </p:txBody>
        </p:sp>
        <p:cxnSp>
          <p:nvCxnSpPr>
            <p:cNvPr id="72" name="Straight Connector 71"/>
            <p:cNvCxnSpPr/>
            <p:nvPr/>
          </p:nvCxnSpPr>
          <p:spPr>
            <a:xfrm>
              <a:off x="2014083" y="627534"/>
              <a:ext cx="601779"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2218554" y="121719"/>
              <a:ext cx="6313886" cy="369332"/>
            </a:xfrm>
            <a:prstGeom prst="rect">
              <a:avLst/>
            </a:prstGeom>
            <a:noFill/>
          </p:spPr>
          <p:txBody>
            <a:bodyPr wrap="square" rtlCol="0">
              <a:spAutoFit/>
            </a:bodyPr>
            <a:lstStyle/>
            <a:p>
              <a:r>
                <a:rPr lang="en-CA" dirty="0" smtClean="0"/>
                <a:t>Event Chain: Event 1 triggered a response event after some time</a:t>
              </a:r>
              <a:endParaRPr lang="en-CA" dirty="0"/>
            </a:p>
          </p:txBody>
        </p:sp>
        <p:cxnSp>
          <p:nvCxnSpPr>
            <p:cNvPr id="75" name="Straight Connector 74"/>
            <p:cNvCxnSpPr/>
            <p:nvPr/>
          </p:nvCxnSpPr>
          <p:spPr>
            <a:xfrm>
              <a:off x="2228562" y="407354"/>
              <a:ext cx="6303879"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flipH="1">
              <a:off x="2218555" y="407355"/>
              <a:ext cx="10007" cy="153976"/>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sp>
          <p:nvSpPr>
            <p:cNvPr id="80" name="TextBox 79"/>
            <p:cNvSpPr txBox="1"/>
            <p:nvPr/>
          </p:nvSpPr>
          <p:spPr>
            <a:xfrm>
              <a:off x="1322007" y="2591908"/>
              <a:ext cx="1359221" cy="369332"/>
            </a:xfrm>
            <a:prstGeom prst="rect">
              <a:avLst/>
            </a:prstGeom>
            <a:noFill/>
          </p:spPr>
          <p:txBody>
            <a:bodyPr wrap="square" rtlCol="0">
              <a:spAutoFit/>
            </a:bodyPr>
            <a:lstStyle/>
            <a:p>
              <a:r>
                <a:rPr lang="en-CA" dirty="0" smtClean="0"/>
                <a:t>Entry point</a:t>
              </a:r>
              <a:endParaRPr lang="en-CA" dirty="0"/>
            </a:p>
          </p:txBody>
        </p:sp>
        <p:sp>
          <p:nvSpPr>
            <p:cNvPr id="81" name="TextBox 80"/>
            <p:cNvSpPr txBox="1"/>
            <p:nvPr/>
          </p:nvSpPr>
          <p:spPr>
            <a:xfrm>
              <a:off x="4861716" y="2896174"/>
              <a:ext cx="1037570" cy="646331"/>
            </a:xfrm>
            <a:prstGeom prst="rect">
              <a:avLst/>
            </a:prstGeom>
            <a:noFill/>
          </p:spPr>
          <p:txBody>
            <a:bodyPr wrap="square" rtlCol="0">
              <a:spAutoFit/>
            </a:bodyPr>
            <a:lstStyle/>
            <a:p>
              <a:r>
                <a:rPr lang="en-CA" dirty="0" smtClean="0"/>
                <a:t>Exit Point</a:t>
              </a:r>
              <a:endParaRPr lang="en-CA" dirty="0"/>
            </a:p>
          </p:txBody>
        </p:sp>
      </p:grpSp>
      <p:sp>
        <p:nvSpPr>
          <p:cNvPr id="37" name="Rectangle 36"/>
          <p:cNvSpPr/>
          <p:nvPr/>
        </p:nvSpPr>
        <p:spPr>
          <a:xfrm>
            <a:off x="6444208" y="3657414"/>
            <a:ext cx="2031646" cy="830997"/>
          </a:xfrm>
          <a:prstGeom prst="rect">
            <a:avLst/>
          </a:prstGeom>
        </p:spPr>
        <p:txBody>
          <a:bodyPr wrap="none">
            <a:spAutoFit/>
          </a:bodyPr>
          <a:lstStyle/>
          <a:p>
            <a:r>
              <a:rPr lang="en-CA" sz="2400" b="1" dirty="0" smtClean="0"/>
              <a:t>Execution of </a:t>
            </a:r>
          </a:p>
          <a:p>
            <a:r>
              <a:rPr lang="en-CA" sz="2400" b="1" dirty="0" smtClean="0"/>
              <a:t>Response Plan</a:t>
            </a:r>
            <a:endParaRPr lang="en-CA" sz="2400" b="1" dirty="0"/>
          </a:p>
        </p:txBody>
      </p:sp>
    </p:spTree>
    <p:extLst>
      <p:ext uri="{BB962C8B-B14F-4D97-AF65-F5344CB8AC3E}">
        <p14:creationId xmlns:p14="http://schemas.microsoft.com/office/powerpoint/2010/main" val="15647098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41632" y="2031690"/>
            <a:ext cx="1763963" cy="324036"/>
          </a:xfrm>
          <a:prstGeom prst="rect">
            <a:avLst/>
          </a:prstGeom>
          <a:solidFill>
            <a:schemeClr val="bg1"/>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Isosceles Triangle 2"/>
          <p:cNvSpPr/>
          <p:nvPr/>
        </p:nvSpPr>
        <p:spPr>
          <a:xfrm rot="10800000">
            <a:off x="2645554" y="1582673"/>
            <a:ext cx="360040" cy="432048"/>
          </a:xfrm>
          <a:prstGeom prst="triangl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4" name="Straight Connector 3"/>
          <p:cNvCxnSpPr>
            <a:stCxn id="3" idx="3"/>
          </p:cNvCxnSpPr>
          <p:nvPr/>
        </p:nvCxnSpPr>
        <p:spPr>
          <a:xfrm flipV="1">
            <a:off x="2825575" y="1312643"/>
            <a:ext cx="1" cy="27003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1529427" y="1279030"/>
            <a:ext cx="1116126" cy="369332"/>
          </a:xfrm>
          <a:prstGeom prst="rect">
            <a:avLst/>
          </a:prstGeom>
          <a:noFill/>
        </p:spPr>
        <p:txBody>
          <a:bodyPr wrap="square" rtlCol="0">
            <a:spAutoFit/>
          </a:bodyPr>
          <a:lstStyle/>
          <a:p>
            <a:r>
              <a:rPr lang="en-CA" dirty="0" smtClean="0"/>
              <a:t>Event 1</a:t>
            </a:r>
            <a:endParaRPr lang="en-CA" dirty="0"/>
          </a:p>
        </p:txBody>
      </p:sp>
      <p:sp>
        <p:nvSpPr>
          <p:cNvPr id="6" name="Rectangle 5"/>
          <p:cNvSpPr/>
          <p:nvPr/>
        </p:nvSpPr>
        <p:spPr>
          <a:xfrm>
            <a:off x="3005594" y="2940389"/>
            <a:ext cx="3078574" cy="324036"/>
          </a:xfrm>
          <a:prstGeom prst="rect">
            <a:avLst/>
          </a:prstGeom>
          <a:solidFill>
            <a:schemeClr val="bg1"/>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Box 8"/>
          <p:cNvSpPr txBox="1"/>
          <p:nvPr/>
        </p:nvSpPr>
        <p:spPr>
          <a:xfrm>
            <a:off x="3616826" y="2187729"/>
            <a:ext cx="1282775" cy="646331"/>
          </a:xfrm>
          <a:prstGeom prst="rect">
            <a:avLst/>
          </a:prstGeom>
          <a:noFill/>
        </p:spPr>
        <p:txBody>
          <a:bodyPr wrap="square" rtlCol="0">
            <a:spAutoFit/>
          </a:bodyPr>
          <a:lstStyle/>
          <a:p>
            <a:r>
              <a:rPr lang="en-CA" dirty="0" smtClean="0"/>
              <a:t>Event 1</a:t>
            </a:r>
          </a:p>
          <a:p>
            <a:r>
              <a:rPr lang="en-CA" dirty="0" smtClean="0"/>
              <a:t>Transferred</a:t>
            </a:r>
            <a:endParaRPr lang="en-CA" dirty="0"/>
          </a:p>
        </p:txBody>
      </p:sp>
      <p:sp>
        <p:nvSpPr>
          <p:cNvPr id="10" name="Rectangle 9"/>
          <p:cNvSpPr/>
          <p:nvPr/>
        </p:nvSpPr>
        <p:spPr>
          <a:xfrm>
            <a:off x="6236568" y="3831512"/>
            <a:ext cx="1403922" cy="324036"/>
          </a:xfrm>
          <a:prstGeom prst="rect">
            <a:avLst/>
          </a:prstGeom>
          <a:solidFill>
            <a:schemeClr val="bg1"/>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4" name="Straight Connector 13"/>
          <p:cNvCxnSpPr>
            <a:endCxn id="2" idx="3"/>
          </p:cNvCxnSpPr>
          <p:nvPr/>
        </p:nvCxnSpPr>
        <p:spPr>
          <a:xfrm flipH="1">
            <a:off x="3005594" y="2193708"/>
            <a:ext cx="34227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6084168" y="3138440"/>
            <a:ext cx="34227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3347864" y="2193708"/>
            <a:ext cx="0" cy="51368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435357" y="3138440"/>
            <a:ext cx="0" cy="51368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Isosceles Triangle 17"/>
          <p:cNvSpPr/>
          <p:nvPr/>
        </p:nvSpPr>
        <p:spPr>
          <a:xfrm rot="10800000">
            <a:off x="3194785" y="2713685"/>
            <a:ext cx="360040" cy="21602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Isosceles Triangle 18"/>
          <p:cNvSpPr/>
          <p:nvPr/>
        </p:nvSpPr>
        <p:spPr>
          <a:xfrm rot="10800000">
            <a:off x="6255337" y="3615488"/>
            <a:ext cx="360040" cy="21602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Isosceles Triangle 27"/>
          <p:cNvSpPr/>
          <p:nvPr/>
        </p:nvSpPr>
        <p:spPr>
          <a:xfrm flipV="1">
            <a:off x="5157096" y="2484177"/>
            <a:ext cx="360040" cy="432048"/>
          </a:xfrm>
          <a:prstGeom prst="triangle">
            <a:avLst/>
          </a:prstGeom>
          <a:solidFill>
            <a:schemeClr val="bg1"/>
          </a:solid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9" name="Straight Connector 28"/>
          <p:cNvCxnSpPr/>
          <p:nvPr/>
        </p:nvCxnSpPr>
        <p:spPr>
          <a:xfrm>
            <a:off x="5337116" y="2214147"/>
            <a:ext cx="1" cy="270030"/>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2915816" y="1398347"/>
            <a:ext cx="2241280" cy="885371"/>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3616826" y="565054"/>
            <a:ext cx="1806905" cy="461665"/>
          </a:xfrm>
          <a:prstGeom prst="rect">
            <a:avLst/>
          </a:prstGeom>
        </p:spPr>
        <p:txBody>
          <a:bodyPr wrap="none">
            <a:spAutoFit/>
          </a:bodyPr>
          <a:lstStyle/>
          <a:p>
            <a:r>
              <a:rPr lang="en-CA" sz="2400" b="1" dirty="0" smtClean="0"/>
              <a:t>Risk Transfer</a:t>
            </a:r>
            <a:endParaRPr lang="en-CA" sz="2400" b="1" dirty="0"/>
          </a:p>
        </p:txBody>
      </p:sp>
    </p:spTree>
    <p:extLst>
      <p:ext uri="{BB962C8B-B14F-4D97-AF65-F5344CB8AC3E}">
        <p14:creationId xmlns:p14="http://schemas.microsoft.com/office/powerpoint/2010/main" val="1410759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Oval 58"/>
          <p:cNvSpPr/>
          <p:nvPr/>
        </p:nvSpPr>
        <p:spPr>
          <a:xfrm flipV="1">
            <a:off x="5712576" y="2042329"/>
            <a:ext cx="720080" cy="659734"/>
          </a:xfrm>
          <a:prstGeom prst="ellipse">
            <a:avLst/>
          </a:prstGeom>
          <a:solidFill>
            <a:schemeClr val="bg1"/>
          </a:solid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Oval 41"/>
          <p:cNvSpPr/>
          <p:nvPr/>
        </p:nvSpPr>
        <p:spPr>
          <a:xfrm>
            <a:off x="3344305" y="2042329"/>
            <a:ext cx="720080" cy="659734"/>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1691681" y="2940389"/>
            <a:ext cx="2012665" cy="324036"/>
          </a:xfrm>
          <a:prstGeom prst="rect">
            <a:avLst/>
          </a:prstGeom>
          <a:solidFill>
            <a:schemeClr val="bg1"/>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Isosceles Triangle 12"/>
          <p:cNvSpPr/>
          <p:nvPr/>
        </p:nvSpPr>
        <p:spPr>
          <a:xfrm rot="10800000">
            <a:off x="3561529" y="2387429"/>
            <a:ext cx="286832" cy="297665"/>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4" name="Straight Connector 13"/>
          <p:cNvCxnSpPr>
            <a:stCxn id="13" idx="3"/>
          </p:cNvCxnSpPr>
          <p:nvPr/>
        </p:nvCxnSpPr>
        <p:spPr>
          <a:xfrm flipH="1" flipV="1">
            <a:off x="3704345" y="2134068"/>
            <a:ext cx="600" cy="25336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2769440" y="1918544"/>
            <a:ext cx="792088" cy="369332"/>
          </a:xfrm>
          <a:prstGeom prst="rect">
            <a:avLst/>
          </a:prstGeom>
          <a:noFill/>
        </p:spPr>
        <p:txBody>
          <a:bodyPr wrap="square" rtlCol="0">
            <a:spAutoFit/>
          </a:bodyPr>
          <a:lstStyle/>
          <a:p>
            <a:r>
              <a:rPr lang="en-CA" dirty="0" smtClean="0"/>
              <a:t>Issue</a:t>
            </a:r>
            <a:endParaRPr lang="en-CA" dirty="0"/>
          </a:p>
        </p:txBody>
      </p:sp>
      <p:sp>
        <p:nvSpPr>
          <p:cNvPr id="30" name="Isosceles Triangle 29"/>
          <p:cNvSpPr/>
          <p:nvPr/>
        </p:nvSpPr>
        <p:spPr>
          <a:xfrm flipV="1">
            <a:off x="4677009" y="2257900"/>
            <a:ext cx="360040" cy="432048"/>
          </a:xfrm>
          <a:prstGeom prst="triangle">
            <a:avLst/>
          </a:prstGeom>
          <a:solidFill>
            <a:schemeClr val="bg1"/>
          </a:solid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TextBox 30"/>
          <p:cNvSpPr txBox="1"/>
          <p:nvPr/>
        </p:nvSpPr>
        <p:spPr>
          <a:xfrm>
            <a:off x="4245561" y="1310325"/>
            <a:ext cx="1222937" cy="923330"/>
          </a:xfrm>
          <a:prstGeom prst="rect">
            <a:avLst/>
          </a:prstGeom>
          <a:noFill/>
        </p:spPr>
        <p:txBody>
          <a:bodyPr wrap="square" rtlCol="0">
            <a:spAutoFit/>
          </a:bodyPr>
          <a:lstStyle/>
          <a:p>
            <a:r>
              <a:rPr lang="en-CA" dirty="0" smtClean="0"/>
              <a:t>Closed or transferred risk</a:t>
            </a:r>
            <a:endParaRPr lang="en-CA" dirty="0"/>
          </a:p>
        </p:txBody>
      </p:sp>
      <p:cxnSp>
        <p:nvCxnSpPr>
          <p:cNvPr id="32" name="Straight Connector 31"/>
          <p:cNvCxnSpPr/>
          <p:nvPr/>
        </p:nvCxnSpPr>
        <p:spPr>
          <a:xfrm>
            <a:off x="4857029" y="1987870"/>
            <a:ext cx="1" cy="270030"/>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5902936" y="2134069"/>
            <a:ext cx="339360" cy="576268"/>
            <a:chOff x="5960832" y="2310875"/>
            <a:chExt cx="223571" cy="399461"/>
          </a:xfrm>
        </p:grpSpPr>
        <p:sp>
          <p:nvSpPr>
            <p:cNvPr id="53" name="Isosceles Triangle 52"/>
            <p:cNvSpPr/>
            <p:nvPr/>
          </p:nvSpPr>
          <p:spPr>
            <a:xfrm flipV="1">
              <a:off x="5960832" y="2442051"/>
              <a:ext cx="223571" cy="268285"/>
            </a:xfrm>
            <a:prstGeom prst="triangle">
              <a:avLst/>
            </a:prstGeom>
            <a:solidFill>
              <a:schemeClr val="bg1"/>
            </a:solid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54" name="Straight Connector 53"/>
            <p:cNvCxnSpPr>
              <a:stCxn id="53" idx="3"/>
            </p:cNvCxnSpPr>
            <p:nvPr/>
          </p:nvCxnSpPr>
          <p:spPr>
            <a:xfrm flipH="1" flipV="1">
              <a:off x="6072617" y="2310875"/>
              <a:ext cx="1" cy="131176"/>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
        <p:nvSpPr>
          <p:cNvPr id="63" name="TextBox 62"/>
          <p:cNvSpPr txBox="1"/>
          <p:nvPr/>
        </p:nvSpPr>
        <p:spPr>
          <a:xfrm>
            <a:off x="5787588" y="1395998"/>
            <a:ext cx="1170129" cy="646331"/>
          </a:xfrm>
          <a:prstGeom prst="rect">
            <a:avLst/>
          </a:prstGeom>
          <a:noFill/>
        </p:spPr>
        <p:txBody>
          <a:bodyPr wrap="square" rtlCol="0">
            <a:spAutoFit/>
          </a:bodyPr>
          <a:lstStyle/>
          <a:p>
            <a:r>
              <a:rPr lang="en-CA" dirty="0" smtClean="0"/>
              <a:t>Closed issue</a:t>
            </a:r>
            <a:endParaRPr lang="en-CA" dirty="0"/>
          </a:p>
        </p:txBody>
      </p:sp>
      <p:sp>
        <p:nvSpPr>
          <p:cNvPr id="64" name="Rectangle 63"/>
          <p:cNvSpPr/>
          <p:nvPr/>
        </p:nvSpPr>
        <p:spPr>
          <a:xfrm>
            <a:off x="3719692" y="2733768"/>
            <a:ext cx="3238024" cy="530657"/>
          </a:xfrm>
          <a:prstGeom prst="rect">
            <a:avLst/>
          </a:prstGeom>
          <a:solidFill>
            <a:schemeClr val="bg1"/>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6" name="Group 5"/>
          <p:cNvGrpSpPr/>
          <p:nvPr/>
        </p:nvGrpSpPr>
        <p:grpSpPr>
          <a:xfrm>
            <a:off x="2518144" y="2323305"/>
            <a:ext cx="325664" cy="609296"/>
            <a:chOff x="2518144" y="2528473"/>
            <a:chExt cx="180021" cy="404128"/>
          </a:xfrm>
        </p:grpSpPr>
        <p:sp>
          <p:nvSpPr>
            <p:cNvPr id="75" name="Isosceles Triangle 74"/>
            <p:cNvSpPr/>
            <p:nvPr/>
          </p:nvSpPr>
          <p:spPr>
            <a:xfrm rot="10800000">
              <a:off x="2518144" y="2716575"/>
              <a:ext cx="180021" cy="216026"/>
            </a:xfrm>
            <a:prstGeom prst="triangl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76" name="Straight Connector 75"/>
            <p:cNvCxnSpPr>
              <a:stCxn id="75" idx="3"/>
            </p:cNvCxnSpPr>
            <p:nvPr/>
          </p:nvCxnSpPr>
          <p:spPr>
            <a:xfrm flipV="1">
              <a:off x="2608153" y="2528473"/>
              <a:ext cx="0" cy="18810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7" name="TextBox 76"/>
          <p:cNvSpPr txBox="1"/>
          <p:nvPr/>
        </p:nvSpPr>
        <p:spPr>
          <a:xfrm>
            <a:off x="1665267" y="2376415"/>
            <a:ext cx="792088" cy="369332"/>
          </a:xfrm>
          <a:prstGeom prst="rect">
            <a:avLst/>
          </a:prstGeom>
          <a:noFill/>
        </p:spPr>
        <p:txBody>
          <a:bodyPr wrap="square" rtlCol="0">
            <a:spAutoFit/>
          </a:bodyPr>
          <a:lstStyle/>
          <a:p>
            <a:r>
              <a:rPr lang="en-CA" dirty="0" smtClean="0"/>
              <a:t>Threat</a:t>
            </a:r>
            <a:endParaRPr lang="en-CA" dirty="0"/>
          </a:p>
        </p:txBody>
      </p:sp>
      <p:grpSp>
        <p:nvGrpSpPr>
          <p:cNvPr id="26" name="Group 25"/>
          <p:cNvGrpSpPr/>
          <p:nvPr/>
        </p:nvGrpSpPr>
        <p:grpSpPr>
          <a:xfrm rot="10800000">
            <a:off x="3040654" y="3266505"/>
            <a:ext cx="303651" cy="622590"/>
            <a:chOff x="2086095" y="3371297"/>
            <a:chExt cx="180021" cy="538837"/>
          </a:xfrm>
        </p:grpSpPr>
        <p:sp>
          <p:nvSpPr>
            <p:cNvPr id="27" name="Isosceles Triangle 26"/>
            <p:cNvSpPr/>
            <p:nvPr/>
          </p:nvSpPr>
          <p:spPr>
            <a:xfrm rot="10800000">
              <a:off x="2086095" y="3622100"/>
              <a:ext cx="180021" cy="288034"/>
            </a:xfrm>
            <a:prstGeom prst="triangl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8" name="Straight Connector 27"/>
            <p:cNvCxnSpPr>
              <a:stCxn id="27" idx="3"/>
            </p:cNvCxnSpPr>
            <p:nvPr/>
          </p:nvCxnSpPr>
          <p:spPr>
            <a:xfrm flipV="1">
              <a:off x="2176105" y="3371297"/>
              <a:ext cx="0" cy="25080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9" name="TextBox 28"/>
          <p:cNvSpPr txBox="1"/>
          <p:nvPr/>
        </p:nvSpPr>
        <p:spPr>
          <a:xfrm>
            <a:off x="1620619" y="3442728"/>
            <a:ext cx="1420035" cy="369332"/>
          </a:xfrm>
          <a:prstGeom prst="rect">
            <a:avLst/>
          </a:prstGeom>
          <a:noFill/>
        </p:spPr>
        <p:txBody>
          <a:bodyPr wrap="square" rtlCol="0">
            <a:spAutoFit/>
          </a:bodyPr>
          <a:lstStyle/>
          <a:p>
            <a:r>
              <a:rPr lang="en-CA" dirty="0" smtClean="0"/>
              <a:t>Opportunity</a:t>
            </a:r>
            <a:endParaRPr lang="en-CA" dirty="0"/>
          </a:p>
        </p:txBody>
      </p:sp>
      <p:cxnSp>
        <p:nvCxnSpPr>
          <p:cNvPr id="33" name="Straight Connector 32"/>
          <p:cNvCxnSpPr/>
          <p:nvPr/>
        </p:nvCxnSpPr>
        <p:spPr>
          <a:xfrm flipV="1">
            <a:off x="4008738" y="3239758"/>
            <a:ext cx="326441" cy="775273"/>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4309794" y="3627394"/>
            <a:ext cx="3049720" cy="369332"/>
          </a:xfrm>
          <a:prstGeom prst="rect">
            <a:avLst/>
          </a:prstGeom>
          <a:noFill/>
        </p:spPr>
        <p:txBody>
          <a:bodyPr wrap="square" rtlCol="0">
            <a:spAutoFit/>
          </a:bodyPr>
          <a:lstStyle/>
          <a:p>
            <a:r>
              <a:rPr lang="en-CA" dirty="0" smtClean="0"/>
              <a:t>State: New Requirements</a:t>
            </a:r>
            <a:endParaRPr lang="en-CA" dirty="0"/>
          </a:p>
        </p:txBody>
      </p:sp>
      <p:cxnSp>
        <p:nvCxnSpPr>
          <p:cNvPr id="35" name="Straight Connector 34"/>
          <p:cNvCxnSpPr/>
          <p:nvPr/>
        </p:nvCxnSpPr>
        <p:spPr>
          <a:xfrm>
            <a:off x="4008738" y="4015031"/>
            <a:ext cx="3011534"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Rectangle 36"/>
          <p:cNvSpPr/>
          <p:nvPr/>
        </p:nvSpPr>
        <p:spPr>
          <a:xfrm>
            <a:off x="1475656" y="450056"/>
            <a:ext cx="6574044" cy="646331"/>
          </a:xfrm>
          <a:prstGeom prst="rect">
            <a:avLst/>
          </a:prstGeom>
        </p:spPr>
        <p:txBody>
          <a:bodyPr wrap="none">
            <a:spAutoFit/>
          </a:bodyPr>
          <a:lstStyle/>
          <a:p>
            <a:r>
              <a:rPr lang="en-CA" sz="3600" b="1" u="sng" dirty="0" smtClean="0"/>
              <a:t>Principle 3: Event </a:t>
            </a:r>
            <a:r>
              <a:rPr lang="en-CA" sz="3600" b="1" u="sng" dirty="0" smtClean="0"/>
              <a:t>Chain Diagrams</a:t>
            </a:r>
            <a:endParaRPr lang="en-CA" sz="3600" b="1" u="sng" dirty="0"/>
          </a:p>
        </p:txBody>
      </p:sp>
    </p:spTree>
    <p:extLst>
      <p:ext uri="{BB962C8B-B14F-4D97-AF65-F5344CB8AC3E}">
        <p14:creationId xmlns:p14="http://schemas.microsoft.com/office/powerpoint/2010/main" val="3043981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7"/>
                                        </p:tgtEl>
                                        <p:attrNameLst>
                                          <p:attrName>style.visibility</p:attrName>
                                        </p:attrNameLst>
                                      </p:cBhvr>
                                      <p:to>
                                        <p:strVal val="visible"/>
                                      </p:to>
                                    </p:set>
                                    <p:animEffect transition="in" filter="fade">
                                      <p:cBhvr>
                                        <p:cTn id="12" dur="500"/>
                                        <p:tgtEl>
                                          <p:spTgt spid="7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par>
                                <p:cTn id="24" presetID="10" presetClass="entr" presetSubtype="0"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fade">
                                      <p:cBhvr>
                                        <p:cTn id="32" dur="500"/>
                                        <p:tgtEl>
                                          <p:spTgt spid="4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500"/>
                                        <p:tgtEl>
                                          <p:spTgt spid="30"/>
                                        </p:tgtEl>
                                      </p:cBhvr>
                                    </p:animEffect>
                                  </p:childTnLst>
                                </p:cTn>
                              </p:par>
                              <p:par>
                                <p:cTn id="38" presetID="10" presetClass="entr" presetSubtype="0" fill="hold" nodeType="with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fade">
                                      <p:cBhvr>
                                        <p:cTn id="40" dur="500"/>
                                        <p:tgtEl>
                                          <p:spTgt spid="3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500"/>
                                        <p:tgtEl>
                                          <p:spTgt spid="31"/>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59"/>
                                        </p:tgtEl>
                                        <p:attrNameLst>
                                          <p:attrName>style.visibility</p:attrName>
                                        </p:attrNameLst>
                                      </p:cBhvr>
                                      <p:to>
                                        <p:strVal val="visible"/>
                                      </p:to>
                                    </p:set>
                                    <p:animEffect transition="in" filter="fade">
                                      <p:cBhvr>
                                        <p:cTn id="48" dur="500"/>
                                        <p:tgtEl>
                                          <p:spTgt spid="5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63"/>
                                        </p:tgtEl>
                                        <p:attrNameLst>
                                          <p:attrName>style.visibility</p:attrName>
                                        </p:attrNameLst>
                                      </p:cBhvr>
                                      <p:to>
                                        <p:strVal val="visible"/>
                                      </p:to>
                                    </p:set>
                                    <p:animEffect transition="in" filter="fade">
                                      <p:cBhvr>
                                        <p:cTn id="51" dur="500"/>
                                        <p:tgtEl>
                                          <p:spTgt spid="63"/>
                                        </p:tgtEl>
                                      </p:cBhvr>
                                    </p:animEffect>
                                  </p:childTnLst>
                                </p:cTn>
                              </p:par>
                              <p:par>
                                <p:cTn id="52" presetID="10" presetClass="entr" presetSubtype="0" fill="hold" nodeType="withEffect">
                                  <p:stCondLst>
                                    <p:cond delay="0"/>
                                  </p:stCondLst>
                                  <p:childTnLst>
                                    <p:set>
                                      <p:cBhvr>
                                        <p:cTn id="53" dur="1" fill="hold">
                                          <p:stCondLst>
                                            <p:cond delay="0"/>
                                          </p:stCondLst>
                                        </p:cTn>
                                        <p:tgtEl>
                                          <p:spTgt spid="3"/>
                                        </p:tgtEl>
                                        <p:attrNameLst>
                                          <p:attrName>style.visibility</p:attrName>
                                        </p:attrNameLst>
                                      </p:cBhvr>
                                      <p:to>
                                        <p:strVal val="visible"/>
                                      </p:to>
                                    </p:set>
                                    <p:animEffect transition="in" filter="fade">
                                      <p:cBhvr>
                                        <p:cTn id="54" dur="500"/>
                                        <p:tgtEl>
                                          <p:spTgt spid="3"/>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fade">
                                      <p:cBhvr>
                                        <p:cTn id="59" dur="500"/>
                                        <p:tgtEl>
                                          <p:spTgt spid="34"/>
                                        </p:tgtEl>
                                      </p:cBhvr>
                                    </p:animEffect>
                                  </p:childTnLst>
                                </p:cTn>
                              </p:par>
                              <p:par>
                                <p:cTn id="60" presetID="10" presetClass="entr" presetSubtype="0" fill="hold" nodeType="with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fade">
                                      <p:cBhvr>
                                        <p:cTn id="62" dur="500"/>
                                        <p:tgtEl>
                                          <p:spTgt spid="35"/>
                                        </p:tgtEl>
                                      </p:cBhvr>
                                    </p:animEffect>
                                  </p:childTnLst>
                                </p:cTn>
                              </p:par>
                              <p:par>
                                <p:cTn id="63" presetID="10" presetClass="entr" presetSubtype="0" fill="hold" nodeType="with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fade">
                                      <p:cBhvr>
                                        <p:cTn id="6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42" grpId="0" animBg="1"/>
      <p:bldP spid="13" grpId="0" animBg="1"/>
      <p:bldP spid="17" grpId="0"/>
      <p:bldP spid="30" grpId="0" animBg="1"/>
      <p:bldP spid="31" grpId="0"/>
      <p:bldP spid="63" grpId="0"/>
      <p:bldP spid="77" grpId="0"/>
      <p:bldP spid="29" grpId="0"/>
      <p:bldP spid="3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691681" y="2940389"/>
            <a:ext cx="5472607" cy="324036"/>
          </a:xfrm>
          <a:prstGeom prst="rect">
            <a:avLst/>
          </a:prstGeom>
          <a:solidFill>
            <a:schemeClr val="bg1"/>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6" name="Group 5"/>
          <p:cNvGrpSpPr/>
          <p:nvPr/>
        </p:nvGrpSpPr>
        <p:grpSpPr>
          <a:xfrm>
            <a:off x="2518144" y="2323305"/>
            <a:ext cx="325664" cy="609296"/>
            <a:chOff x="2518144" y="2528473"/>
            <a:chExt cx="180021" cy="404128"/>
          </a:xfrm>
        </p:grpSpPr>
        <p:sp>
          <p:nvSpPr>
            <p:cNvPr id="75" name="Isosceles Triangle 74"/>
            <p:cNvSpPr/>
            <p:nvPr/>
          </p:nvSpPr>
          <p:spPr>
            <a:xfrm rot="10800000">
              <a:off x="2518144" y="2716575"/>
              <a:ext cx="180021" cy="216026"/>
            </a:xfrm>
            <a:prstGeom prst="triangle">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76" name="Straight Connector 75"/>
            <p:cNvCxnSpPr>
              <a:stCxn id="75" idx="3"/>
            </p:cNvCxnSpPr>
            <p:nvPr/>
          </p:nvCxnSpPr>
          <p:spPr>
            <a:xfrm flipV="1">
              <a:off x="2608153" y="2528473"/>
              <a:ext cx="0" cy="18810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6" name="Group 35"/>
          <p:cNvGrpSpPr/>
          <p:nvPr/>
        </p:nvGrpSpPr>
        <p:grpSpPr>
          <a:xfrm>
            <a:off x="3275856" y="2323305"/>
            <a:ext cx="325664" cy="609296"/>
            <a:chOff x="2518144" y="2528473"/>
            <a:chExt cx="180021" cy="404128"/>
          </a:xfrm>
          <a:solidFill>
            <a:srgbClr val="FFFF00"/>
          </a:solidFill>
        </p:grpSpPr>
        <p:sp>
          <p:nvSpPr>
            <p:cNvPr id="37" name="Isosceles Triangle 36"/>
            <p:cNvSpPr/>
            <p:nvPr/>
          </p:nvSpPr>
          <p:spPr>
            <a:xfrm rot="10800000">
              <a:off x="2518144" y="2716575"/>
              <a:ext cx="180021" cy="216026"/>
            </a:xfrm>
            <a:prstGeom prst="triangl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38" name="Straight Connector 37"/>
            <p:cNvCxnSpPr>
              <a:stCxn id="37" idx="3"/>
            </p:cNvCxnSpPr>
            <p:nvPr/>
          </p:nvCxnSpPr>
          <p:spPr>
            <a:xfrm flipV="1">
              <a:off x="2608153" y="2528473"/>
              <a:ext cx="0" cy="188102"/>
            </a:xfrm>
            <a:prstGeom prst="line">
              <a:avLst/>
            </a:prstGeom>
            <a:grpFill/>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9" name="Group 38"/>
          <p:cNvGrpSpPr/>
          <p:nvPr/>
        </p:nvGrpSpPr>
        <p:grpSpPr>
          <a:xfrm>
            <a:off x="4117701" y="2312856"/>
            <a:ext cx="325664" cy="609296"/>
            <a:chOff x="2518144" y="2528473"/>
            <a:chExt cx="180021" cy="404128"/>
          </a:xfrm>
          <a:solidFill>
            <a:srgbClr val="FF0000"/>
          </a:solidFill>
        </p:grpSpPr>
        <p:sp>
          <p:nvSpPr>
            <p:cNvPr id="40" name="Isosceles Triangle 39"/>
            <p:cNvSpPr/>
            <p:nvPr/>
          </p:nvSpPr>
          <p:spPr>
            <a:xfrm rot="10800000">
              <a:off x="2518144" y="2716575"/>
              <a:ext cx="180021" cy="216026"/>
            </a:xfrm>
            <a:prstGeom prst="triangl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41" name="Straight Connector 40"/>
            <p:cNvCxnSpPr>
              <a:stCxn id="40" idx="3"/>
            </p:cNvCxnSpPr>
            <p:nvPr/>
          </p:nvCxnSpPr>
          <p:spPr>
            <a:xfrm flipV="1">
              <a:off x="2608153" y="2528473"/>
              <a:ext cx="0" cy="188102"/>
            </a:xfrm>
            <a:prstGeom prst="line">
              <a:avLst/>
            </a:prstGeom>
            <a:grpFill/>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3" name="Group 42"/>
          <p:cNvGrpSpPr/>
          <p:nvPr/>
        </p:nvGrpSpPr>
        <p:grpSpPr>
          <a:xfrm>
            <a:off x="4860032" y="1823324"/>
            <a:ext cx="576064" cy="1077778"/>
            <a:chOff x="2518144" y="2528473"/>
            <a:chExt cx="180021" cy="404128"/>
          </a:xfrm>
          <a:solidFill>
            <a:srgbClr val="FF0000"/>
          </a:solidFill>
        </p:grpSpPr>
        <p:sp>
          <p:nvSpPr>
            <p:cNvPr id="44" name="Isosceles Triangle 43"/>
            <p:cNvSpPr/>
            <p:nvPr/>
          </p:nvSpPr>
          <p:spPr>
            <a:xfrm rot="10800000">
              <a:off x="2518144" y="2716575"/>
              <a:ext cx="180021" cy="216026"/>
            </a:xfrm>
            <a:prstGeom prst="triangl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45" name="Straight Connector 44"/>
            <p:cNvCxnSpPr>
              <a:stCxn id="44" idx="3"/>
            </p:cNvCxnSpPr>
            <p:nvPr/>
          </p:nvCxnSpPr>
          <p:spPr>
            <a:xfrm flipV="1">
              <a:off x="2608153" y="2528473"/>
              <a:ext cx="0" cy="188102"/>
            </a:xfrm>
            <a:prstGeom prst="line">
              <a:avLst/>
            </a:prstGeom>
            <a:grpFill/>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6" name="Group 45"/>
          <p:cNvGrpSpPr/>
          <p:nvPr/>
        </p:nvGrpSpPr>
        <p:grpSpPr>
          <a:xfrm>
            <a:off x="5940152" y="2596453"/>
            <a:ext cx="216024" cy="304649"/>
            <a:chOff x="2518144" y="2528473"/>
            <a:chExt cx="180021" cy="404128"/>
          </a:xfrm>
          <a:solidFill>
            <a:srgbClr val="FF0000"/>
          </a:solidFill>
        </p:grpSpPr>
        <p:sp>
          <p:nvSpPr>
            <p:cNvPr id="47" name="Isosceles Triangle 46"/>
            <p:cNvSpPr/>
            <p:nvPr/>
          </p:nvSpPr>
          <p:spPr>
            <a:xfrm rot="10800000">
              <a:off x="2518144" y="2716575"/>
              <a:ext cx="180021" cy="216026"/>
            </a:xfrm>
            <a:prstGeom prst="triangl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48" name="Straight Connector 47"/>
            <p:cNvCxnSpPr>
              <a:stCxn id="47" idx="3"/>
            </p:cNvCxnSpPr>
            <p:nvPr/>
          </p:nvCxnSpPr>
          <p:spPr>
            <a:xfrm flipV="1">
              <a:off x="2608153" y="2528473"/>
              <a:ext cx="0" cy="188102"/>
            </a:xfrm>
            <a:prstGeom prst="line">
              <a:avLst/>
            </a:prstGeom>
            <a:grpFill/>
            <a:ln w="254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a:xfrm flipV="1">
            <a:off x="4008738" y="4015031"/>
            <a:ext cx="3227558" cy="1"/>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4309794" y="3627394"/>
            <a:ext cx="3049720" cy="369332"/>
          </a:xfrm>
          <a:prstGeom prst="rect">
            <a:avLst/>
          </a:prstGeom>
          <a:noFill/>
        </p:spPr>
        <p:txBody>
          <a:bodyPr wrap="square" rtlCol="0">
            <a:spAutoFit/>
          </a:bodyPr>
          <a:lstStyle/>
          <a:p>
            <a:r>
              <a:rPr lang="en-CA" dirty="0" smtClean="0"/>
              <a:t>High probability and impact</a:t>
            </a:r>
            <a:endParaRPr lang="en-CA" dirty="0"/>
          </a:p>
        </p:txBody>
      </p:sp>
      <p:cxnSp>
        <p:nvCxnSpPr>
          <p:cNvPr id="51" name="Straight Connector 50"/>
          <p:cNvCxnSpPr>
            <a:endCxn id="44" idx="5"/>
          </p:cNvCxnSpPr>
          <p:nvPr/>
        </p:nvCxnSpPr>
        <p:spPr>
          <a:xfrm flipV="1">
            <a:off x="4008738" y="2613039"/>
            <a:ext cx="995310" cy="1401993"/>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1548149" y="1635648"/>
            <a:ext cx="1439675"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1548149" y="1203598"/>
            <a:ext cx="1308726" cy="369332"/>
          </a:xfrm>
          <a:prstGeom prst="rect">
            <a:avLst/>
          </a:prstGeom>
          <a:noFill/>
        </p:spPr>
        <p:txBody>
          <a:bodyPr wrap="square" rtlCol="0">
            <a:spAutoFit/>
          </a:bodyPr>
          <a:lstStyle/>
          <a:p>
            <a:r>
              <a:rPr lang="en-CA" dirty="0" smtClean="0"/>
              <a:t>Low impact</a:t>
            </a:r>
            <a:endParaRPr lang="en-CA" dirty="0"/>
          </a:p>
        </p:txBody>
      </p:sp>
      <p:cxnSp>
        <p:nvCxnSpPr>
          <p:cNvPr id="56" name="Straight Connector 55"/>
          <p:cNvCxnSpPr/>
          <p:nvPr/>
        </p:nvCxnSpPr>
        <p:spPr>
          <a:xfrm flipV="1">
            <a:off x="2680973" y="1635647"/>
            <a:ext cx="306851" cy="576063"/>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2680975" y="483518"/>
            <a:ext cx="3797258" cy="461665"/>
          </a:xfrm>
          <a:prstGeom prst="rect">
            <a:avLst/>
          </a:prstGeom>
        </p:spPr>
        <p:txBody>
          <a:bodyPr wrap="none">
            <a:spAutoFit/>
          </a:bodyPr>
          <a:lstStyle/>
          <a:p>
            <a:r>
              <a:rPr lang="en-CA" sz="2400" b="1" dirty="0" smtClean="0"/>
              <a:t>Risk Probability and Impacts</a:t>
            </a:r>
            <a:endParaRPr lang="en-CA" sz="2400" b="1" dirty="0"/>
          </a:p>
        </p:txBody>
      </p:sp>
    </p:spTree>
    <p:extLst>
      <p:ext uri="{BB962C8B-B14F-4D97-AF65-F5344CB8AC3E}">
        <p14:creationId xmlns:p14="http://schemas.microsoft.com/office/powerpoint/2010/main" val="379510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fade">
                                      <p:cBhvr>
                                        <p:cTn id="10" dur="500"/>
                                        <p:tgtEl>
                                          <p:spTgt spid="36"/>
                                        </p:tgtEl>
                                      </p:cBhvr>
                                    </p:animEffect>
                                  </p:childTnLst>
                                </p:cTn>
                              </p:par>
                              <p:par>
                                <p:cTn id="11" presetID="10" presetClass="entr" presetSubtype="0" fill="hold"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500"/>
                                        <p:tgtEl>
                                          <p:spTgt spid="3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5"/>
                                        </p:tgtEl>
                                        <p:attrNameLst>
                                          <p:attrName>style.visibility</p:attrName>
                                        </p:attrNameLst>
                                      </p:cBhvr>
                                      <p:to>
                                        <p:strVal val="visible"/>
                                      </p:to>
                                    </p:set>
                                    <p:animEffect transition="in" filter="fade">
                                      <p:cBhvr>
                                        <p:cTn id="18" dur="500"/>
                                        <p:tgtEl>
                                          <p:spTgt spid="55"/>
                                        </p:tgtEl>
                                      </p:cBhvr>
                                    </p:animEffect>
                                  </p:childTnLst>
                                </p:cTn>
                              </p:par>
                              <p:par>
                                <p:cTn id="19" presetID="10" presetClass="entr" presetSubtype="0" fill="hold" nodeType="withEffect">
                                  <p:stCondLst>
                                    <p:cond delay="0"/>
                                  </p:stCondLst>
                                  <p:childTnLst>
                                    <p:set>
                                      <p:cBhvr>
                                        <p:cTn id="20" dur="1" fill="hold">
                                          <p:stCondLst>
                                            <p:cond delay="0"/>
                                          </p:stCondLst>
                                        </p:cTn>
                                        <p:tgtEl>
                                          <p:spTgt spid="52"/>
                                        </p:tgtEl>
                                        <p:attrNameLst>
                                          <p:attrName>style.visibility</p:attrName>
                                        </p:attrNameLst>
                                      </p:cBhvr>
                                      <p:to>
                                        <p:strVal val="visible"/>
                                      </p:to>
                                    </p:set>
                                    <p:animEffect transition="in" filter="fade">
                                      <p:cBhvr>
                                        <p:cTn id="21" dur="500"/>
                                        <p:tgtEl>
                                          <p:spTgt spid="52"/>
                                        </p:tgtEl>
                                      </p:cBhvr>
                                    </p:animEffect>
                                  </p:childTnLst>
                                </p:cTn>
                              </p:par>
                              <p:par>
                                <p:cTn id="22" presetID="10" presetClass="entr" presetSubtype="0" fill="hold" nodeType="withEffect">
                                  <p:stCondLst>
                                    <p:cond delay="0"/>
                                  </p:stCondLst>
                                  <p:childTnLst>
                                    <p:set>
                                      <p:cBhvr>
                                        <p:cTn id="23" dur="1" fill="hold">
                                          <p:stCondLst>
                                            <p:cond delay="0"/>
                                          </p:stCondLst>
                                        </p:cTn>
                                        <p:tgtEl>
                                          <p:spTgt spid="56"/>
                                        </p:tgtEl>
                                        <p:attrNameLst>
                                          <p:attrName>style.visibility</p:attrName>
                                        </p:attrNameLst>
                                      </p:cBhvr>
                                      <p:to>
                                        <p:strVal val="visible"/>
                                      </p:to>
                                    </p:set>
                                    <p:animEffect transition="in" filter="fade">
                                      <p:cBhvr>
                                        <p:cTn id="24" dur="500"/>
                                        <p:tgtEl>
                                          <p:spTgt spid="5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fade">
                                      <p:cBhvr>
                                        <p:cTn id="29" dur="500"/>
                                        <p:tgtEl>
                                          <p:spTgt spid="43"/>
                                        </p:tgtEl>
                                      </p:cBhvr>
                                    </p:animEffect>
                                  </p:childTnLst>
                                </p:cTn>
                              </p:par>
                              <p:par>
                                <p:cTn id="30" presetID="10" presetClass="entr" presetSubtype="0" fill="hold" nodeType="with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fade">
                                      <p:cBhvr>
                                        <p:cTn id="32" dur="500"/>
                                        <p:tgtEl>
                                          <p:spTgt spid="4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fade">
                                      <p:cBhvr>
                                        <p:cTn id="37" dur="500"/>
                                        <p:tgtEl>
                                          <p:spTgt spid="5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fade">
                                      <p:cBhvr>
                                        <p:cTn id="40" dur="500"/>
                                        <p:tgtEl>
                                          <p:spTgt spid="50"/>
                                        </p:tgtEl>
                                      </p:cBhvr>
                                    </p:animEffect>
                                  </p:childTnLst>
                                </p:cTn>
                              </p:par>
                              <p:par>
                                <p:cTn id="41" presetID="10" presetClass="entr" presetSubtype="0" fill="hold" nodeType="with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fade">
                                      <p:cBhvr>
                                        <p:cTn id="43"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41632" y="1818240"/>
            <a:ext cx="1763963" cy="324036"/>
          </a:xfrm>
          <a:prstGeom prst="rect">
            <a:avLst/>
          </a:prstGeom>
          <a:solidFill>
            <a:schemeClr val="bg1"/>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Isosceles Triangle 3"/>
          <p:cNvSpPr/>
          <p:nvPr/>
        </p:nvSpPr>
        <p:spPr>
          <a:xfrm rot="10800000">
            <a:off x="2645554" y="1369223"/>
            <a:ext cx="360040" cy="432048"/>
          </a:xfrm>
          <a:prstGeom prst="triangl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5" name="Straight Connector 4"/>
          <p:cNvCxnSpPr>
            <a:stCxn id="4" idx="3"/>
          </p:cNvCxnSpPr>
          <p:nvPr/>
        </p:nvCxnSpPr>
        <p:spPr>
          <a:xfrm flipV="1">
            <a:off x="2825575" y="1099193"/>
            <a:ext cx="1" cy="27003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709449" y="1065580"/>
            <a:ext cx="1116126" cy="369332"/>
          </a:xfrm>
          <a:prstGeom prst="rect">
            <a:avLst/>
          </a:prstGeom>
          <a:noFill/>
        </p:spPr>
        <p:txBody>
          <a:bodyPr wrap="square" rtlCol="0">
            <a:spAutoFit/>
          </a:bodyPr>
          <a:lstStyle/>
          <a:p>
            <a:r>
              <a:rPr lang="en-CA" dirty="0" smtClean="0"/>
              <a:t>Event 1</a:t>
            </a:r>
            <a:endParaRPr lang="en-CA" dirty="0"/>
          </a:p>
        </p:txBody>
      </p:sp>
      <p:sp>
        <p:nvSpPr>
          <p:cNvPr id="12" name="Rectangle 11"/>
          <p:cNvSpPr/>
          <p:nvPr/>
        </p:nvSpPr>
        <p:spPr>
          <a:xfrm>
            <a:off x="3005594" y="2726939"/>
            <a:ext cx="3078574" cy="324036"/>
          </a:xfrm>
          <a:prstGeom prst="rect">
            <a:avLst/>
          </a:prstGeom>
          <a:solidFill>
            <a:schemeClr val="bg1"/>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Isosceles Triangle 12"/>
          <p:cNvSpPr/>
          <p:nvPr/>
        </p:nvSpPr>
        <p:spPr>
          <a:xfrm rot="10800000">
            <a:off x="4625772" y="2277923"/>
            <a:ext cx="360040" cy="432048"/>
          </a:xfrm>
          <a:prstGeom prst="triangl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4" name="Straight Connector 13"/>
          <p:cNvCxnSpPr>
            <a:stCxn id="13" idx="3"/>
          </p:cNvCxnSpPr>
          <p:nvPr/>
        </p:nvCxnSpPr>
        <p:spPr>
          <a:xfrm flipV="1">
            <a:off x="4805793" y="2007893"/>
            <a:ext cx="1" cy="27003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6291575" y="4356522"/>
            <a:ext cx="1403922" cy="324036"/>
          </a:xfrm>
          <a:prstGeom prst="rect">
            <a:avLst/>
          </a:prstGeom>
          <a:solidFill>
            <a:schemeClr val="bg1"/>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Isosceles Triangle 18"/>
          <p:cNvSpPr/>
          <p:nvPr/>
        </p:nvSpPr>
        <p:spPr>
          <a:xfrm rot="10800000">
            <a:off x="7280450" y="3901220"/>
            <a:ext cx="360040" cy="432048"/>
          </a:xfrm>
          <a:prstGeom prst="triangl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1" name="Straight Connector 20"/>
          <p:cNvCxnSpPr>
            <a:stCxn id="19" idx="3"/>
          </p:cNvCxnSpPr>
          <p:nvPr/>
        </p:nvCxnSpPr>
        <p:spPr>
          <a:xfrm flipV="1">
            <a:off x="7460471" y="3631190"/>
            <a:ext cx="1" cy="27003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7555285" y="3534272"/>
            <a:ext cx="1116126" cy="369332"/>
          </a:xfrm>
          <a:prstGeom prst="rect">
            <a:avLst/>
          </a:prstGeom>
          <a:noFill/>
        </p:spPr>
        <p:txBody>
          <a:bodyPr wrap="square" rtlCol="0">
            <a:spAutoFit/>
          </a:bodyPr>
          <a:lstStyle/>
          <a:p>
            <a:r>
              <a:rPr lang="en-CA" dirty="0" smtClean="0"/>
              <a:t>Event 4</a:t>
            </a:r>
            <a:endParaRPr lang="en-CA" dirty="0"/>
          </a:p>
        </p:txBody>
      </p:sp>
      <p:cxnSp>
        <p:nvCxnSpPr>
          <p:cNvPr id="23" name="Straight Connector 22"/>
          <p:cNvCxnSpPr>
            <a:endCxn id="3" idx="3"/>
          </p:cNvCxnSpPr>
          <p:nvPr/>
        </p:nvCxnSpPr>
        <p:spPr>
          <a:xfrm flipH="1">
            <a:off x="3005594" y="1980258"/>
            <a:ext cx="34227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6084168" y="2924990"/>
            <a:ext cx="34227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endCxn id="31" idx="3"/>
          </p:cNvCxnSpPr>
          <p:nvPr/>
        </p:nvCxnSpPr>
        <p:spPr>
          <a:xfrm flipH="1">
            <a:off x="3327552" y="1973069"/>
            <a:ext cx="20313" cy="152278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endCxn id="29" idx="3"/>
          </p:cNvCxnSpPr>
          <p:nvPr/>
        </p:nvCxnSpPr>
        <p:spPr>
          <a:xfrm>
            <a:off x="6435357" y="2924991"/>
            <a:ext cx="1" cy="130177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Isosceles Triangle 27"/>
          <p:cNvSpPr/>
          <p:nvPr/>
        </p:nvSpPr>
        <p:spPr>
          <a:xfrm rot="10800000">
            <a:off x="3232659" y="2591882"/>
            <a:ext cx="196816" cy="11809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Isosceles Triangle 28"/>
          <p:cNvSpPr/>
          <p:nvPr/>
        </p:nvSpPr>
        <p:spPr>
          <a:xfrm rot="10800000">
            <a:off x="6327228" y="4226767"/>
            <a:ext cx="216258" cy="129755"/>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TextBox 37"/>
          <p:cNvSpPr txBox="1"/>
          <p:nvPr/>
        </p:nvSpPr>
        <p:spPr>
          <a:xfrm>
            <a:off x="5517136" y="915566"/>
            <a:ext cx="1476400" cy="369332"/>
          </a:xfrm>
          <a:prstGeom prst="rect">
            <a:avLst/>
          </a:prstGeom>
          <a:noFill/>
        </p:spPr>
        <p:txBody>
          <a:bodyPr wrap="square" rtlCol="0">
            <a:spAutoFit/>
          </a:bodyPr>
          <a:lstStyle/>
          <a:p>
            <a:r>
              <a:rPr lang="en-CA" dirty="0" smtClean="0"/>
              <a:t>Event Chain</a:t>
            </a:r>
            <a:endParaRPr lang="en-CA" dirty="0"/>
          </a:p>
        </p:txBody>
      </p:sp>
      <p:cxnSp>
        <p:nvCxnSpPr>
          <p:cNvPr id="48" name="Straight Connector 47"/>
          <p:cNvCxnSpPr/>
          <p:nvPr/>
        </p:nvCxnSpPr>
        <p:spPr>
          <a:xfrm>
            <a:off x="5302818" y="1184897"/>
            <a:ext cx="1496577"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H="1">
            <a:off x="4625771" y="1184897"/>
            <a:ext cx="677046" cy="351839"/>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Isosceles Triangle 50"/>
          <p:cNvSpPr/>
          <p:nvPr/>
        </p:nvSpPr>
        <p:spPr>
          <a:xfrm rot="9417854">
            <a:off x="4594755" y="1676518"/>
            <a:ext cx="255120" cy="30614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2" name="Isosceles Triangle 51"/>
          <p:cNvSpPr/>
          <p:nvPr/>
        </p:nvSpPr>
        <p:spPr>
          <a:xfrm rot="10162328">
            <a:off x="7299235" y="3286866"/>
            <a:ext cx="255120" cy="30614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3005594" y="3618063"/>
            <a:ext cx="1403922" cy="324036"/>
          </a:xfrm>
          <a:prstGeom prst="rect">
            <a:avLst/>
          </a:prstGeom>
          <a:solidFill>
            <a:schemeClr val="bg1"/>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Isosceles Triangle 30"/>
          <p:cNvSpPr/>
          <p:nvPr/>
        </p:nvSpPr>
        <p:spPr>
          <a:xfrm rot="10800000">
            <a:off x="3234068" y="3495848"/>
            <a:ext cx="186967" cy="112181"/>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TextBox 34"/>
          <p:cNvSpPr txBox="1"/>
          <p:nvPr/>
        </p:nvSpPr>
        <p:spPr>
          <a:xfrm>
            <a:off x="5170659" y="2208044"/>
            <a:ext cx="1116126" cy="369332"/>
          </a:xfrm>
          <a:prstGeom prst="rect">
            <a:avLst/>
          </a:prstGeom>
          <a:noFill/>
        </p:spPr>
        <p:txBody>
          <a:bodyPr wrap="square" rtlCol="0">
            <a:spAutoFit/>
          </a:bodyPr>
          <a:lstStyle/>
          <a:p>
            <a:r>
              <a:rPr lang="en-CA" dirty="0" smtClean="0"/>
              <a:t>Event 2</a:t>
            </a:r>
            <a:endParaRPr lang="en-CA" dirty="0"/>
          </a:p>
        </p:txBody>
      </p:sp>
      <p:sp>
        <p:nvSpPr>
          <p:cNvPr id="56" name="Freeform 55"/>
          <p:cNvSpPr/>
          <p:nvPr/>
        </p:nvSpPr>
        <p:spPr>
          <a:xfrm>
            <a:off x="3019246" y="1099922"/>
            <a:ext cx="1595887" cy="575813"/>
          </a:xfrm>
          <a:custGeom>
            <a:avLst/>
            <a:gdLst>
              <a:gd name="connsiteX0" fmla="*/ 0 w 1595887"/>
              <a:gd name="connsiteY0" fmla="*/ 0 h 767751"/>
              <a:gd name="connsiteX1" fmla="*/ 948906 w 1595887"/>
              <a:gd name="connsiteY1" fmla="*/ 43132 h 767751"/>
              <a:gd name="connsiteX2" fmla="*/ 1311215 w 1595887"/>
              <a:gd name="connsiteY2" fmla="*/ 258793 h 767751"/>
              <a:gd name="connsiteX3" fmla="*/ 1595887 w 1595887"/>
              <a:gd name="connsiteY3" fmla="*/ 767751 h 767751"/>
            </a:gdLst>
            <a:ahLst/>
            <a:cxnLst>
              <a:cxn ang="0">
                <a:pos x="connsiteX0" y="connsiteY0"/>
              </a:cxn>
              <a:cxn ang="0">
                <a:pos x="connsiteX1" y="connsiteY1"/>
              </a:cxn>
              <a:cxn ang="0">
                <a:pos x="connsiteX2" y="connsiteY2"/>
              </a:cxn>
              <a:cxn ang="0">
                <a:pos x="connsiteX3" y="connsiteY3"/>
              </a:cxn>
            </a:cxnLst>
            <a:rect l="l" t="t" r="r" b="b"/>
            <a:pathLst>
              <a:path w="1595887" h="767751">
                <a:moveTo>
                  <a:pt x="0" y="0"/>
                </a:moveTo>
                <a:cubicBezTo>
                  <a:pt x="365185" y="0"/>
                  <a:pt x="730370" y="0"/>
                  <a:pt x="948906" y="43132"/>
                </a:cubicBezTo>
                <a:cubicBezTo>
                  <a:pt x="1167442" y="86264"/>
                  <a:pt x="1203385" y="138023"/>
                  <a:pt x="1311215" y="258793"/>
                </a:cubicBezTo>
                <a:cubicBezTo>
                  <a:pt x="1419045" y="379563"/>
                  <a:pt x="1507466" y="573657"/>
                  <a:pt x="1595887" y="76775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8" name="Freeform 57"/>
          <p:cNvSpPr/>
          <p:nvPr/>
        </p:nvSpPr>
        <p:spPr>
          <a:xfrm>
            <a:off x="4934309" y="1973346"/>
            <a:ext cx="2449902" cy="1319842"/>
          </a:xfrm>
          <a:custGeom>
            <a:avLst/>
            <a:gdLst>
              <a:gd name="connsiteX0" fmla="*/ 0 w 2449902"/>
              <a:gd name="connsiteY0" fmla="*/ 0 h 1759789"/>
              <a:gd name="connsiteX1" fmla="*/ 1224951 w 2449902"/>
              <a:gd name="connsiteY1" fmla="*/ 17253 h 1759789"/>
              <a:gd name="connsiteX2" fmla="*/ 1716657 w 2449902"/>
              <a:gd name="connsiteY2" fmla="*/ 172529 h 1759789"/>
              <a:gd name="connsiteX3" fmla="*/ 2078966 w 2449902"/>
              <a:gd name="connsiteY3" fmla="*/ 465827 h 1759789"/>
              <a:gd name="connsiteX4" fmla="*/ 2268748 w 2449902"/>
              <a:gd name="connsiteY4" fmla="*/ 1026544 h 1759789"/>
              <a:gd name="connsiteX5" fmla="*/ 2449902 w 2449902"/>
              <a:gd name="connsiteY5" fmla="*/ 1759789 h 1759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9902" h="1759789">
                <a:moveTo>
                  <a:pt x="0" y="0"/>
                </a:moveTo>
                <a:lnTo>
                  <a:pt x="1224951" y="17253"/>
                </a:lnTo>
                <a:cubicBezTo>
                  <a:pt x="1511061" y="46008"/>
                  <a:pt x="1574321" y="97767"/>
                  <a:pt x="1716657" y="172529"/>
                </a:cubicBezTo>
                <a:cubicBezTo>
                  <a:pt x="1858993" y="247291"/>
                  <a:pt x="1986951" y="323491"/>
                  <a:pt x="2078966" y="465827"/>
                </a:cubicBezTo>
                <a:cubicBezTo>
                  <a:pt x="2170981" y="608163"/>
                  <a:pt x="2206925" y="810884"/>
                  <a:pt x="2268748" y="1026544"/>
                </a:cubicBezTo>
                <a:cubicBezTo>
                  <a:pt x="2330571" y="1242204"/>
                  <a:pt x="2390236" y="1500996"/>
                  <a:pt x="2449902" y="1759789"/>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59" name="Straight Connector 58"/>
          <p:cNvCxnSpPr/>
          <p:nvPr/>
        </p:nvCxnSpPr>
        <p:spPr>
          <a:xfrm>
            <a:off x="5302818" y="1192566"/>
            <a:ext cx="425905" cy="780503"/>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sp>
        <p:nvSpPr>
          <p:cNvPr id="62" name="Rectangle 61"/>
          <p:cNvSpPr/>
          <p:nvPr/>
        </p:nvSpPr>
        <p:spPr>
          <a:xfrm>
            <a:off x="6879359" y="2450912"/>
            <a:ext cx="675927" cy="25906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solidFill>
                  <a:schemeClr val="tx1"/>
                </a:solidFill>
              </a:rPr>
              <a:t>0.5</a:t>
            </a:r>
            <a:endParaRPr lang="en-CA" dirty="0">
              <a:solidFill>
                <a:schemeClr val="tx1"/>
              </a:solidFill>
            </a:endParaRPr>
          </a:p>
        </p:txBody>
      </p:sp>
      <p:sp>
        <p:nvSpPr>
          <p:cNvPr id="32" name="Rectangle 31"/>
          <p:cNvSpPr/>
          <p:nvPr/>
        </p:nvSpPr>
        <p:spPr>
          <a:xfrm>
            <a:off x="2141745" y="339502"/>
            <a:ext cx="5042855" cy="461665"/>
          </a:xfrm>
          <a:prstGeom prst="rect">
            <a:avLst/>
          </a:prstGeom>
        </p:spPr>
        <p:txBody>
          <a:bodyPr wrap="none">
            <a:spAutoFit/>
          </a:bodyPr>
          <a:lstStyle/>
          <a:p>
            <a:r>
              <a:rPr lang="en-CA" sz="2400" b="1" dirty="0" smtClean="0"/>
              <a:t>Event Chains on Event Chain Diagrams</a:t>
            </a:r>
            <a:endParaRPr lang="en-CA" sz="2400" b="1" dirty="0"/>
          </a:p>
        </p:txBody>
      </p:sp>
    </p:spTree>
    <p:extLst>
      <p:ext uri="{BB962C8B-B14F-4D97-AF65-F5344CB8AC3E}">
        <p14:creationId xmlns:p14="http://schemas.microsoft.com/office/powerpoint/2010/main" val="38636995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41632" y="1740234"/>
            <a:ext cx="1763963" cy="324036"/>
          </a:xfrm>
          <a:prstGeom prst="rect">
            <a:avLst/>
          </a:prstGeom>
          <a:solidFill>
            <a:schemeClr val="bg1"/>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Isosceles Triangle 3"/>
          <p:cNvSpPr/>
          <p:nvPr/>
        </p:nvSpPr>
        <p:spPr>
          <a:xfrm rot="10800000">
            <a:off x="2645554" y="1291217"/>
            <a:ext cx="360040" cy="432048"/>
          </a:xfrm>
          <a:prstGeom prst="triangl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5" name="Straight Connector 4"/>
          <p:cNvCxnSpPr>
            <a:stCxn id="4" idx="3"/>
          </p:cNvCxnSpPr>
          <p:nvPr/>
        </p:nvCxnSpPr>
        <p:spPr>
          <a:xfrm flipV="1">
            <a:off x="2825575" y="1021187"/>
            <a:ext cx="1" cy="27003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709449" y="987574"/>
            <a:ext cx="1116126" cy="369332"/>
          </a:xfrm>
          <a:prstGeom prst="rect">
            <a:avLst/>
          </a:prstGeom>
          <a:noFill/>
        </p:spPr>
        <p:txBody>
          <a:bodyPr wrap="square" rtlCol="0">
            <a:spAutoFit/>
          </a:bodyPr>
          <a:lstStyle/>
          <a:p>
            <a:r>
              <a:rPr lang="en-CA" dirty="0" smtClean="0"/>
              <a:t>Event 1</a:t>
            </a:r>
            <a:endParaRPr lang="en-CA" dirty="0"/>
          </a:p>
        </p:txBody>
      </p:sp>
      <p:sp>
        <p:nvSpPr>
          <p:cNvPr id="12" name="Rectangle 11"/>
          <p:cNvSpPr/>
          <p:nvPr/>
        </p:nvSpPr>
        <p:spPr>
          <a:xfrm>
            <a:off x="3005594" y="2648933"/>
            <a:ext cx="3078574" cy="324036"/>
          </a:xfrm>
          <a:prstGeom prst="rect">
            <a:avLst/>
          </a:prstGeom>
          <a:solidFill>
            <a:schemeClr val="bg1"/>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a:off x="6255336" y="3745241"/>
            <a:ext cx="1403922" cy="324036"/>
          </a:xfrm>
          <a:prstGeom prst="rect">
            <a:avLst/>
          </a:prstGeom>
          <a:solidFill>
            <a:schemeClr val="bg1"/>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3" name="Straight Connector 22"/>
          <p:cNvCxnSpPr>
            <a:endCxn id="3" idx="3"/>
          </p:cNvCxnSpPr>
          <p:nvPr/>
        </p:nvCxnSpPr>
        <p:spPr>
          <a:xfrm flipH="1">
            <a:off x="3005594" y="1902252"/>
            <a:ext cx="34227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endCxn id="28" idx="3"/>
          </p:cNvCxnSpPr>
          <p:nvPr/>
        </p:nvCxnSpPr>
        <p:spPr>
          <a:xfrm flipH="1">
            <a:off x="3331067" y="1902252"/>
            <a:ext cx="8400" cy="55257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Isosceles Triangle 27"/>
          <p:cNvSpPr/>
          <p:nvPr/>
        </p:nvSpPr>
        <p:spPr>
          <a:xfrm rot="10800000">
            <a:off x="3232659" y="2454831"/>
            <a:ext cx="196816" cy="11809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TextBox 37"/>
          <p:cNvSpPr txBox="1"/>
          <p:nvPr/>
        </p:nvSpPr>
        <p:spPr>
          <a:xfrm>
            <a:off x="5767715" y="1440587"/>
            <a:ext cx="1476400" cy="923330"/>
          </a:xfrm>
          <a:prstGeom prst="rect">
            <a:avLst/>
          </a:prstGeom>
          <a:noFill/>
        </p:spPr>
        <p:txBody>
          <a:bodyPr wrap="square" rtlCol="0">
            <a:spAutoFit/>
          </a:bodyPr>
          <a:lstStyle/>
          <a:p>
            <a:r>
              <a:rPr lang="en-CA" dirty="0" smtClean="0"/>
              <a:t>Event Chain:</a:t>
            </a:r>
          </a:p>
          <a:p>
            <a:r>
              <a:rPr lang="en-CA" dirty="0" smtClean="0"/>
              <a:t>Event triggers activity</a:t>
            </a:r>
            <a:endParaRPr lang="en-CA" dirty="0"/>
          </a:p>
        </p:txBody>
      </p:sp>
      <p:cxnSp>
        <p:nvCxnSpPr>
          <p:cNvPr id="48" name="Straight Connector 47"/>
          <p:cNvCxnSpPr/>
          <p:nvPr/>
        </p:nvCxnSpPr>
        <p:spPr>
          <a:xfrm>
            <a:off x="5693578" y="1776999"/>
            <a:ext cx="1496577"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H="1">
            <a:off x="5016532" y="1776999"/>
            <a:ext cx="677046" cy="351839"/>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Isosceles Triangle 50"/>
          <p:cNvSpPr/>
          <p:nvPr/>
        </p:nvSpPr>
        <p:spPr>
          <a:xfrm rot="8971578">
            <a:off x="6027316" y="3395550"/>
            <a:ext cx="255120" cy="30614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6" name="Freeform 55"/>
          <p:cNvSpPr/>
          <p:nvPr/>
        </p:nvSpPr>
        <p:spPr>
          <a:xfrm>
            <a:off x="3019246" y="1021916"/>
            <a:ext cx="1595887" cy="575813"/>
          </a:xfrm>
          <a:custGeom>
            <a:avLst/>
            <a:gdLst>
              <a:gd name="connsiteX0" fmla="*/ 0 w 1595887"/>
              <a:gd name="connsiteY0" fmla="*/ 0 h 767751"/>
              <a:gd name="connsiteX1" fmla="*/ 948906 w 1595887"/>
              <a:gd name="connsiteY1" fmla="*/ 43132 h 767751"/>
              <a:gd name="connsiteX2" fmla="*/ 1311215 w 1595887"/>
              <a:gd name="connsiteY2" fmla="*/ 258793 h 767751"/>
              <a:gd name="connsiteX3" fmla="*/ 1595887 w 1595887"/>
              <a:gd name="connsiteY3" fmla="*/ 767751 h 767751"/>
            </a:gdLst>
            <a:ahLst/>
            <a:cxnLst>
              <a:cxn ang="0">
                <a:pos x="connsiteX0" y="connsiteY0"/>
              </a:cxn>
              <a:cxn ang="0">
                <a:pos x="connsiteX1" y="connsiteY1"/>
              </a:cxn>
              <a:cxn ang="0">
                <a:pos x="connsiteX2" y="connsiteY2"/>
              </a:cxn>
              <a:cxn ang="0">
                <a:pos x="connsiteX3" y="connsiteY3"/>
              </a:cxn>
            </a:cxnLst>
            <a:rect l="l" t="t" r="r" b="b"/>
            <a:pathLst>
              <a:path w="1595887" h="767751">
                <a:moveTo>
                  <a:pt x="0" y="0"/>
                </a:moveTo>
                <a:cubicBezTo>
                  <a:pt x="365185" y="0"/>
                  <a:pt x="730370" y="0"/>
                  <a:pt x="948906" y="43132"/>
                </a:cubicBezTo>
                <a:cubicBezTo>
                  <a:pt x="1167442" y="86264"/>
                  <a:pt x="1203385" y="138023"/>
                  <a:pt x="1311215" y="258793"/>
                </a:cubicBezTo>
                <a:cubicBezTo>
                  <a:pt x="1419045" y="379563"/>
                  <a:pt x="1507466" y="573657"/>
                  <a:pt x="1595887" y="76775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32" name="Straight Connector 31"/>
          <p:cNvCxnSpPr/>
          <p:nvPr/>
        </p:nvCxnSpPr>
        <p:spPr>
          <a:xfrm>
            <a:off x="4615133" y="1597729"/>
            <a:ext cx="1469035" cy="183211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2141745" y="339502"/>
            <a:ext cx="4297138" cy="461665"/>
          </a:xfrm>
          <a:prstGeom prst="rect">
            <a:avLst/>
          </a:prstGeom>
        </p:spPr>
        <p:txBody>
          <a:bodyPr wrap="none">
            <a:spAutoFit/>
          </a:bodyPr>
          <a:lstStyle/>
          <a:p>
            <a:r>
              <a:rPr lang="en-CA" sz="2400" b="1" dirty="0" smtClean="0"/>
              <a:t>Event Chain Executes an Activity</a:t>
            </a:r>
            <a:endParaRPr lang="en-CA" sz="2400" b="1" dirty="0"/>
          </a:p>
        </p:txBody>
      </p:sp>
    </p:spTree>
    <p:extLst>
      <p:ext uri="{BB962C8B-B14F-4D97-AF65-F5344CB8AC3E}">
        <p14:creationId xmlns:p14="http://schemas.microsoft.com/office/powerpoint/2010/main" val="11692526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41632" y="1740234"/>
            <a:ext cx="1763963" cy="324036"/>
          </a:xfrm>
          <a:prstGeom prst="rect">
            <a:avLst/>
          </a:prstGeom>
          <a:solidFill>
            <a:schemeClr val="bg1"/>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Isosceles Triangle 3"/>
          <p:cNvSpPr/>
          <p:nvPr/>
        </p:nvSpPr>
        <p:spPr>
          <a:xfrm rot="10800000">
            <a:off x="2645554" y="1291217"/>
            <a:ext cx="360040" cy="432048"/>
          </a:xfrm>
          <a:prstGeom prst="triangl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5" name="Straight Connector 4"/>
          <p:cNvCxnSpPr>
            <a:stCxn id="4" idx="3"/>
          </p:cNvCxnSpPr>
          <p:nvPr/>
        </p:nvCxnSpPr>
        <p:spPr>
          <a:xfrm flipV="1">
            <a:off x="2825575" y="1021187"/>
            <a:ext cx="1" cy="27003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709449" y="987574"/>
            <a:ext cx="1116126" cy="369332"/>
          </a:xfrm>
          <a:prstGeom prst="rect">
            <a:avLst/>
          </a:prstGeom>
          <a:noFill/>
        </p:spPr>
        <p:txBody>
          <a:bodyPr wrap="square" rtlCol="0">
            <a:spAutoFit/>
          </a:bodyPr>
          <a:lstStyle/>
          <a:p>
            <a:r>
              <a:rPr lang="en-CA" dirty="0" smtClean="0"/>
              <a:t>Event 1</a:t>
            </a:r>
            <a:endParaRPr lang="en-CA" dirty="0"/>
          </a:p>
        </p:txBody>
      </p:sp>
      <p:sp>
        <p:nvSpPr>
          <p:cNvPr id="12" name="Rectangle 11"/>
          <p:cNvSpPr/>
          <p:nvPr/>
        </p:nvSpPr>
        <p:spPr>
          <a:xfrm>
            <a:off x="3005594" y="2648933"/>
            <a:ext cx="3078574" cy="324036"/>
          </a:xfrm>
          <a:prstGeom prst="rect">
            <a:avLst/>
          </a:prstGeom>
          <a:solidFill>
            <a:schemeClr val="bg1"/>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a:off x="6255336" y="3745241"/>
            <a:ext cx="836944" cy="324036"/>
          </a:xfrm>
          <a:prstGeom prst="rect">
            <a:avLst/>
          </a:prstGeom>
          <a:solidFill>
            <a:schemeClr val="bg1"/>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3" name="Straight Connector 22"/>
          <p:cNvCxnSpPr>
            <a:endCxn id="3" idx="3"/>
          </p:cNvCxnSpPr>
          <p:nvPr/>
        </p:nvCxnSpPr>
        <p:spPr>
          <a:xfrm flipH="1">
            <a:off x="3005594" y="1902252"/>
            <a:ext cx="34227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endCxn id="28" idx="3"/>
          </p:cNvCxnSpPr>
          <p:nvPr/>
        </p:nvCxnSpPr>
        <p:spPr>
          <a:xfrm flipH="1">
            <a:off x="3331067" y="1902252"/>
            <a:ext cx="8400" cy="55257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Isosceles Triangle 27"/>
          <p:cNvSpPr/>
          <p:nvPr/>
        </p:nvSpPr>
        <p:spPr>
          <a:xfrm rot="10800000">
            <a:off x="3232659" y="2454831"/>
            <a:ext cx="196816" cy="11809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TextBox 37"/>
          <p:cNvSpPr txBox="1"/>
          <p:nvPr/>
        </p:nvSpPr>
        <p:spPr>
          <a:xfrm>
            <a:off x="5631854" y="1197600"/>
            <a:ext cx="1476400" cy="1200329"/>
          </a:xfrm>
          <a:prstGeom prst="rect">
            <a:avLst/>
          </a:prstGeom>
          <a:noFill/>
        </p:spPr>
        <p:txBody>
          <a:bodyPr wrap="square" rtlCol="0">
            <a:spAutoFit/>
          </a:bodyPr>
          <a:lstStyle/>
          <a:p>
            <a:r>
              <a:rPr lang="en-CA" dirty="0" smtClean="0"/>
              <a:t>Event Chain:</a:t>
            </a:r>
          </a:p>
          <a:p>
            <a:r>
              <a:rPr lang="en-CA" dirty="0" smtClean="0"/>
              <a:t>Event triggers group of activities</a:t>
            </a:r>
            <a:endParaRPr lang="en-CA" dirty="0"/>
          </a:p>
        </p:txBody>
      </p:sp>
      <p:cxnSp>
        <p:nvCxnSpPr>
          <p:cNvPr id="48" name="Straight Connector 47"/>
          <p:cNvCxnSpPr/>
          <p:nvPr/>
        </p:nvCxnSpPr>
        <p:spPr>
          <a:xfrm>
            <a:off x="5537078" y="1525995"/>
            <a:ext cx="1496577"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H="1">
            <a:off x="4860032" y="1525995"/>
            <a:ext cx="677046" cy="351839"/>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Isosceles Triangle 50"/>
          <p:cNvSpPr/>
          <p:nvPr/>
        </p:nvSpPr>
        <p:spPr>
          <a:xfrm rot="8971578">
            <a:off x="5891356" y="3152167"/>
            <a:ext cx="255120" cy="30614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6" name="Freeform 55"/>
          <p:cNvSpPr/>
          <p:nvPr/>
        </p:nvSpPr>
        <p:spPr>
          <a:xfrm>
            <a:off x="3019246" y="1021916"/>
            <a:ext cx="1595887" cy="575813"/>
          </a:xfrm>
          <a:custGeom>
            <a:avLst/>
            <a:gdLst>
              <a:gd name="connsiteX0" fmla="*/ 0 w 1595887"/>
              <a:gd name="connsiteY0" fmla="*/ 0 h 767751"/>
              <a:gd name="connsiteX1" fmla="*/ 948906 w 1595887"/>
              <a:gd name="connsiteY1" fmla="*/ 43132 h 767751"/>
              <a:gd name="connsiteX2" fmla="*/ 1311215 w 1595887"/>
              <a:gd name="connsiteY2" fmla="*/ 258793 h 767751"/>
              <a:gd name="connsiteX3" fmla="*/ 1595887 w 1595887"/>
              <a:gd name="connsiteY3" fmla="*/ 767751 h 767751"/>
            </a:gdLst>
            <a:ahLst/>
            <a:cxnLst>
              <a:cxn ang="0">
                <a:pos x="connsiteX0" y="connsiteY0"/>
              </a:cxn>
              <a:cxn ang="0">
                <a:pos x="connsiteX1" y="connsiteY1"/>
              </a:cxn>
              <a:cxn ang="0">
                <a:pos x="connsiteX2" y="connsiteY2"/>
              </a:cxn>
              <a:cxn ang="0">
                <a:pos x="connsiteX3" y="connsiteY3"/>
              </a:cxn>
            </a:cxnLst>
            <a:rect l="l" t="t" r="r" b="b"/>
            <a:pathLst>
              <a:path w="1595887" h="767751">
                <a:moveTo>
                  <a:pt x="0" y="0"/>
                </a:moveTo>
                <a:cubicBezTo>
                  <a:pt x="365185" y="0"/>
                  <a:pt x="730370" y="0"/>
                  <a:pt x="948906" y="43132"/>
                </a:cubicBezTo>
                <a:cubicBezTo>
                  <a:pt x="1167442" y="86264"/>
                  <a:pt x="1203385" y="138023"/>
                  <a:pt x="1311215" y="258793"/>
                </a:cubicBezTo>
                <a:cubicBezTo>
                  <a:pt x="1419045" y="379563"/>
                  <a:pt x="1507466" y="573657"/>
                  <a:pt x="1595887" y="76775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32" name="Straight Connector 31"/>
          <p:cNvCxnSpPr/>
          <p:nvPr/>
        </p:nvCxnSpPr>
        <p:spPr>
          <a:xfrm>
            <a:off x="4615133" y="1597729"/>
            <a:ext cx="1469035" cy="183211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6068717" y="3501856"/>
            <a:ext cx="2346862" cy="145788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CA" dirty="0">
              <a:solidFill>
                <a:schemeClr val="tx1"/>
              </a:solidFill>
            </a:endParaRPr>
          </a:p>
        </p:txBody>
      </p:sp>
      <p:sp>
        <p:nvSpPr>
          <p:cNvPr id="19" name="Rectangle 18"/>
          <p:cNvSpPr/>
          <p:nvPr/>
        </p:nvSpPr>
        <p:spPr>
          <a:xfrm>
            <a:off x="7190155" y="4437960"/>
            <a:ext cx="836944" cy="324036"/>
          </a:xfrm>
          <a:prstGeom prst="rect">
            <a:avLst/>
          </a:prstGeom>
          <a:solidFill>
            <a:schemeClr val="bg1"/>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0" name="Straight Connector 19"/>
          <p:cNvCxnSpPr/>
          <p:nvPr/>
        </p:nvCxnSpPr>
        <p:spPr>
          <a:xfrm flipH="1">
            <a:off x="7126847" y="3987200"/>
            <a:ext cx="34227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endCxn id="22" idx="3"/>
          </p:cNvCxnSpPr>
          <p:nvPr/>
        </p:nvCxnSpPr>
        <p:spPr>
          <a:xfrm>
            <a:off x="7452320" y="3987200"/>
            <a:ext cx="0" cy="27629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Isosceles Triangle 21"/>
          <p:cNvSpPr/>
          <p:nvPr/>
        </p:nvSpPr>
        <p:spPr>
          <a:xfrm rot="10800000">
            <a:off x="7353912" y="4263490"/>
            <a:ext cx="196816" cy="11809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Rectangle 23"/>
          <p:cNvSpPr/>
          <p:nvPr/>
        </p:nvSpPr>
        <p:spPr>
          <a:xfrm>
            <a:off x="2141745" y="339502"/>
            <a:ext cx="5205464" cy="461665"/>
          </a:xfrm>
          <a:prstGeom prst="rect">
            <a:avLst/>
          </a:prstGeom>
        </p:spPr>
        <p:txBody>
          <a:bodyPr wrap="none">
            <a:spAutoFit/>
          </a:bodyPr>
          <a:lstStyle/>
          <a:p>
            <a:r>
              <a:rPr lang="en-CA" sz="2400" b="1" dirty="0" smtClean="0"/>
              <a:t>Event Chain Executes a Group Activities</a:t>
            </a:r>
            <a:endParaRPr lang="en-CA" sz="2400" b="1" dirty="0"/>
          </a:p>
        </p:txBody>
      </p:sp>
    </p:spTree>
    <p:extLst>
      <p:ext uri="{BB962C8B-B14F-4D97-AF65-F5344CB8AC3E}">
        <p14:creationId xmlns:p14="http://schemas.microsoft.com/office/powerpoint/2010/main" val="60135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a:off x="899592" y="987574"/>
            <a:ext cx="773218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a:off x="899592" y="987574"/>
            <a:ext cx="0" cy="34519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2655909" y="94171"/>
            <a:ext cx="3842270" cy="830997"/>
          </a:xfrm>
          <a:prstGeom prst="rect">
            <a:avLst/>
          </a:prstGeom>
        </p:spPr>
        <p:txBody>
          <a:bodyPr wrap="none">
            <a:spAutoFit/>
          </a:bodyPr>
          <a:lstStyle/>
          <a:p>
            <a:pPr algn="ctr"/>
            <a:r>
              <a:rPr lang="en-CA" sz="2400" b="1" dirty="0" smtClean="0"/>
              <a:t>State Table</a:t>
            </a:r>
          </a:p>
          <a:p>
            <a:r>
              <a:rPr lang="en-CA" sz="2400" b="1" dirty="0" smtClean="0"/>
              <a:t>Task: Software Development</a:t>
            </a:r>
            <a:endParaRPr lang="en-CA" sz="2400" b="1" dirty="0"/>
          </a:p>
        </p:txBody>
      </p:sp>
      <p:cxnSp>
        <p:nvCxnSpPr>
          <p:cNvPr id="6" name="Straight Connector 5"/>
          <p:cNvCxnSpPr/>
          <p:nvPr/>
        </p:nvCxnSpPr>
        <p:spPr>
          <a:xfrm>
            <a:off x="899209" y="2067694"/>
            <a:ext cx="773256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899592" y="2859782"/>
            <a:ext cx="773218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899209" y="3651870"/>
            <a:ext cx="773256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99592" y="4432553"/>
            <a:ext cx="7732183" cy="69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987824" y="987574"/>
            <a:ext cx="0" cy="34449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716016" y="987574"/>
            <a:ext cx="0" cy="34519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6372200" y="987574"/>
            <a:ext cx="0" cy="34519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8631775" y="987574"/>
            <a:ext cx="0" cy="34519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043608" y="2931790"/>
            <a:ext cx="1476686" cy="646331"/>
          </a:xfrm>
          <a:prstGeom prst="rect">
            <a:avLst/>
          </a:prstGeom>
        </p:spPr>
        <p:txBody>
          <a:bodyPr wrap="none">
            <a:spAutoFit/>
          </a:bodyPr>
          <a:lstStyle/>
          <a:p>
            <a:r>
              <a:rPr lang="en-US" i="1" dirty="0"/>
              <a:t>Excited state</a:t>
            </a:r>
            <a:r>
              <a:rPr lang="en-US" dirty="0"/>
              <a:t>: </a:t>
            </a:r>
            <a:endParaRPr lang="en-US" dirty="0" smtClean="0"/>
          </a:p>
          <a:p>
            <a:r>
              <a:rPr lang="en-US" dirty="0" smtClean="0"/>
              <a:t>refactoring</a:t>
            </a:r>
            <a:endParaRPr lang="en-CA" dirty="0"/>
          </a:p>
        </p:txBody>
      </p:sp>
      <p:sp>
        <p:nvSpPr>
          <p:cNvPr id="16" name="Rectangle 15"/>
          <p:cNvSpPr/>
          <p:nvPr/>
        </p:nvSpPr>
        <p:spPr>
          <a:xfrm>
            <a:off x="1043608" y="3730521"/>
            <a:ext cx="1980992" cy="646331"/>
          </a:xfrm>
          <a:prstGeom prst="rect">
            <a:avLst/>
          </a:prstGeom>
        </p:spPr>
        <p:txBody>
          <a:bodyPr wrap="none">
            <a:spAutoFit/>
          </a:bodyPr>
          <a:lstStyle/>
          <a:p>
            <a:r>
              <a:rPr lang="en-US" i="1" dirty="0"/>
              <a:t>Excited state</a:t>
            </a:r>
            <a:r>
              <a:rPr lang="en-US" dirty="0"/>
              <a:t>: </a:t>
            </a:r>
            <a:endParaRPr lang="en-US" dirty="0" smtClean="0"/>
          </a:p>
          <a:p>
            <a:r>
              <a:rPr lang="en-US" dirty="0" smtClean="0"/>
              <a:t>minor code change</a:t>
            </a:r>
            <a:endParaRPr lang="en-CA" dirty="0"/>
          </a:p>
        </p:txBody>
      </p:sp>
      <p:sp>
        <p:nvSpPr>
          <p:cNvPr id="17" name="Rectangle 16"/>
          <p:cNvSpPr/>
          <p:nvPr/>
        </p:nvSpPr>
        <p:spPr>
          <a:xfrm>
            <a:off x="3131840" y="1059582"/>
            <a:ext cx="1445204" cy="923330"/>
          </a:xfrm>
          <a:prstGeom prst="rect">
            <a:avLst/>
          </a:prstGeom>
        </p:spPr>
        <p:txBody>
          <a:bodyPr wrap="none">
            <a:spAutoFit/>
          </a:bodyPr>
          <a:lstStyle/>
          <a:p>
            <a:r>
              <a:rPr lang="en-CA" dirty="0" smtClean="0"/>
              <a:t>Event 1: </a:t>
            </a:r>
          </a:p>
          <a:p>
            <a:r>
              <a:rPr lang="en-CA" dirty="0" smtClean="0"/>
              <a:t>Architectural </a:t>
            </a:r>
          </a:p>
          <a:p>
            <a:r>
              <a:rPr lang="en-CA" dirty="0" smtClean="0"/>
              <a:t>changes</a:t>
            </a:r>
            <a:endParaRPr lang="en-CA" dirty="0"/>
          </a:p>
        </p:txBody>
      </p:sp>
      <p:sp>
        <p:nvSpPr>
          <p:cNvPr id="23" name="Rectangle 22"/>
          <p:cNvSpPr/>
          <p:nvPr/>
        </p:nvSpPr>
        <p:spPr>
          <a:xfrm>
            <a:off x="4788024" y="915566"/>
            <a:ext cx="1483996" cy="1200329"/>
          </a:xfrm>
          <a:prstGeom prst="rect">
            <a:avLst/>
          </a:prstGeom>
        </p:spPr>
        <p:txBody>
          <a:bodyPr wrap="none">
            <a:spAutoFit/>
          </a:bodyPr>
          <a:lstStyle/>
          <a:p>
            <a:r>
              <a:rPr lang="en-CA" dirty="0" smtClean="0"/>
              <a:t>Event 2: </a:t>
            </a:r>
          </a:p>
          <a:p>
            <a:r>
              <a:rPr lang="en-CA" dirty="0" smtClean="0"/>
              <a:t>Problem with</a:t>
            </a:r>
          </a:p>
          <a:p>
            <a:r>
              <a:rPr lang="en-CA" dirty="0" smtClean="0"/>
              <a:t>development </a:t>
            </a:r>
          </a:p>
          <a:p>
            <a:r>
              <a:rPr lang="en-CA" dirty="0" smtClean="0"/>
              <a:t>tool</a:t>
            </a:r>
            <a:endParaRPr lang="en-CA" dirty="0"/>
          </a:p>
        </p:txBody>
      </p:sp>
      <p:sp>
        <p:nvSpPr>
          <p:cNvPr id="25" name="Rectangle 24"/>
          <p:cNvSpPr/>
          <p:nvPr/>
        </p:nvSpPr>
        <p:spPr>
          <a:xfrm>
            <a:off x="6372200" y="1071337"/>
            <a:ext cx="2134046" cy="923330"/>
          </a:xfrm>
          <a:prstGeom prst="rect">
            <a:avLst/>
          </a:prstGeom>
        </p:spPr>
        <p:txBody>
          <a:bodyPr wrap="none">
            <a:spAutoFit/>
          </a:bodyPr>
          <a:lstStyle/>
          <a:p>
            <a:r>
              <a:rPr lang="en-CA" dirty="0" smtClean="0"/>
              <a:t>Event 3: </a:t>
            </a:r>
          </a:p>
          <a:p>
            <a:r>
              <a:rPr lang="en-CA" dirty="0" smtClean="0"/>
              <a:t>Minor </a:t>
            </a:r>
          </a:p>
          <a:p>
            <a:r>
              <a:rPr lang="en-CA" dirty="0" smtClean="0"/>
              <a:t>requirement change</a:t>
            </a:r>
            <a:endParaRPr lang="en-CA" dirty="0"/>
          </a:p>
        </p:txBody>
      </p:sp>
      <p:sp>
        <p:nvSpPr>
          <p:cNvPr id="26" name="Rectangle 25"/>
          <p:cNvSpPr/>
          <p:nvPr/>
        </p:nvSpPr>
        <p:spPr>
          <a:xfrm>
            <a:off x="2987824" y="2067694"/>
            <a:ext cx="1781944" cy="769441"/>
          </a:xfrm>
          <a:prstGeom prst="rect">
            <a:avLst/>
          </a:prstGeom>
        </p:spPr>
        <p:txBody>
          <a:bodyPr wrap="square">
            <a:spAutoFit/>
          </a:bodyPr>
          <a:lstStyle/>
          <a:p>
            <a:r>
              <a:rPr lang="en-US" sz="1100" i="1" dirty="0"/>
              <a:t>Probability</a:t>
            </a:r>
            <a:r>
              <a:rPr lang="en-US" sz="1100" dirty="0"/>
              <a:t>: 20%</a:t>
            </a:r>
            <a:endParaRPr lang="en-CA" sz="1100" dirty="0"/>
          </a:p>
          <a:p>
            <a:r>
              <a:rPr lang="en-US" sz="1100" i="1" dirty="0"/>
              <a:t>Moment of event</a:t>
            </a:r>
            <a:r>
              <a:rPr lang="en-US" sz="1100" dirty="0"/>
              <a:t>: any time</a:t>
            </a:r>
            <a:endParaRPr lang="en-CA" sz="1100" dirty="0"/>
          </a:p>
          <a:p>
            <a:r>
              <a:rPr lang="en-US" sz="1100" i="1" dirty="0"/>
              <a:t>Excited state</a:t>
            </a:r>
            <a:r>
              <a:rPr lang="en-US" sz="1100" dirty="0"/>
              <a:t>: refactoring</a:t>
            </a:r>
            <a:endParaRPr lang="en-CA" sz="1100" dirty="0"/>
          </a:p>
          <a:p>
            <a:r>
              <a:rPr lang="en-US" sz="1100" i="1" dirty="0"/>
              <a:t>Impact</a:t>
            </a:r>
            <a:r>
              <a:rPr lang="en-US" sz="1100" dirty="0"/>
              <a:t>: delay 2 weeks</a:t>
            </a:r>
            <a:endParaRPr lang="en-CA" sz="1100" dirty="0"/>
          </a:p>
        </p:txBody>
      </p:sp>
      <p:sp>
        <p:nvSpPr>
          <p:cNvPr id="27" name="Rectangle 26"/>
          <p:cNvSpPr/>
          <p:nvPr/>
        </p:nvSpPr>
        <p:spPr>
          <a:xfrm>
            <a:off x="4716016" y="2078806"/>
            <a:ext cx="2141984" cy="769441"/>
          </a:xfrm>
          <a:prstGeom prst="rect">
            <a:avLst/>
          </a:prstGeom>
        </p:spPr>
        <p:txBody>
          <a:bodyPr wrap="square">
            <a:spAutoFit/>
          </a:bodyPr>
          <a:lstStyle/>
          <a:p>
            <a:r>
              <a:rPr lang="en-US" sz="1100" i="1" dirty="0"/>
              <a:t>Probability</a:t>
            </a:r>
            <a:r>
              <a:rPr lang="en-US" sz="1100" dirty="0"/>
              <a:t>: 10%</a:t>
            </a:r>
            <a:endParaRPr lang="en-CA" sz="1100" dirty="0"/>
          </a:p>
          <a:p>
            <a:r>
              <a:rPr lang="en-US" sz="1100" i="1" dirty="0"/>
              <a:t>Moment of event</a:t>
            </a:r>
            <a:r>
              <a:rPr lang="en-US" sz="1100" dirty="0"/>
              <a:t>: any time</a:t>
            </a:r>
            <a:endParaRPr lang="en-CA" sz="1100" dirty="0"/>
          </a:p>
          <a:p>
            <a:r>
              <a:rPr lang="en-US" sz="1100" i="1" dirty="0"/>
              <a:t>Excited state</a:t>
            </a:r>
            <a:r>
              <a:rPr lang="en-US" sz="1100" dirty="0"/>
              <a:t>: refactoring</a:t>
            </a:r>
            <a:endParaRPr lang="en-CA" sz="1100" dirty="0"/>
          </a:p>
          <a:p>
            <a:r>
              <a:rPr lang="en-US" sz="1100" i="1" dirty="0"/>
              <a:t>Impact</a:t>
            </a:r>
            <a:r>
              <a:rPr lang="en-US" sz="1100" dirty="0"/>
              <a:t>: delay 1 week</a:t>
            </a:r>
            <a:endParaRPr lang="en-CA" sz="1100" dirty="0"/>
          </a:p>
        </p:txBody>
      </p:sp>
      <p:sp>
        <p:nvSpPr>
          <p:cNvPr id="28" name="Rectangle 27"/>
          <p:cNvSpPr/>
          <p:nvPr/>
        </p:nvSpPr>
        <p:spPr>
          <a:xfrm>
            <a:off x="6372200" y="2848247"/>
            <a:ext cx="2235378" cy="769441"/>
          </a:xfrm>
          <a:prstGeom prst="rect">
            <a:avLst/>
          </a:prstGeom>
        </p:spPr>
        <p:txBody>
          <a:bodyPr wrap="square">
            <a:spAutoFit/>
          </a:bodyPr>
          <a:lstStyle/>
          <a:p>
            <a:r>
              <a:rPr lang="en-CA" sz="1100" i="1" dirty="0" smtClean="0"/>
              <a:t>Probability</a:t>
            </a:r>
            <a:r>
              <a:rPr lang="en-CA" sz="1100" dirty="0" smtClean="0"/>
              <a:t>: 10%</a:t>
            </a:r>
          </a:p>
          <a:p>
            <a:r>
              <a:rPr lang="en-CA" sz="1100" i="1" dirty="0" smtClean="0"/>
              <a:t>Moment of event</a:t>
            </a:r>
            <a:r>
              <a:rPr lang="en-CA" sz="1100" dirty="0" smtClean="0"/>
              <a:t>: start of the state</a:t>
            </a:r>
          </a:p>
          <a:p>
            <a:r>
              <a:rPr lang="en-CA" sz="1100" i="1" dirty="0" smtClean="0"/>
              <a:t>Excited state</a:t>
            </a:r>
            <a:r>
              <a:rPr lang="en-CA" sz="1100" dirty="0" smtClean="0"/>
              <a:t>: minor code change</a:t>
            </a:r>
          </a:p>
          <a:p>
            <a:r>
              <a:rPr lang="en-CA" sz="1100" i="1" dirty="0" smtClean="0"/>
              <a:t>Impact:</a:t>
            </a:r>
            <a:r>
              <a:rPr lang="en-CA" sz="1100" dirty="0" smtClean="0"/>
              <a:t> delay 2 days</a:t>
            </a:r>
            <a:endParaRPr lang="en-CA" sz="1100" dirty="0"/>
          </a:p>
        </p:txBody>
      </p:sp>
      <p:sp>
        <p:nvSpPr>
          <p:cNvPr id="38" name="Rectangle 37"/>
          <p:cNvSpPr/>
          <p:nvPr/>
        </p:nvSpPr>
        <p:spPr>
          <a:xfrm>
            <a:off x="1043608" y="2278860"/>
            <a:ext cx="1471044" cy="369332"/>
          </a:xfrm>
          <a:prstGeom prst="rect">
            <a:avLst/>
          </a:prstGeom>
        </p:spPr>
        <p:txBody>
          <a:bodyPr wrap="none">
            <a:spAutoFit/>
          </a:bodyPr>
          <a:lstStyle/>
          <a:p>
            <a:r>
              <a:rPr lang="en-US" i="1" dirty="0" smtClean="0"/>
              <a:t>Ground State</a:t>
            </a:r>
            <a:r>
              <a:rPr lang="en-US" dirty="0" smtClean="0"/>
              <a:t> </a:t>
            </a:r>
          </a:p>
        </p:txBody>
      </p:sp>
    </p:spTree>
    <p:extLst>
      <p:ext uri="{BB962C8B-B14F-4D97-AF65-F5344CB8AC3E}">
        <p14:creationId xmlns:p14="http://schemas.microsoft.com/office/powerpoint/2010/main" val="32730937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86596" y="116231"/>
            <a:ext cx="7164334" cy="646331"/>
          </a:xfrm>
          <a:prstGeom prst="rect">
            <a:avLst/>
          </a:prstGeom>
        </p:spPr>
        <p:txBody>
          <a:bodyPr wrap="none">
            <a:spAutoFit/>
          </a:bodyPr>
          <a:lstStyle/>
          <a:p>
            <a:r>
              <a:rPr lang="en-CA" sz="3600" b="1" u="sng" dirty="0" smtClean="0"/>
              <a:t>Principle 4: Monte </a:t>
            </a:r>
            <a:r>
              <a:rPr lang="en-CA" sz="3600" b="1" u="sng" dirty="0" smtClean="0"/>
              <a:t>Carlo Simulations</a:t>
            </a:r>
            <a:endParaRPr lang="en-CA" sz="3600" b="1" u="sng"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602" y="762562"/>
            <a:ext cx="4336405" cy="3537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4008" y="771550"/>
            <a:ext cx="4322490" cy="3526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65672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755578" y="1818240"/>
            <a:ext cx="2664294" cy="393470"/>
          </a:xfrm>
          <a:prstGeom prst="rect">
            <a:avLst/>
          </a:prstGeom>
          <a:solidFill>
            <a:schemeClr val="bg1"/>
          </a:solidFill>
          <a:ln w="8890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Rectangle 1"/>
          <p:cNvSpPr/>
          <p:nvPr/>
        </p:nvSpPr>
        <p:spPr>
          <a:xfrm>
            <a:off x="755576" y="1818240"/>
            <a:ext cx="1583942" cy="393470"/>
          </a:xfrm>
          <a:prstGeom prst="rect">
            <a:avLst/>
          </a:prstGeom>
          <a:solidFill>
            <a:schemeClr val="bg1"/>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Isosceles Triangle 2"/>
          <p:cNvSpPr/>
          <p:nvPr/>
        </p:nvSpPr>
        <p:spPr>
          <a:xfrm rot="10800000">
            <a:off x="2159498" y="1369223"/>
            <a:ext cx="360040" cy="432048"/>
          </a:xfrm>
          <a:prstGeom prst="triangl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TextBox 3"/>
          <p:cNvSpPr txBox="1"/>
          <p:nvPr/>
        </p:nvSpPr>
        <p:spPr>
          <a:xfrm>
            <a:off x="1223393" y="1065580"/>
            <a:ext cx="1116126" cy="369332"/>
          </a:xfrm>
          <a:prstGeom prst="rect">
            <a:avLst/>
          </a:prstGeom>
          <a:noFill/>
        </p:spPr>
        <p:txBody>
          <a:bodyPr wrap="square" rtlCol="0">
            <a:spAutoFit/>
          </a:bodyPr>
          <a:lstStyle/>
          <a:p>
            <a:r>
              <a:rPr lang="en-CA" dirty="0" smtClean="0"/>
              <a:t>Event 1</a:t>
            </a:r>
            <a:endParaRPr lang="en-CA" dirty="0"/>
          </a:p>
        </p:txBody>
      </p:sp>
      <p:cxnSp>
        <p:nvCxnSpPr>
          <p:cNvPr id="5" name="Straight Connector 4"/>
          <p:cNvCxnSpPr/>
          <p:nvPr/>
        </p:nvCxnSpPr>
        <p:spPr>
          <a:xfrm flipV="1">
            <a:off x="2339519" y="1099193"/>
            <a:ext cx="1" cy="27003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4139952" y="1033314"/>
            <a:ext cx="2736304" cy="2585323"/>
          </a:xfrm>
          <a:prstGeom prst="rect">
            <a:avLst/>
          </a:prstGeom>
          <a:noFill/>
        </p:spPr>
        <p:txBody>
          <a:bodyPr wrap="square" rtlCol="0">
            <a:spAutoFit/>
          </a:bodyPr>
          <a:lstStyle/>
          <a:p>
            <a:r>
              <a:rPr lang="en-CA" dirty="0" smtClean="0"/>
              <a:t>Impact:</a:t>
            </a:r>
          </a:p>
          <a:p>
            <a:r>
              <a:rPr lang="en-CA" dirty="0" smtClean="0"/>
              <a:t>Schedule – 20% </a:t>
            </a:r>
          </a:p>
          <a:p>
            <a:r>
              <a:rPr lang="en-CA" dirty="0" smtClean="0"/>
              <a:t>Cost – 30%</a:t>
            </a:r>
          </a:p>
          <a:p>
            <a:r>
              <a:rPr lang="en-CA" dirty="0" smtClean="0"/>
              <a:t>Performance – 50%</a:t>
            </a:r>
          </a:p>
          <a:p>
            <a:r>
              <a:rPr lang="en-CA" dirty="0" smtClean="0"/>
              <a:t>Quality – 45%</a:t>
            </a:r>
          </a:p>
          <a:p>
            <a:r>
              <a:rPr lang="en-CA" dirty="0" smtClean="0"/>
              <a:t>Litigation – 25%</a:t>
            </a:r>
          </a:p>
          <a:p>
            <a:r>
              <a:rPr lang="en-CA" dirty="0" smtClean="0"/>
              <a:t>Safety – 40%</a:t>
            </a:r>
          </a:p>
          <a:p>
            <a:r>
              <a:rPr lang="en-CA" dirty="0" smtClean="0"/>
              <a:t>Security – 30</a:t>
            </a:r>
          </a:p>
          <a:p>
            <a:r>
              <a:rPr lang="en-CA" dirty="0" smtClean="0"/>
              <a:t>Integrated Impact – 50%</a:t>
            </a:r>
            <a:endParaRPr lang="en-CA" dirty="0"/>
          </a:p>
        </p:txBody>
      </p:sp>
      <p:cxnSp>
        <p:nvCxnSpPr>
          <p:cNvPr id="7" name="Straight Connector 6"/>
          <p:cNvCxnSpPr/>
          <p:nvPr/>
        </p:nvCxnSpPr>
        <p:spPr>
          <a:xfrm>
            <a:off x="4211960" y="1369223"/>
            <a:ext cx="2592288"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211960" y="3291830"/>
            <a:ext cx="2376264"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Right Brace 11"/>
          <p:cNvSpPr/>
          <p:nvPr/>
        </p:nvSpPr>
        <p:spPr>
          <a:xfrm>
            <a:off x="6372200" y="1434912"/>
            <a:ext cx="216024" cy="383328"/>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3" name="TextBox 12"/>
          <p:cNvSpPr txBox="1"/>
          <p:nvPr/>
        </p:nvSpPr>
        <p:spPr>
          <a:xfrm>
            <a:off x="6777161" y="1303410"/>
            <a:ext cx="1816546" cy="646331"/>
          </a:xfrm>
          <a:prstGeom prst="rect">
            <a:avLst/>
          </a:prstGeom>
          <a:noFill/>
        </p:spPr>
        <p:txBody>
          <a:bodyPr wrap="square" rtlCol="0">
            <a:spAutoFit/>
          </a:bodyPr>
          <a:lstStyle/>
          <a:p>
            <a:r>
              <a:rPr lang="en-CA" dirty="0" smtClean="0"/>
              <a:t>Schedule related categories</a:t>
            </a:r>
            <a:endParaRPr lang="en-CA" dirty="0"/>
          </a:p>
        </p:txBody>
      </p:sp>
      <p:sp>
        <p:nvSpPr>
          <p:cNvPr id="14" name="Right Brace 13"/>
          <p:cNvSpPr/>
          <p:nvPr/>
        </p:nvSpPr>
        <p:spPr>
          <a:xfrm>
            <a:off x="6403987" y="1942646"/>
            <a:ext cx="184237" cy="1277175"/>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5" name="TextBox 14"/>
          <p:cNvSpPr txBox="1"/>
          <p:nvPr/>
        </p:nvSpPr>
        <p:spPr>
          <a:xfrm>
            <a:off x="6840785" y="2211710"/>
            <a:ext cx="1816546" cy="646331"/>
          </a:xfrm>
          <a:prstGeom prst="rect">
            <a:avLst/>
          </a:prstGeom>
          <a:noFill/>
        </p:spPr>
        <p:txBody>
          <a:bodyPr wrap="square" rtlCol="0">
            <a:spAutoFit/>
          </a:bodyPr>
          <a:lstStyle/>
          <a:p>
            <a:r>
              <a:rPr lang="en-CA" dirty="0" smtClean="0"/>
              <a:t>Non-schedule</a:t>
            </a:r>
          </a:p>
          <a:p>
            <a:r>
              <a:rPr lang="en-CA" dirty="0" smtClean="0"/>
              <a:t>categories</a:t>
            </a:r>
            <a:endParaRPr lang="en-CA" dirty="0"/>
          </a:p>
        </p:txBody>
      </p:sp>
      <p:pic>
        <p:nvPicPr>
          <p:cNvPr id="1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9518" y="3367854"/>
            <a:ext cx="1552575" cy="156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343" y="3367854"/>
            <a:ext cx="1562100" cy="156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Rectangle 17"/>
          <p:cNvSpPr/>
          <p:nvPr/>
        </p:nvSpPr>
        <p:spPr>
          <a:xfrm>
            <a:off x="1705145" y="94171"/>
            <a:ext cx="5743816" cy="461665"/>
          </a:xfrm>
          <a:prstGeom prst="rect">
            <a:avLst/>
          </a:prstGeom>
        </p:spPr>
        <p:txBody>
          <a:bodyPr wrap="none">
            <a:spAutoFit/>
          </a:bodyPr>
          <a:lstStyle/>
          <a:p>
            <a:pPr algn="ctr"/>
            <a:r>
              <a:rPr lang="en-CA" sz="2400" b="1" dirty="0" smtClean="0"/>
              <a:t>Schedule and Non-Schedule Risk Categories</a:t>
            </a:r>
            <a:endParaRPr lang="en-CA" sz="2400" b="1" dirty="0"/>
          </a:p>
        </p:txBody>
      </p:sp>
    </p:spTree>
    <p:extLst>
      <p:ext uri="{BB962C8B-B14F-4D97-AF65-F5344CB8AC3E}">
        <p14:creationId xmlns:p14="http://schemas.microsoft.com/office/powerpoint/2010/main" val="1469858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par>
                                <p:cTn id="18" presetID="10" presetClass="entr" presetSubtype="0" fill="hold"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86596" y="116231"/>
            <a:ext cx="6339621" cy="646331"/>
          </a:xfrm>
          <a:prstGeom prst="rect">
            <a:avLst/>
          </a:prstGeom>
        </p:spPr>
        <p:txBody>
          <a:bodyPr wrap="none">
            <a:spAutoFit/>
          </a:bodyPr>
          <a:lstStyle/>
          <a:p>
            <a:r>
              <a:rPr lang="en-CA" sz="3600" b="1" u="sng" dirty="0" smtClean="0"/>
              <a:t>Principle 5: Critical Event Chains</a:t>
            </a:r>
            <a:endParaRPr lang="en-CA" sz="3600" b="1" u="sng" dirty="0"/>
          </a:p>
        </p:txBody>
      </p:sp>
      <p:sp>
        <p:nvSpPr>
          <p:cNvPr id="3" name="Rectangle 2"/>
          <p:cNvSpPr/>
          <p:nvPr/>
        </p:nvSpPr>
        <p:spPr>
          <a:xfrm>
            <a:off x="2413267" y="2294892"/>
            <a:ext cx="1763963" cy="324036"/>
          </a:xfrm>
          <a:prstGeom prst="rect">
            <a:avLst/>
          </a:prstGeom>
          <a:solidFill>
            <a:schemeClr val="bg1"/>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Isosceles Triangle 3"/>
          <p:cNvSpPr/>
          <p:nvPr/>
        </p:nvSpPr>
        <p:spPr>
          <a:xfrm rot="10800000">
            <a:off x="3817189" y="1845875"/>
            <a:ext cx="360040" cy="432048"/>
          </a:xfrm>
          <a:prstGeom prst="triangl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5" name="Straight Connector 4"/>
          <p:cNvCxnSpPr>
            <a:stCxn id="4" idx="3"/>
          </p:cNvCxnSpPr>
          <p:nvPr/>
        </p:nvCxnSpPr>
        <p:spPr>
          <a:xfrm flipV="1">
            <a:off x="3997210" y="1575845"/>
            <a:ext cx="1" cy="27003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4177229" y="3203591"/>
            <a:ext cx="3078574" cy="324036"/>
          </a:xfrm>
          <a:prstGeom prst="rect">
            <a:avLst/>
          </a:prstGeom>
          <a:solidFill>
            <a:schemeClr val="bg1"/>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Isosceles Triangle 7"/>
          <p:cNvSpPr/>
          <p:nvPr/>
        </p:nvSpPr>
        <p:spPr>
          <a:xfrm rot="10800000">
            <a:off x="5797407" y="2754575"/>
            <a:ext cx="360040" cy="432048"/>
          </a:xfrm>
          <a:prstGeom prst="triangl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9" name="Straight Connector 8"/>
          <p:cNvCxnSpPr>
            <a:stCxn id="8" idx="3"/>
          </p:cNvCxnSpPr>
          <p:nvPr/>
        </p:nvCxnSpPr>
        <p:spPr>
          <a:xfrm flipV="1">
            <a:off x="5977428" y="2484545"/>
            <a:ext cx="1" cy="27003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endCxn id="3" idx="3"/>
          </p:cNvCxnSpPr>
          <p:nvPr/>
        </p:nvCxnSpPr>
        <p:spPr>
          <a:xfrm flipH="1">
            <a:off x="4177229" y="2456910"/>
            <a:ext cx="34227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endCxn id="22" idx="3"/>
          </p:cNvCxnSpPr>
          <p:nvPr/>
        </p:nvCxnSpPr>
        <p:spPr>
          <a:xfrm flipH="1">
            <a:off x="4499187" y="2449721"/>
            <a:ext cx="20313" cy="152278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Isosceles Triangle 14"/>
          <p:cNvSpPr/>
          <p:nvPr/>
        </p:nvSpPr>
        <p:spPr>
          <a:xfrm rot="10800000">
            <a:off x="4404294" y="3068534"/>
            <a:ext cx="196816" cy="11809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TextBox 15"/>
          <p:cNvSpPr txBox="1"/>
          <p:nvPr/>
        </p:nvSpPr>
        <p:spPr>
          <a:xfrm>
            <a:off x="1592790" y="2813396"/>
            <a:ext cx="1908448" cy="646331"/>
          </a:xfrm>
          <a:prstGeom prst="rect">
            <a:avLst/>
          </a:prstGeom>
          <a:noFill/>
        </p:spPr>
        <p:txBody>
          <a:bodyPr wrap="square" rtlCol="0">
            <a:spAutoFit/>
          </a:bodyPr>
          <a:lstStyle/>
          <a:p>
            <a:r>
              <a:rPr lang="en-CA" dirty="0" smtClean="0"/>
              <a:t>Critical Event </a:t>
            </a:r>
            <a:r>
              <a:rPr lang="en-CA" dirty="0" smtClean="0"/>
              <a:t>Chain</a:t>
            </a:r>
            <a:endParaRPr lang="en-CA" dirty="0"/>
          </a:p>
        </p:txBody>
      </p:sp>
      <p:cxnSp>
        <p:nvCxnSpPr>
          <p:cNvPr id="17" name="Straight Connector 16"/>
          <p:cNvCxnSpPr/>
          <p:nvPr/>
        </p:nvCxnSpPr>
        <p:spPr>
          <a:xfrm>
            <a:off x="1495163" y="3485257"/>
            <a:ext cx="2000633"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3475619" y="2152387"/>
            <a:ext cx="1403571" cy="1334036"/>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Isosceles Triangle 18"/>
          <p:cNvSpPr/>
          <p:nvPr/>
        </p:nvSpPr>
        <p:spPr>
          <a:xfrm rot="9417854">
            <a:off x="5766390" y="2153170"/>
            <a:ext cx="255120" cy="30614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Rectangle 20"/>
          <p:cNvSpPr/>
          <p:nvPr/>
        </p:nvSpPr>
        <p:spPr>
          <a:xfrm>
            <a:off x="4177229" y="4094715"/>
            <a:ext cx="1403922" cy="324036"/>
          </a:xfrm>
          <a:prstGeom prst="rect">
            <a:avLst/>
          </a:prstGeom>
          <a:solidFill>
            <a:schemeClr val="bg1"/>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Isosceles Triangle 21"/>
          <p:cNvSpPr/>
          <p:nvPr/>
        </p:nvSpPr>
        <p:spPr>
          <a:xfrm rot="10800000">
            <a:off x="4405703" y="3972500"/>
            <a:ext cx="186967" cy="112181"/>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Freeform 23"/>
          <p:cNvSpPr/>
          <p:nvPr/>
        </p:nvSpPr>
        <p:spPr>
          <a:xfrm>
            <a:off x="4190881" y="1576574"/>
            <a:ext cx="1595887" cy="575813"/>
          </a:xfrm>
          <a:custGeom>
            <a:avLst/>
            <a:gdLst>
              <a:gd name="connsiteX0" fmla="*/ 0 w 1595887"/>
              <a:gd name="connsiteY0" fmla="*/ 0 h 767751"/>
              <a:gd name="connsiteX1" fmla="*/ 948906 w 1595887"/>
              <a:gd name="connsiteY1" fmla="*/ 43132 h 767751"/>
              <a:gd name="connsiteX2" fmla="*/ 1311215 w 1595887"/>
              <a:gd name="connsiteY2" fmla="*/ 258793 h 767751"/>
              <a:gd name="connsiteX3" fmla="*/ 1595887 w 1595887"/>
              <a:gd name="connsiteY3" fmla="*/ 767751 h 767751"/>
            </a:gdLst>
            <a:ahLst/>
            <a:cxnLst>
              <a:cxn ang="0">
                <a:pos x="connsiteX0" y="connsiteY0"/>
              </a:cxn>
              <a:cxn ang="0">
                <a:pos x="connsiteX1" y="connsiteY1"/>
              </a:cxn>
              <a:cxn ang="0">
                <a:pos x="connsiteX2" y="connsiteY2"/>
              </a:cxn>
              <a:cxn ang="0">
                <a:pos x="connsiteX3" y="connsiteY3"/>
              </a:cxn>
            </a:cxnLst>
            <a:rect l="l" t="t" r="r" b="b"/>
            <a:pathLst>
              <a:path w="1595887" h="767751">
                <a:moveTo>
                  <a:pt x="0" y="0"/>
                </a:moveTo>
                <a:cubicBezTo>
                  <a:pt x="365185" y="0"/>
                  <a:pt x="730370" y="0"/>
                  <a:pt x="948906" y="43132"/>
                </a:cubicBezTo>
                <a:cubicBezTo>
                  <a:pt x="1167442" y="86264"/>
                  <a:pt x="1203385" y="138023"/>
                  <a:pt x="1311215" y="258793"/>
                </a:cubicBezTo>
                <a:cubicBezTo>
                  <a:pt x="1419045" y="379563"/>
                  <a:pt x="1507466" y="573657"/>
                  <a:pt x="1595887" y="76775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Isosceles Triangle 27"/>
          <p:cNvSpPr/>
          <p:nvPr/>
        </p:nvSpPr>
        <p:spPr>
          <a:xfrm rot="10800000">
            <a:off x="5068001" y="3620272"/>
            <a:ext cx="360040" cy="432048"/>
          </a:xfrm>
          <a:prstGeom prst="triangl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9" name="Straight Connector 28"/>
          <p:cNvCxnSpPr/>
          <p:nvPr/>
        </p:nvCxnSpPr>
        <p:spPr>
          <a:xfrm flipV="1">
            <a:off x="5248021" y="3350242"/>
            <a:ext cx="1" cy="27003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Freeform 29"/>
          <p:cNvSpPr/>
          <p:nvPr/>
        </p:nvSpPr>
        <p:spPr>
          <a:xfrm>
            <a:off x="4100215" y="1661549"/>
            <a:ext cx="1147807" cy="1688693"/>
          </a:xfrm>
          <a:custGeom>
            <a:avLst/>
            <a:gdLst>
              <a:gd name="connsiteX0" fmla="*/ 0 w 1595887"/>
              <a:gd name="connsiteY0" fmla="*/ 0 h 767751"/>
              <a:gd name="connsiteX1" fmla="*/ 948906 w 1595887"/>
              <a:gd name="connsiteY1" fmla="*/ 43132 h 767751"/>
              <a:gd name="connsiteX2" fmla="*/ 1311215 w 1595887"/>
              <a:gd name="connsiteY2" fmla="*/ 258793 h 767751"/>
              <a:gd name="connsiteX3" fmla="*/ 1595887 w 1595887"/>
              <a:gd name="connsiteY3" fmla="*/ 767751 h 767751"/>
            </a:gdLst>
            <a:ahLst/>
            <a:cxnLst>
              <a:cxn ang="0">
                <a:pos x="connsiteX0" y="connsiteY0"/>
              </a:cxn>
              <a:cxn ang="0">
                <a:pos x="connsiteX1" y="connsiteY1"/>
              </a:cxn>
              <a:cxn ang="0">
                <a:pos x="connsiteX2" y="connsiteY2"/>
              </a:cxn>
              <a:cxn ang="0">
                <a:pos x="connsiteX3" y="connsiteY3"/>
              </a:cxn>
            </a:cxnLst>
            <a:rect l="l" t="t" r="r" b="b"/>
            <a:pathLst>
              <a:path w="1595887" h="767751">
                <a:moveTo>
                  <a:pt x="0" y="0"/>
                </a:moveTo>
                <a:cubicBezTo>
                  <a:pt x="365185" y="0"/>
                  <a:pt x="730370" y="0"/>
                  <a:pt x="948906" y="43132"/>
                </a:cubicBezTo>
                <a:cubicBezTo>
                  <a:pt x="1167442" y="86264"/>
                  <a:pt x="1203385" y="138023"/>
                  <a:pt x="1311215" y="258793"/>
                </a:cubicBezTo>
                <a:cubicBezTo>
                  <a:pt x="1419045" y="379563"/>
                  <a:pt x="1507466" y="573657"/>
                  <a:pt x="1595887" y="767751"/>
                </a:cubicBezTo>
              </a:path>
            </a:pathLst>
          </a:cu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3159683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nvSpPr>
        <p:spPr>
          <a:xfrm>
            <a:off x="1206688" y="1532863"/>
            <a:ext cx="6167586" cy="3250962"/>
          </a:xfrm>
          <a:custGeom>
            <a:avLst/>
            <a:gdLst>
              <a:gd name="connsiteX0" fmla="*/ 0 w 3524250"/>
              <a:gd name="connsiteY0" fmla="*/ 4333875 h 4333875"/>
              <a:gd name="connsiteX1" fmla="*/ 1457325 w 3524250"/>
              <a:gd name="connsiteY1" fmla="*/ 0 h 4333875"/>
              <a:gd name="connsiteX2" fmla="*/ 3524250 w 3524250"/>
              <a:gd name="connsiteY2" fmla="*/ 0 h 4333875"/>
              <a:gd name="connsiteX3" fmla="*/ 0 w 3524250"/>
              <a:gd name="connsiteY3" fmla="*/ 4333875 h 4333875"/>
              <a:gd name="connsiteX0" fmla="*/ 0 w 3524250"/>
              <a:gd name="connsiteY0" fmla="*/ 4333875 h 4333875"/>
              <a:gd name="connsiteX1" fmla="*/ 1028700 w 3524250"/>
              <a:gd name="connsiteY1" fmla="*/ 0 h 4333875"/>
              <a:gd name="connsiteX2" fmla="*/ 3524250 w 3524250"/>
              <a:gd name="connsiteY2" fmla="*/ 0 h 4333875"/>
              <a:gd name="connsiteX3" fmla="*/ 0 w 3524250"/>
              <a:gd name="connsiteY3" fmla="*/ 4333875 h 4333875"/>
              <a:gd name="connsiteX0" fmla="*/ 0 w 4114800"/>
              <a:gd name="connsiteY0" fmla="*/ 4343400 h 4343400"/>
              <a:gd name="connsiteX1" fmla="*/ 1028700 w 4114800"/>
              <a:gd name="connsiteY1" fmla="*/ 9525 h 4343400"/>
              <a:gd name="connsiteX2" fmla="*/ 4114800 w 4114800"/>
              <a:gd name="connsiteY2" fmla="*/ 0 h 4343400"/>
              <a:gd name="connsiteX3" fmla="*/ 0 w 4114800"/>
              <a:gd name="connsiteY3" fmla="*/ 4343400 h 4343400"/>
            </a:gdLst>
            <a:ahLst/>
            <a:cxnLst>
              <a:cxn ang="0">
                <a:pos x="connsiteX0" y="connsiteY0"/>
              </a:cxn>
              <a:cxn ang="0">
                <a:pos x="connsiteX1" y="connsiteY1"/>
              </a:cxn>
              <a:cxn ang="0">
                <a:pos x="connsiteX2" y="connsiteY2"/>
              </a:cxn>
              <a:cxn ang="0">
                <a:pos x="connsiteX3" y="connsiteY3"/>
              </a:cxn>
            </a:cxnLst>
            <a:rect l="l" t="t" r="r" b="b"/>
            <a:pathLst>
              <a:path w="4114800" h="4343400">
                <a:moveTo>
                  <a:pt x="0" y="4343400"/>
                </a:moveTo>
                <a:lnTo>
                  <a:pt x="1028700" y="9525"/>
                </a:lnTo>
                <a:lnTo>
                  <a:pt x="4114800" y="0"/>
                </a:lnTo>
                <a:lnTo>
                  <a:pt x="0" y="434340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cxnSp>
        <p:nvCxnSpPr>
          <p:cNvPr id="5" name="Straight Connector 4"/>
          <p:cNvCxnSpPr/>
          <p:nvPr/>
        </p:nvCxnSpPr>
        <p:spPr>
          <a:xfrm>
            <a:off x="1181586" y="4800661"/>
            <a:ext cx="6696744" cy="0"/>
          </a:xfrm>
          <a:prstGeom prst="line">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1181586" y="1020241"/>
            <a:ext cx="0" cy="3780420"/>
          </a:xfrm>
          <a:prstGeom prst="line">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36" name="Rectangular Callout 35"/>
          <p:cNvSpPr/>
          <p:nvPr/>
        </p:nvSpPr>
        <p:spPr>
          <a:xfrm>
            <a:off x="6070977" y="752049"/>
            <a:ext cx="2095386" cy="564415"/>
          </a:xfrm>
          <a:prstGeom prst="wedgeRectCallout">
            <a:avLst>
              <a:gd name="adj1" fmla="val -44426"/>
              <a:gd name="adj2" fmla="val 82386"/>
            </a:avLst>
          </a:prstGeom>
          <a:solidFill>
            <a:schemeClr val="bg1"/>
          </a:solidFill>
          <a:ln w="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High estimate of project duration</a:t>
            </a:r>
            <a:endParaRPr lang="en-CA" dirty="0">
              <a:solidFill>
                <a:schemeClr val="tx1"/>
              </a:solidFill>
            </a:endParaRPr>
          </a:p>
        </p:txBody>
      </p:sp>
      <p:sp>
        <p:nvSpPr>
          <p:cNvPr id="37" name="TextBox 36"/>
          <p:cNvSpPr txBox="1"/>
          <p:nvPr/>
        </p:nvSpPr>
        <p:spPr>
          <a:xfrm rot="16200000">
            <a:off x="167664" y="2142823"/>
            <a:ext cx="1311065" cy="369332"/>
          </a:xfrm>
          <a:prstGeom prst="rect">
            <a:avLst/>
          </a:prstGeom>
          <a:noFill/>
        </p:spPr>
        <p:txBody>
          <a:bodyPr wrap="none" rtlCol="0">
            <a:spAutoFit/>
          </a:bodyPr>
          <a:lstStyle/>
          <a:p>
            <a:r>
              <a:rPr lang="en-CA" dirty="0" smtClean="0"/>
              <a:t>% Complete</a:t>
            </a:r>
            <a:endParaRPr lang="en-CA" dirty="0"/>
          </a:p>
        </p:txBody>
      </p:sp>
      <p:sp>
        <p:nvSpPr>
          <p:cNvPr id="18" name="Freeform 17"/>
          <p:cNvSpPr/>
          <p:nvPr/>
        </p:nvSpPr>
        <p:spPr>
          <a:xfrm>
            <a:off x="1829659" y="1519117"/>
            <a:ext cx="5387312" cy="2394230"/>
          </a:xfrm>
          <a:custGeom>
            <a:avLst/>
            <a:gdLst>
              <a:gd name="connsiteX0" fmla="*/ 0 w 3524250"/>
              <a:gd name="connsiteY0" fmla="*/ 4333875 h 4333875"/>
              <a:gd name="connsiteX1" fmla="*/ 1457325 w 3524250"/>
              <a:gd name="connsiteY1" fmla="*/ 0 h 4333875"/>
              <a:gd name="connsiteX2" fmla="*/ 3524250 w 3524250"/>
              <a:gd name="connsiteY2" fmla="*/ 0 h 4333875"/>
              <a:gd name="connsiteX3" fmla="*/ 0 w 3524250"/>
              <a:gd name="connsiteY3" fmla="*/ 4333875 h 4333875"/>
              <a:gd name="connsiteX0" fmla="*/ 0 w 3524250"/>
              <a:gd name="connsiteY0" fmla="*/ 4333875 h 4333875"/>
              <a:gd name="connsiteX1" fmla="*/ 1028700 w 3524250"/>
              <a:gd name="connsiteY1" fmla="*/ 0 h 4333875"/>
              <a:gd name="connsiteX2" fmla="*/ 3524250 w 3524250"/>
              <a:gd name="connsiteY2" fmla="*/ 0 h 4333875"/>
              <a:gd name="connsiteX3" fmla="*/ 0 w 3524250"/>
              <a:gd name="connsiteY3" fmla="*/ 4333875 h 4333875"/>
              <a:gd name="connsiteX0" fmla="*/ 0 w 4114800"/>
              <a:gd name="connsiteY0" fmla="*/ 4343400 h 4343400"/>
              <a:gd name="connsiteX1" fmla="*/ 1028700 w 4114800"/>
              <a:gd name="connsiteY1" fmla="*/ 9525 h 4343400"/>
              <a:gd name="connsiteX2" fmla="*/ 4114800 w 4114800"/>
              <a:gd name="connsiteY2" fmla="*/ 0 h 4343400"/>
              <a:gd name="connsiteX3" fmla="*/ 0 w 4114800"/>
              <a:gd name="connsiteY3" fmla="*/ 4343400 h 4343400"/>
              <a:gd name="connsiteX0" fmla="*/ 0 w 4114800"/>
              <a:gd name="connsiteY0" fmla="*/ 4638346 h 4638346"/>
              <a:gd name="connsiteX1" fmla="*/ 938130 w 4114800"/>
              <a:gd name="connsiteY1" fmla="*/ 0 h 4638346"/>
              <a:gd name="connsiteX2" fmla="*/ 4114800 w 4114800"/>
              <a:gd name="connsiteY2" fmla="*/ 294946 h 4638346"/>
              <a:gd name="connsiteX3" fmla="*/ 0 w 4114800"/>
              <a:gd name="connsiteY3" fmla="*/ 4638346 h 4638346"/>
              <a:gd name="connsiteX0" fmla="*/ 0 w 4406915"/>
              <a:gd name="connsiteY0" fmla="*/ 4638346 h 4638346"/>
              <a:gd name="connsiteX1" fmla="*/ 938130 w 4406915"/>
              <a:gd name="connsiteY1" fmla="*/ 0 h 4638346"/>
              <a:gd name="connsiteX2" fmla="*/ 4114800 w 4406915"/>
              <a:gd name="connsiteY2" fmla="*/ 294946 h 4638346"/>
              <a:gd name="connsiteX3" fmla="*/ 4406823 w 4406915"/>
              <a:gd name="connsiteY3" fmla="*/ 13867 h 4638346"/>
              <a:gd name="connsiteX4" fmla="*/ 0 w 4406915"/>
              <a:gd name="connsiteY4" fmla="*/ 4638346 h 4638346"/>
              <a:gd name="connsiteX0" fmla="*/ 0 w 4438264"/>
              <a:gd name="connsiteY0" fmla="*/ 4638346 h 4638346"/>
              <a:gd name="connsiteX1" fmla="*/ 938130 w 4438264"/>
              <a:gd name="connsiteY1" fmla="*/ 0 h 4638346"/>
              <a:gd name="connsiteX2" fmla="*/ 4438264 w 4438264"/>
              <a:gd name="connsiteY2" fmla="*/ 4314 h 4638346"/>
              <a:gd name="connsiteX3" fmla="*/ 4406823 w 4438264"/>
              <a:gd name="connsiteY3" fmla="*/ 13867 h 4638346"/>
              <a:gd name="connsiteX4" fmla="*/ 0 w 4438264"/>
              <a:gd name="connsiteY4" fmla="*/ 4638346 h 4638346"/>
              <a:gd name="connsiteX0" fmla="*/ 0 w 4438264"/>
              <a:gd name="connsiteY0" fmla="*/ 4679865 h 4679865"/>
              <a:gd name="connsiteX1" fmla="*/ 1507426 w 4438264"/>
              <a:gd name="connsiteY1" fmla="*/ 0 h 4679865"/>
              <a:gd name="connsiteX2" fmla="*/ 4438264 w 4438264"/>
              <a:gd name="connsiteY2" fmla="*/ 45833 h 4679865"/>
              <a:gd name="connsiteX3" fmla="*/ 4406823 w 4438264"/>
              <a:gd name="connsiteY3" fmla="*/ 55386 h 4679865"/>
              <a:gd name="connsiteX4" fmla="*/ 0 w 4438264"/>
              <a:gd name="connsiteY4" fmla="*/ 4679865 h 4679865"/>
              <a:gd name="connsiteX0" fmla="*/ 0 w 4438264"/>
              <a:gd name="connsiteY0" fmla="*/ 4638346 h 4638346"/>
              <a:gd name="connsiteX1" fmla="*/ 1520365 w 4438264"/>
              <a:gd name="connsiteY1" fmla="*/ 0 h 4638346"/>
              <a:gd name="connsiteX2" fmla="*/ 4438264 w 4438264"/>
              <a:gd name="connsiteY2" fmla="*/ 4314 h 4638346"/>
              <a:gd name="connsiteX3" fmla="*/ 4406823 w 4438264"/>
              <a:gd name="connsiteY3" fmla="*/ 13867 h 4638346"/>
              <a:gd name="connsiteX4" fmla="*/ 0 w 4438264"/>
              <a:gd name="connsiteY4" fmla="*/ 4638346 h 4638346"/>
              <a:gd name="connsiteX0" fmla="*/ 0 w 7318007"/>
              <a:gd name="connsiteY0" fmla="*/ 4638346 h 4638346"/>
              <a:gd name="connsiteX1" fmla="*/ 1520365 w 7318007"/>
              <a:gd name="connsiteY1" fmla="*/ 0 h 4638346"/>
              <a:gd name="connsiteX2" fmla="*/ 4438264 w 7318007"/>
              <a:gd name="connsiteY2" fmla="*/ 4314 h 4638346"/>
              <a:gd name="connsiteX3" fmla="*/ 7317997 w 7318007"/>
              <a:gd name="connsiteY3" fmla="*/ 27707 h 4638346"/>
              <a:gd name="connsiteX4" fmla="*/ 0 w 7318007"/>
              <a:gd name="connsiteY4" fmla="*/ 4638346 h 4638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8007" h="4638346">
                <a:moveTo>
                  <a:pt x="0" y="4638346"/>
                </a:moveTo>
                <a:lnTo>
                  <a:pt x="1520365" y="0"/>
                </a:lnTo>
                <a:lnTo>
                  <a:pt x="4438264" y="4314"/>
                </a:lnTo>
                <a:cubicBezTo>
                  <a:pt x="4432097" y="21338"/>
                  <a:pt x="7324164" y="10683"/>
                  <a:pt x="7317997" y="27707"/>
                </a:cubicBezTo>
                <a:lnTo>
                  <a:pt x="0" y="4638346"/>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38" name="TextBox 37"/>
          <p:cNvSpPr txBox="1"/>
          <p:nvPr/>
        </p:nvSpPr>
        <p:spPr>
          <a:xfrm>
            <a:off x="6070977" y="4800663"/>
            <a:ext cx="1720984" cy="369332"/>
          </a:xfrm>
          <a:prstGeom prst="rect">
            <a:avLst/>
          </a:prstGeom>
          <a:noFill/>
        </p:spPr>
        <p:txBody>
          <a:bodyPr wrap="none" rtlCol="0">
            <a:spAutoFit/>
          </a:bodyPr>
          <a:lstStyle/>
          <a:p>
            <a:r>
              <a:rPr lang="en-CA" dirty="0" smtClean="0"/>
              <a:t>Project Duration</a:t>
            </a:r>
            <a:endParaRPr lang="en-CA" dirty="0"/>
          </a:p>
        </p:txBody>
      </p:sp>
      <p:cxnSp>
        <p:nvCxnSpPr>
          <p:cNvPr id="25" name="Straight Connector 24"/>
          <p:cNvCxnSpPr>
            <a:endCxn id="18" idx="0"/>
          </p:cNvCxnSpPr>
          <p:nvPr/>
        </p:nvCxnSpPr>
        <p:spPr>
          <a:xfrm flipV="1">
            <a:off x="1181587" y="3913347"/>
            <a:ext cx="648073" cy="887316"/>
          </a:xfrm>
          <a:prstGeom prst="line">
            <a:avLst/>
          </a:prstGeom>
          <a:ln w="25400">
            <a:solidFill>
              <a:schemeClr val="tx1"/>
            </a:solidFill>
            <a:prstDash val="solid"/>
            <a:tailEnd type="none" w="lg" len="lg"/>
          </a:ln>
        </p:spPr>
        <p:style>
          <a:lnRef idx="1">
            <a:schemeClr val="accent1"/>
          </a:lnRef>
          <a:fillRef idx="0">
            <a:schemeClr val="accent1"/>
          </a:fillRef>
          <a:effectRef idx="0">
            <a:schemeClr val="accent1"/>
          </a:effectRef>
          <a:fontRef idx="minor">
            <a:schemeClr val="tx1"/>
          </a:fontRef>
        </p:style>
      </p:cxnSp>
      <p:sp>
        <p:nvSpPr>
          <p:cNvPr id="40" name="Rectangular Callout 39"/>
          <p:cNvSpPr/>
          <p:nvPr/>
        </p:nvSpPr>
        <p:spPr>
          <a:xfrm>
            <a:off x="3413834" y="752049"/>
            <a:ext cx="1947230" cy="562081"/>
          </a:xfrm>
          <a:prstGeom prst="wedgeRectCallout">
            <a:avLst>
              <a:gd name="adj1" fmla="val 43889"/>
              <a:gd name="adj2" fmla="val 83288"/>
            </a:avLst>
          </a:prstGeom>
          <a:solidFill>
            <a:schemeClr val="bg1"/>
          </a:solidFill>
          <a:ln w="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Low estimate of project duration</a:t>
            </a:r>
            <a:endParaRPr lang="en-CA" dirty="0">
              <a:solidFill>
                <a:schemeClr val="tx1"/>
              </a:solidFill>
            </a:endParaRPr>
          </a:p>
        </p:txBody>
      </p:sp>
      <p:sp>
        <p:nvSpPr>
          <p:cNvPr id="42" name="TextBox 41"/>
          <p:cNvSpPr txBox="1"/>
          <p:nvPr/>
        </p:nvSpPr>
        <p:spPr>
          <a:xfrm>
            <a:off x="448806" y="1394364"/>
            <a:ext cx="700833" cy="369332"/>
          </a:xfrm>
          <a:prstGeom prst="rect">
            <a:avLst/>
          </a:prstGeom>
          <a:noFill/>
        </p:spPr>
        <p:txBody>
          <a:bodyPr wrap="none" rtlCol="0">
            <a:spAutoFit/>
          </a:bodyPr>
          <a:lstStyle/>
          <a:p>
            <a:r>
              <a:rPr lang="en-CA" dirty="0" smtClean="0"/>
              <a:t>100%</a:t>
            </a:r>
            <a:endParaRPr lang="en-CA" dirty="0"/>
          </a:p>
        </p:txBody>
      </p:sp>
      <p:cxnSp>
        <p:nvCxnSpPr>
          <p:cNvPr id="21" name="Straight Connector 20"/>
          <p:cNvCxnSpPr>
            <a:endCxn id="30" idx="0"/>
          </p:cNvCxnSpPr>
          <p:nvPr/>
        </p:nvCxnSpPr>
        <p:spPr>
          <a:xfrm flipV="1">
            <a:off x="1829659" y="3126475"/>
            <a:ext cx="1379996" cy="786873"/>
          </a:xfrm>
          <a:prstGeom prst="line">
            <a:avLst/>
          </a:prstGeom>
          <a:ln w="25400">
            <a:solidFill>
              <a:schemeClr val="tx1"/>
            </a:solidFill>
            <a:prstDash val="solid"/>
            <a:tailEnd type="none" w="lg" len="lg"/>
          </a:ln>
        </p:spPr>
        <p:style>
          <a:lnRef idx="1">
            <a:schemeClr val="accent1"/>
          </a:lnRef>
          <a:fillRef idx="0">
            <a:schemeClr val="accent1"/>
          </a:fillRef>
          <a:effectRef idx="0">
            <a:schemeClr val="accent1"/>
          </a:effectRef>
          <a:fontRef idx="minor">
            <a:schemeClr val="tx1"/>
          </a:fontRef>
        </p:style>
      </p:cxnSp>
      <p:sp>
        <p:nvSpPr>
          <p:cNvPr id="30" name="Freeform 29"/>
          <p:cNvSpPr/>
          <p:nvPr/>
        </p:nvSpPr>
        <p:spPr>
          <a:xfrm>
            <a:off x="3209656" y="1513894"/>
            <a:ext cx="3952443" cy="1612581"/>
          </a:xfrm>
          <a:custGeom>
            <a:avLst/>
            <a:gdLst>
              <a:gd name="connsiteX0" fmla="*/ 0 w 3524250"/>
              <a:gd name="connsiteY0" fmla="*/ 4333875 h 4333875"/>
              <a:gd name="connsiteX1" fmla="*/ 1457325 w 3524250"/>
              <a:gd name="connsiteY1" fmla="*/ 0 h 4333875"/>
              <a:gd name="connsiteX2" fmla="*/ 3524250 w 3524250"/>
              <a:gd name="connsiteY2" fmla="*/ 0 h 4333875"/>
              <a:gd name="connsiteX3" fmla="*/ 0 w 3524250"/>
              <a:gd name="connsiteY3" fmla="*/ 4333875 h 4333875"/>
              <a:gd name="connsiteX0" fmla="*/ 0 w 3524250"/>
              <a:gd name="connsiteY0" fmla="*/ 4333875 h 4333875"/>
              <a:gd name="connsiteX1" fmla="*/ 1028700 w 3524250"/>
              <a:gd name="connsiteY1" fmla="*/ 0 h 4333875"/>
              <a:gd name="connsiteX2" fmla="*/ 3524250 w 3524250"/>
              <a:gd name="connsiteY2" fmla="*/ 0 h 4333875"/>
              <a:gd name="connsiteX3" fmla="*/ 0 w 3524250"/>
              <a:gd name="connsiteY3" fmla="*/ 4333875 h 4333875"/>
              <a:gd name="connsiteX0" fmla="*/ 0 w 4114800"/>
              <a:gd name="connsiteY0" fmla="*/ 4343400 h 4343400"/>
              <a:gd name="connsiteX1" fmla="*/ 1028700 w 4114800"/>
              <a:gd name="connsiteY1" fmla="*/ 9525 h 4343400"/>
              <a:gd name="connsiteX2" fmla="*/ 4114800 w 4114800"/>
              <a:gd name="connsiteY2" fmla="*/ 0 h 4343400"/>
              <a:gd name="connsiteX3" fmla="*/ 0 w 4114800"/>
              <a:gd name="connsiteY3" fmla="*/ 4343400 h 4343400"/>
              <a:gd name="connsiteX0" fmla="*/ 0 w 4114800"/>
              <a:gd name="connsiteY0" fmla="*/ 4638346 h 4638346"/>
              <a:gd name="connsiteX1" fmla="*/ 938130 w 4114800"/>
              <a:gd name="connsiteY1" fmla="*/ 0 h 4638346"/>
              <a:gd name="connsiteX2" fmla="*/ 4114800 w 4114800"/>
              <a:gd name="connsiteY2" fmla="*/ 294946 h 4638346"/>
              <a:gd name="connsiteX3" fmla="*/ 0 w 4114800"/>
              <a:gd name="connsiteY3" fmla="*/ 4638346 h 4638346"/>
              <a:gd name="connsiteX0" fmla="*/ 0 w 4406915"/>
              <a:gd name="connsiteY0" fmla="*/ 4638346 h 4638346"/>
              <a:gd name="connsiteX1" fmla="*/ 938130 w 4406915"/>
              <a:gd name="connsiteY1" fmla="*/ 0 h 4638346"/>
              <a:gd name="connsiteX2" fmla="*/ 4114800 w 4406915"/>
              <a:gd name="connsiteY2" fmla="*/ 294946 h 4638346"/>
              <a:gd name="connsiteX3" fmla="*/ 4406823 w 4406915"/>
              <a:gd name="connsiteY3" fmla="*/ 13867 h 4638346"/>
              <a:gd name="connsiteX4" fmla="*/ 0 w 4406915"/>
              <a:gd name="connsiteY4" fmla="*/ 4638346 h 4638346"/>
              <a:gd name="connsiteX0" fmla="*/ 0 w 4438264"/>
              <a:gd name="connsiteY0" fmla="*/ 4638346 h 4638346"/>
              <a:gd name="connsiteX1" fmla="*/ 938130 w 4438264"/>
              <a:gd name="connsiteY1" fmla="*/ 0 h 4638346"/>
              <a:gd name="connsiteX2" fmla="*/ 4438264 w 4438264"/>
              <a:gd name="connsiteY2" fmla="*/ 4314 h 4638346"/>
              <a:gd name="connsiteX3" fmla="*/ 4406823 w 4438264"/>
              <a:gd name="connsiteY3" fmla="*/ 13867 h 4638346"/>
              <a:gd name="connsiteX4" fmla="*/ 0 w 4438264"/>
              <a:gd name="connsiteY4" fmla="*/ 4638346 h 4638346"/>
              <a:gd name="connsiteX0" fmla="*/ 0 w 6715707"/>
              <a:gd name="connsiteY0" fmla="*/ 4638346 h 4638346"/>
              <a:gd name="connsiteX1" fmla="*/ 938130 w 6715707"/>
              <a:gd name="connsiteY1" fmla="*/ 0 h 4638346"/>
              <a:gd name="connsiteX2" fmla="*/ 4438264 w 6715707"/>
              <a:gd name="connsiteY2" fmla="*/ 4314 h 4638346"/>
              <a:gd name="connsiteX3" fmla="*/ 6715695 w 6715707"/>
              <a:gd name="connsiteY3" fmla="*/ 597395 h 4638346"/>
              <a:gd name="connsiteX4" fmla="*/ 0 w 6715707"/>
              <a:gd name="connsiteY4" fmla="*/ 4638346 h 4638346"/>
              <a:gd name="connsiteX0" fmla="*/ 0 w 6716129"/>
              <a:gd name="connsiteY0" fmla="*/ 4638346 h 4638346"/>
              <a:gd name="connsiteX1" fmla="*/ 938130 w 6716129"/>
              <a:gd name="connsiteY1" fmla="*/ 0 h 4638346"/>
              <a:gd name="connsiteX2" fmla="*/ 6666406 w 6716129"/>
              <a:gd name="connsiteY2" fmla="*/ 587842 h 4638346"/>
              <a:gd name="connsiteX3" fmla="*/ 6715695 w 6716129"/>
              <a:gd name="connsiteY3" fmla="*/ 597395 h 4638346"/>
              <a:gd name="connsiteX4" fmla="*/ 0 w 6716129"/>
              <a:gd name="connsiteY4" fmla="*/ 4638346 h 4638346"/>
              <a:gd name="connsiteX0" fmla="*/ 0 w 6716129"/>
              <a:gd name="connsiteY0" fmla="*/ 4127759 h 4127759"/>
              <a:gd name="connsiteX1" fmla="*/ 986568 w 6716129"/>
              <a:gd name="connsiteY1" fmla="*/ 0 h 4127759"/>
              <a:gd name="connsiteX2" fmla="*/ 6666406 w 6716129"/>
              <a:gd name="connsiteY2" fmla="*/ 77255 h 4127759"/>
              <a:gd name="connsiteX3" fmla="*/ 6715695 w 6716129"/>
              <a:gd name="connsiteY3" fmla="*/ 86808 h 4127759"/>
              <a:gd name="connsiteX4" fmla="*/ 0 w 6716129"/>
              <a:gd name="connsiteY4" fmla="*/ 4127759 h 4127759"/>
              <a:gd name="connsiteX0" fmla="*/ 0 w 6716129"/>
              <a:gd name="connsiteY0" fmla="*/ 4109524 h 4109524"/>
              <a:gd name="connsiteX1" fmla="*/ 1083444 w 6716129"/>
              <a:gd name="connsiteY1" fmla="*/ 0 h 4109524"/>
              <a:gd name="connsiteX2" fmla="*/ 6666406 w 6716129"/>
              <a:gd name="connsiteY2" fmla="*/ 59020 h 4109524"/>
              <a:gd name="connsiteX3" fmla="*/ 6715695 w 6716129"/>
              <a:gd name="connsiteY3" fmla="*/ 68573 h 4109524"/>
              <a:gd name="connsiteX4" fmla="*/ 0 w 6716129"/>
              <a:gd name="connsiteY4" fmla="*/ 4109524 h 4109524"/>
              <a:gd name="connsiteX0" fmla="*/ 0 w 6716129"/>
              <a:gd name="connsiteY0" fmla="*/ 4109524 h 4109524"/>
              <a:gd name="connsiteX1" fmla="*/ 1535531 w 6716129"/>
              <a:gd name="connsiteY1" fmla="*/ 0 h 4109524"/>
              <a:gd name="connsiteX2" fmla="*/ 6666406 w 6716129"/>
              <a:gd name="connsiteY2" fmla="*/ 59020 h 4109524"/>
              <a:gd name="connsiteX3" fmla="*/ 6715695 w 6716129"/>
              <a:gd name="connsiteY3" fmla="*/ 68573 h 4109524"/>
              <a:gd name="connsiteX4" fmla="*/ 0 w 6716129"/>
              <a:gd name="connsiteY4" fmla="*/ 4109524 h 4109524"/>
              <a:gd name="connsiteX0" fmla="*/ 0 w 6716129"/>
              <a:gd name="connsiteY0" fmla="*/ 4091289 h 4091289"/>
              <a:gd name="connsiteX1" fmla="*/ 1810012 w 6716129"/>
              <a:gd name="connsiteY1" fmla="*/ 0 h 4091289"/>
              <a:gd name="connsiteX2" fmla="*/ 6666406 w 6716129"/>
              <a:gd name="connsiteY2" fmla="*/ 40785 h 4091289"/>
              <a:gd name="connsiteX3" fmla="*/ 6715695 w 6716129"/>
              <a:gd name="connsiteY3" fmla="*/ 50338 h 4091289"/>
              <a:gd name="connsiteX4" fmla="*/ 0 w 6716129"/>
              <a:gd name="connsiteY4" fmla="*/ 4091289 h 4091289"/>
              <a:gd name="connsiteX0" fmla="*/ 0 w 6716129"/>
              <a:gd name="connsiteY0" fmla="*/ 4091289 h 4091289"/>
              <a:gd name="connsiteX1" fmla="*/ 1713136 w 6716129"/>
              <a:gd name="connsiteY1" fmla="*/ 0 h 4091289"/>
              <a:gd name="connsiteX2" fmla="*/ 6666406 w 6716129"/>
              <a:gd name="connsiteY2" fmla="*/ 40785 h 4091289"/>
              <a:gd name="connsiteX3" fmla="*/ 6715695 w 6716129"/>
              <a:gd name="connsiteY3" fmla="*/ 50338 h 4091289"/>
              <a:gd name="connsiteX4" fmla="*/ 0 w 6716129"/>
              <a:gd name="connsiteY4" fmla="*/ 4091289 h 4091289"/>
              <a:gd name="connsiteX0" fmla="*/ 0 w 6700125"/>
              <a:gd name="connsiteY0" fmla="*/ 4115896 h 4115896"/>
              <a:gd name="connsiteX1" fmla="*/ 1713136 w 6700125"/>
              <a:gd name="connsiteY1" fmla="*/ 24607 h 4115896"/>
              <a:gd name="connsiteX2" fmla="*/ 6666406 w 6700125"/>
              <a:gd name="connsiteY2" fmla="*/ 65392 h 4115896"/>
              <a:gd name="connsiteX3" fmla="*/ 6699549 w 6700125"/>
              <a:gd name="connsiteY3" fmla="*/ 2005 h 4115896"/>
              <a:gd name="connsiteX4" fmla="*/ 0 w 6700125"/>
              <a:gd name="connsiteY4" fmla="*/ 4115896 h 4115896"/>
              <a:gd name="connsiteX0" fmla="*/ 0 w 6699840"/>
              <a:gd name="connsiteY0" fmla="*/ 4116304 h 4116304"/>
              <a:gd name="connsiteX1" fmla="*/ 1713136 w 6699840"/>
              <a:gd name="connsiteY1" fmla="*/ 25015 h 4116304"/>
              <a:gd name="connsiteX2" fmla="*/ 6617968 w 6699840"/>
              <a:gd name="connsiteY2" fmla="*/ 47565 h 4116304"/>
              <a:gd name="connsiteX3" fmla="*/ 6699549 w 6699840"/>
              <a:gd name="connsiteY3" fmla="*/ 2413 h 4116304"/>
              <a:gd name="connsiteX4" fmla="*/ 0 w 6699840"/>
              <a:gd name="connsiteY4" fmla="*/ 4116304 h 4116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99840" h="4116304">
                <a:moveTo>
                  <a:pt x="0" y="4116304"/>
                </a:moveTo>
                <a:lnTo>
                  <a:pt x="1713136" y="25015"/>
                </a:lnTo>
                <a:lnTo>
                  <a:pt x="6617968" y="47565"/>
                </a:lnTo>
                <a:cubicBezTo>
                  <a:pt x="6611801" y="64589"/>
                  <a:pt x="6705716" y="-14611"/>
                  <a:pt x="6699549" y="2413"/>
                </a:cubicBezTo>
                <a:lnTo>
                  <a:pt x="0" y="4116304"/>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cxnSp>
        <p:nvCxnSpPr>
          <p:cNvPr id="31" name="Straight Connector 30"/>
          <p:cNvCxnSpPr/>
          <p:nvPr/>
        </p:nvCxnSpPr>
        <p:spPr>
          <a:xfrm flipV="1">
            <a:off x="3209655" y="2716232"/>
            <a:ext cx="780243" cy="410243"/>
          </a:xfrm>
          <a:prstGeom prst="line">
            <a:avLst/>
          </a:prstGeom>
          <a:ln w="25400">
            <a:solidFill>
              <a:schemeClr val="tx1"/>
            </a:solidFill>
            <a:prstDash val="solid"/>
            <a:tailEnd type="none" w="lg" len="lg"/>
          </a:ln>
        </p:spPr>
        <p:style>
          <a:lnRef idx="1">
            <a:schemeClr val="accent1"/>
          </a:lnRef>
          <a:fillRef idx="0">
            <a:schemeClr val="accent1"/>
          </a:fillRef>
          <a:effectRef idx="0">
            <a:schemeClr val="accent1"/>
          </a:effectRef>
          <a:fontRef idx="minor">
            <a:schemeClr val="tx1"/>
          </a:fontRef>
        </p:style>
      </p:cxnSp>
      <p:sp>
        <p:nvSpPr>
          <p:cNvPr id="33" name="Freeform 32"/>
          <p:cNvSpPr/>
          <p:nvPr/>
        </p:nvSpPr>
        <p:spPr>
          <a:xfrm>
            <a:off x="3989897" y="1525099"/>
            <a:ext cx="2656794" cy="1205684"/>
          </a:xfrm>
          <a:custGeom>
            <a:avLst/>
            <a:gdLst>
              <a:gd name="connsiteX0" fmla="*/ 0 w 3524250"/>
              <a:gd name="connsiteY0" fmla="*/ 4333875 h 4333875"/>
              <a:gd name="connsiteX1" fmla="*/ 1457325 w 3524250"/>
              <a:gd name="connsiteY1" fmla="*/ 0 h 4333875"/>
              <a:gd name="connsiteX2" fmla="*/ 3524250 w 3524250"/>
              <a:gd name="connsiteY2" fmla="*/ 0 h 4333875"/>
              <a:gd name="connsiteX3" fmla="*/ 0 w 3524250"/>
              <a:gd name="connsiteY3" fmla="*/ 4333875 h 4333875"/>
              <a:gd name="connsiteX0" fmla="*/ 0 w 3524250"/>
              <a:gd name="connsiteY0" fmla="*/ 4333875 h 4333875"/>
              <a:gd name="connsiteX1" fmla="*/ 1028700 w 3524250"/>
              <a:gd name="connsiteY1" fmla="*/ 0 h 4333875"/>
              <a:gd name="connsiteX2" fmla="*/ 3524250 w 3524250"/>
              <a:gd name="connsiteY2" fmla="*/ 0 h 4333875"/>
              <a:gd name="connsiteX3" fmla="*/ 0 w 3524250"/>
              <a:gd name="connsiteY3" fmla="*/ 4333875 h 4333875"/>
              <a:gd name="connsiteX0" fmla="*/ 0 w 4114800"/>
              <a:gd name="connsiteY0" fmla="*/ 4343400 h 4343400"/>
              <a:gd name="connsiteX1" fmla="*/ 1028700 w 4114800"/>
              <a:gd name="connsiteY1" fmla="*/ 9525 h 4343400"/>
              <a:gd name="connsiteX2" fmla="*/ 4114800 w 4114800"/>
              <a:gd name="connsiteY2" fmla="*/ 0 h 4343400"/>
              <a:gd name="connsiteX3" fmla="*/ 0 w 4114800"/>
              <a:gd name="connsiteY3" fmla="*/ 4343400 h 4343400"/>
              <a:gd name="connsiteX0" fmla="*/ 0 w 4114800"/>
              <a:gd name="connsiteY0" fmla="*/ 4638346 h 4638346"/>
              <a:gd name="connsiteX1" fmla="*/ 938130 w 4114800"/>
              <a:gd name="connsiteY1" fmla="*/ 0 h 4638346"/>
              <a:gd name="connsiteX2" fmla="*/ 4114800 w 4114800"/>
              <a:gd name="connsiteY2" fmla="*/ 294946 h 4638346"/>
              <a:gd name="connsiteX3" fmla="*/ 0 w 4114800"/>
              <a:gd name="connsiteY3" fmla="*/ 4638346 h 4638346"/>
              <a:gd name="connsiteX0" fmla="*/ 0 w 4406915"/>
              <a:gd name="connsiteY0" fmla="*/ 4638346 h 4638346"/>
              <a:gd name="connsiteX1" fmla="*/ 938130 w 4406915"/>
              <a:gd name="connsiteY1" fmla="*/ 0 h 4638346"/>
              <a:gd name="connsiteX2" fmla="*/ 4114800 w 4406915"/>
              <a:gd name="connsiteY2" fmla="*/ 294946 h 4638346"/>
              <a:gd name="connsiteX3" fmla="*/ 4406823 w 4406915"/>
              <a:gd name="connsiteY3" fmla="*/ 13867 h 4638346"/>
              <a:gd name="connsiteX4" fmla="*/ 0 w 4406915"/>
              <a:gd name="connsiteY4" fmla="*/ 4638346 h 4638346"/>
              <a:gd name="connsiteX0" fmla="*/ 0 w 4438264"/>
              <a:gd name="connsiteY0" fmla="*/ 4638346 h 4638346"/>
              <a:gd name="connsiteX1" fmla="*/ 938130 w 4438264"/>
              <a:gd name="connsiteY1" fmla="*/ 0 h 4638346"/>
              <a:gd name="connsiteX2" fmla="*/ 4438264 w 4438264"/>
              <a:gd name="connsiteY2" fmla="*/ 4314 h 4638346"/>
              <a:gd name="connsiteX3" fmla="*/ 4406823 w 4438264"/>
              <a:gd name="connsiteY3" fmla="*/ 13867 h 4638346"/>
              <a:gd name="connsiteX4" fmla="*/ 0 w 4438264"/>
              <a:gd name="connsiteY4" fmla="*/ 4638346 h 4638346"/>
              <a:gd name="connsiteX0" fmla="*/ 0 w 6715707"/>
              <a:gd name="connsiteY0" fmla="*/ 4638346 h 4638346"/>
              <a:gd name="connsiteX1" fmla="*/ 938130 w 6715707"/>
              <a:gd name="connsiteY1" fmla="*/ 0 h 4638346"/>
              <a:gd name="connsiteX2" fmla="*/ 4438264 w 6715707"/>
              <a:gd name="connsiteY2" fmla="*/ 4314 h 4638346"/>
              <a:gd name="connsiteX3" fmla="*/ 6715695 w 6715707"/>
              <a:gd name="connsiteY3" fmla="*/ 597395 h 4638346"/>
              <a:gd name="connsiteX4" fmla="*/ 0 w 6715707"/>
              <a:gd name="connsiteY4" fmla="*/ 4638346 h 4638346"/>
              <a:gd name="connsiteX0" fmla="*/ 0 w 6716129"/>
              <a:gd name="connsiteY0" fmla="*/ 4638346 h 4638346"/>
              <a:gd name="connsiteX1" fmla="*/ 938130 w 6716129"/>
              <a:gd name="connsiteY1" fmla="*/ 0 h 4638346"/>
              <a:gd name="connsiteX2" fmla="*/ 6666406 w 6716129"/>
              <a:gd name="connsiteY2" fmla="*/ 587842 h 4638346"/>
              <a:gd name="connsiteX3" fmla="*/ 6715695 w 6716129"/>
              <a:gd name="connsiteY3" fmla="*/ 597395 h 4638346"/>
              <a:gd name="connsiteX4" fmla="*/ 0 w 6716129"/>
              <a:gd name="connsiteY4" fmla="*/ 4638346 h 4638346"/>
              <a:gd name="connsiteX0" fmla="*/ 0 w 6716129"/>
              <a:gd name="connsiteY0" fmla="*/ 4127759 h 4127759"/>
              <a:gd name="connsiteX1" fmla="*/ 986568 w 6716129"/>
              <a:gd name="connsiteY1" fmla="*/ 0 h 4127759"/>
              <a:gd name="connsiteX2" fmla="*/ 6666406 w 6716129"/>
              <a:gd name="connsiteY2" fmla="*/ 77255 h 4127759"/>
              <a:gd name="connsiteX3" fmla="*/ 6715695 w 6716129"/>
              <a:gd name="connsiteY3" fmla="*/ 86808 h 4127759"/>
              <a:gd name="connsiteX4" fmla="*/ 0 w 6716129"/>
              <a:gd name="connsiteY4" fmla="*/ 4127759 h 4127759"/>
              <a:gd name="connsiteX0" fmla="*/ 0 w 6716129"/>
              <a:gd name="connsiteY0" fmla="*/ 4109524 h 4109524"/>
              <a:gd name="connsiteX1" fmla="*/ 1083444 w 6716129"/>
              <a:gd name="connsiteY1" fmla="*/ 0 h 4109524"/>
              <a:gd name="connsiteX2" fmla="*/ 6666406 w 6716129"/>
              <a:gd name="connsiteY2" fmla="*/ 59020 h 4109524"/>
              <a:gd name="connsiteX3" fmla="*/ 6715695 w 6716129"/>
              <a:gd name="connsiteY3" fmla="*/ 68573 h 4109524"/>
              <a:gd name="connsiteX4" fmla="*/ 0 w 6716129"/>
              <a:gd name="connsiteY4" fmla="*/ 4109524 h 4109524"/>
              <a:gd name="connsiteX0" fmla="*/ 0 w 6716129"/>
              <a:gd name="connsiteY0" fmla="*/ 4109524 h 4109524"/>
              <a:gd name="connsiteX1" fmla="*/ 1535531 w 6716129"/>
              <a:gd name="connsiteY1" fmla="*/ 0 h 4109524"/>
              <a:gd name="connsiteX2" fmla="*/ 6666406 w 6716129"/>
              <a:gd name="connsiteY2" fmla="*/ 59020 h 4109524"/>
              <a:gd name="connsiteX3" fmla="*/ 6715695 w 6716129"/>
              <a:gd name="connsiteY3" fmla="*/ 68573 h 4109524"/>
              <a:gd name="connsiteX4" fmla="*/ 0 w 6716129"/>
              <a:gd name="connsiteY4" fmla="*/ 4109524 h 4109524"/>
              <a:gd name="connsiteX0" fmla="*/ 0 w 6716129"/>
              <a:gd name="connsiteY0" fmla="*/ 4091289 h 4091289"/>
              <a:gd name="connsiteX1" fmla="*/ 1810012 w 6716129"/>
              <a:gd name="connsiteY1" fmla="*/ 0 h 4091289"/>
              <a:gd name="connsiteX2" fmla="*/ 6666406 w 6716129"/>
              <a:gd name="connsiteY2" fmla="*/ 40785 h 4091289"/>
              <a:gd name="connsiteX3" fmla="*/ 6715695 w 6716129"/>
              <a:gd name="connsiteY3" fmla="*/ 50338 h 4091289"/>
              <a:gd name="connsiteX4" fmla="*/ 0 w 6716129"/>
              <a:gd name="connsiteY4" fmla="*/ 4091289 h 4091289"/>
              <a:gd name="connsiteX0" fmla="*/ 0 w 6716129"/>
              <a:gd name="connsiteY0" fmla="*/ 4091289 h 4091289"/>
              <a:gd name="connsiteX1" fmla="*/ 1713136 w 6716129"/>
              <a:gd name="connsiteY1" fmla="*/ 0 h 4091289"/>
              <a:gd name="connsiteX2" fmla="*/ 6666406 w 6716129"/>
              <a:gd name="connsiteY2" fmla="*/ 40785 h 4091289"/>
              <a:gd name="connsiteX3" fmla="*/ 6715695 w 6716129"/>
              <a:gd name="connsiteY3" fmla="*/ 50338 h 4091289"/>
              <a:gd name="connsiteX4" fmla="*/ 0 w 6716129"/>
              <a:gd name="connsiteY4" fmla="*/ 4091289 h 4091289"/>
              <a:gd name="connsiteX0" fmla="*/ 0 w 6666405"/>
              <a:gd name="connsiteY0" fmla="*/ 4092332 h 4092332"/>
              <a:gd name="connsiteX1" fmla="*/ 1713136 w 6666405"/>
              <a:gd name="connsiteY1" fmla="*/ 1043 h 4092332"/>
              <a:gd name="connsiteX2" fmla="*/ 6666406 w 6666405"/>
              <a:gd name="connsiteY2" fmla="*/ 41828 h 4092332"/>
              <a:gd name="connsiteX3" fmla="*/ 5632864 w 6666405"/>
              <a:gd name="connsiteY3" fmla="*/ 2585 h 4092332"/>
              <a:gd name="connsiteX4" fmla="*/ 0 w 6666405"/>
              <a:gd name="connsiteY4" fmla="*/ 4092332 h 4092332"/>
              <a:gd name="connsiteX0" fmla="*/ 0 w 6666405"/>
              <a:gd name="connsiteY0" fmla="*/ 4116146 h 4116146"/>
              <a:gd name="connsiteX1" fmla="*/ 1713136 w 6666405"/>
              <a:gd name="connsiteY1" fmla="*/ 24857 h 4116146"/>
              <a:gd name="connsiteX2" fmla="*/ 6666406 w 6666405"/>
              <a:gd name="connsiteY2" fmla="*/ 65642 h 4116146"/>
              <a:gd name="connsiteX3" fmla="*/ 5592759 w 6666405"/>
              <a:gd name="connsiteY3" fmla="*/ 2000 h 4116146"/>
              <a:gd name="connsiteX4" fmla="*/ 0 w 6666405"/>
              <a:gd name="connsiteY4" fmla="*/ 4116146 h 4116146"/>
              <a:gd name="connsiteX0" fmla="*/ 0 w 5593193"/>
              <a:gd name="connsiteY0" fmla="*/ 4117803 h 4117803"/>
              <a:gd name="connsiteX1" fmla="*/ 1713136 w 5593193"/>
              <a:gd name="connsiteY1" fmla="*/ 26514 h 4117803"/>
              <a:gd name="connsiteX2" fmla="*/ 5543471 w 5593193"/>
              <a:gd name="connsiteY2" fmla="*/ 18501 h 4117803"/>
              <a:gd name="connsiteX3" fmla="*/ 5592759 w 5593193"/>
              <a:gd name="connsiteY3" fmla="*/ 3657 h 4117803"/>
              <a:gd name="connsiteX4" fmla="*/ 0 w 5593193"/>
              <a:gd name="connsiteY4" fmla="*/ 4117803 h 41178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93193" h="4117803">
                <a:moveTo>
                  <a:pt x="0" y="4117803"/>
                </a:moveTo>
                <a:lnTo>
                  <a:pt x="1713136" y="26514"/>
                </a:lnTo>
                <a:lnTo>
                  <a:pt x="5543471" y="18501"/>
                </a:lnTo>
                <a:cubicBezTo>
                  <a:pt x="5537304" y="35525"/>
                  <a:pt x="5598926" y="-13367"/>
                  <a:pt x="5592759" y="3657"/>
                </a:cubicBezTo>
                <a:lnTo>
                  <a:pt x="0" y="4117803"/>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cxnSp>
        <p:nvCxnSpPr>
          <p:cNvPr id="34" name="Straight Connector 33"/>
          <p:cNvCxnSpPr/>
          <p:nvPr/>
        </p:nvCxnSpPr>
        <p:spPr>
          <a:xfrm flipV="1">
            <a:off x="3989898" y="2208373"/>
            <a:ext cx="780243" cy="507859"/>
          </a:xfrm>
          <a:prstGeom prst="line">
            <a:avLst/>
          </a:prstGeom>
          <a:ln w="25400">
            <a:solidFill>
              <a:schemeClr val="tx1"/>
            </a:solidFill>
            <a:prstDash val="solid"/>
            <a:tailEnd type="none" w="lg" len="lg"/>
          </a:ln>
        </p:spPr>
        <p:style>
          <a:lnRef idx="1">
            <a:schemeClr val="accent1"/>
          </a:lnRef>
          <a:fillRef idx="0">
            <a:schemeClr val="accent1"/>
          </a:fillRef>
          <a:effectRef idx="0">
            <a:schemeClr val="accent1"/>
          </a:effectRef>
          <a:fontRef idx="minor">
            <a:schemeClr val="tx1"/>
          </a:fontRef>
        </p:style>
      </p:cxnSp>
      <p:sp>
        <p:nvSpPr>
          <p:cNvPr id="43" name="Freeform 42"/>
          <p:cNvSpPr/>
          <p:nvPr/>
        </p:nvSpPr>
        <p:spPr>
          <a:xfrm>
            <a:off x="4730095" y="1520924"/>
            <a:ext cx="1452076" cy="705002"/>
          </a:xfrm>
          <a:custGeom>
            <a:avLst/>
            <a:gdLst>
              <a:gd name="connsiteX0" fmla="*/ 0 w 3524250"/>
              <a:gd name="connsiteY0" fmla="*/ 4333875 h 4333875"/>
              <a:gd name="connsiteX1" fmla="*/ 1457325 w 3524250"/>
              <a:gd name="connsiteY1" fmla="*/ 0 h 4333875"/>
              <a:gd name="connsiteX2" fmla="*/ 3524250 w 3524250"/>
              <a:gd name="connsiteY2" fmla="*/ 0 h 4333875"/>
              <a:gd name="connsiteX3" fmla="*/ 0 w 3524250"/>
              <a:gd name="connsiteY3" fmla="*/ 4333875 h 4333875"/>
              <a:gd name="connsiteX0" fmla="*/ 0 w 3524250"/>
              <a:gd name="connsiteY0" fmla="*/ 4333875 h 4333875"/>
              <a:gd name="connsiteX1" fmla="*/ 1028700 w 3524250"/>
              <a:gd name="connsiteY1" fmla="*/ 0 h 4333875"/>
              <a:gd name="connsiteX2" fmla="*/ 3524250 w 3524250"/>
              <a:gd name="connsiteY2" fmla="*/ 0 h 4333875"/>
              <a:gd name="connsiteX3" fmla="*/ 0 w 3524250"/>
              <a:gd name="connsiteY3" fmla="*/ 4333875 h 4333875"/>
              <a:gd name="connsiteX0" fmla="*/ 0 w 4114800"/>
              <a:gd name="connsiteY0" fmla="*/ 4343400 h 4343400"/>
              <a:gd name="connsiteX1" fmla="*/ 1028700 w 4114800"/>
              <a:gd name="connsiteY1" fmla="*/ 9525 h 4343400"/>
              <a:gd name="connsiteX2" fmla="*/ 4114800 w 4114800"/>
              <a:gd name="connsiteY2" fmla="*/ 0 h 4343400"/>
              <a:gd name="connsiteX3" fmla="*/ 0 w 4114800"/>
              <a:gd name="connsiteY3" fmla="*/ 4343400 h 4343400"/>
              <a:gd name="connsiteX0" fmla="*/ 0 w 4114800"/>
              <a:gd name="connsiteY0" fmla="*/ 4638346 h 4638346"/>
              <a:gd name="connsiteX1" fmla="*/ 938130 w 4114800"/>
              <a:gd name="connsiteY1" fmla="*/ 0 h 4638346"/>
              <a:gd name="connsiteX2" fmla="*/ 4114800 w 4114800"/>
              <a:gd name="connsiteY2" fmla="*/ 294946 h 4638346"/>
              <a:gd name="connsiteX3" fmla="*/ 0 w 4114800"/>
              <a:gd name="connsiteY3" fmla="*/ 4638346 h 4638346"/>
              <a:gd name="connsiteX0" fmla="*/ 0 w 4406915"/>
              <a:gd name="connsiteY0" fmla="*/ 4638346 h 4638346"/>
              <a:gd name="connsiteX1" fmla="*/ 938130 w 4406915"/>
              <a:gd name="connsiteY1" fmla="*/ 0 h 4638346"/>
              <a:gd name="connsiteX2" fmla="*/ 4114800 w 4406915"/>
              <a:gd name="connsiteY2" fmla="*/ 294946 h 4638346"/>
              <a:gd name="connsiteX3" fmla="*/ 4406823 w 4406915"/>
              <a:gd name="connsiteY3" fmla="*/ 13867 h 4638346"/>
              <a:gd name="connsiteX4" fmla="*/ 0 w 4406915"/>
              <a:gd name="connsiteY4" fmla="*/ 4638346 h 4638346"/>
              <a:gd name="connsiteX0" fmla="*/ 0 w 4438264"/>
              <a:gd name="connsiteY0" fmla="*/ 4638346 h 4638346"/>
              <a:gd name="connsiteX1" fmla="*/ 938130 w 4438264"/>
              <a:gd name="connsiteY1" fmla="*/ 0 h 4638346"/>
              <a:gd name="connsiteX2" fmla="*/ 4438264 w 4438264"/>
              <a:gd name="connsiteY2" fmla="*/ 4314 h 4638346"/>
              <a:gd name="connsiteX3" fmla="*/ 4406823 w 4438264"/>
              <a:gd name="connsiteY3" fmla="*/ 13867 h 4638346"/>
              <a:gd name="connsiteX4" fmla="*/ 0 w 4438264"/>
              <a:gd name="connsiteY4" fmla="*/ 4638346 h 4638346"/>
              <a:gd name="connsiteX0" fmla="*/ 0 w 6715707"/>
              <a:gd name="connsiteY0" fmla="*/ 4638346 h 4638346"/>
              <a:gd name="connsiteX1" fmla="*/ 938130 w 6715707"/>
              <a:gd name="connsiteY1" fmla="*/ 0 h 4638346"/>
              <a:gd name="connsiteX2" fmla="*/ 4438264 w 6715707"/>
              <a:gd name="connsiteY2" fmla="*/ 4314 h 4638346"/>
              <a:gd name="connsiteX3" fmla="*/ 6715695 w 6715707"/>
              <a:gd name="connsiteY3" fmla="*/ 597395 h 4638346"/>
              <a:gd name="connsiteX4" fmla="*/ 0 w 6715707"/>
              <a:gd name="connsiteY4" fmla="*/ 4638346 h 4638346"/>
              <a:gd name="connsiteX0" fmla="*/ 0 w 6716129"/>
              <a:gd name="connsiteY0" fmla="*/ 4638346 h 4638346"/>
              <a:gd name="connsiteX1" fmla="*/ 938130 w 6716129"/>
              <a:gd name="connsiteY1" fmla="*/ 0 h 4638346"/>
              <a:gd name="connsiteX2" fmla="*/ 6666406 w 6716129"/>
              <a:gd name="connsiteY2" fmla="*/ 587842 h 4638346"/>
              <a:gd name="connsiteX3" fmla="*/ 6715695 w 6716129"/>
              <a:gd name="connsiteY3" fmla="*/ 597395 h 4638346"/>
              <a:gd name="connsiteX4" fmla="*/ 0 w 6716129"/>
              <a:gd name="connsiteY4" fmla="*/ 4638346 h 4638346"/>
              <a:gd name="connsiteX0" fmla="*/ 0 w 6716129"/>
              <a:gd name="connsiteY0" fmla="*/ 4127759 h 4127759"/>
              <a:gd name="connsiteX1" fmla="*/ 986568 w 6716129"/>
              <a:gd name="connsiteY1" fmla="*/ 0 h 4127759"/>
              <a:gd name="connsiteX2" fmla="*/ 6666406 w 6716129"/>
              <a:gd name="connsiteY2" fmla="*/ 77255 h 4127759"/>
              <a:gd name="connsiteX3" fmla="*/ 6715695 w 6716129"/>
              <a:gd name="connsiteY3" fmla="*/ 86808 h 4127759"/>
              <a:gd name="connsiteX4" fmla="*/ 0 w 6716129"/>
              <a:gd name="connsiteY4" fmla="*/ 4127759 h 4127759"/>
              <a:gd name="connsiteX0" fmla="*/ 0 w 6716129"/>
              <a:gd name="connsiteY0" fmla="*/ 4109524 h 4109524"/>
              <a:gd name="connsiteX1" fmla="*/ 1083444 w 6716129"/>
              <a:gd name="connsiteY1" fmla="*/ 0 h 4109524"/>
              <a:gd name="connsiteX2" fmla="*/ 6666406 w 6716129"/>
              <a:gd name="connsiteY2" fmla="*/ 59020 h 4109524"/>
              <a:gd name="connsiteX3" fmla="*/ 6715695 w 6716129"/>
              <a:gd name="connsiteY3" fmla="*/ 68573 h 4109524"/>
              <a:gd name="connsiteX4" fmla="*/ 0 w 6716129"/>
              <a:gd name="connsiteY4" fmla="*/ 4109524 h 4109524"/>
              <a:gd name="connsiteX0" fmla="*/ 0 w 6716129"/>
              <a:gd name="connsiteY0" fmla="*/ 4109524 h 4109524"/>
              <a:gd name="connsiteX1" fmla="*/ 1535531 w 6716129"/>
              <a:gd name="connsiteY1" fmla="*/ 0 h 4109524"/>
              <a:gd name="connsiteX2" fmla="*/ 6666406 w 6716129"/>
              <a:gd name="connsiteY2" fmla="*/ 59020 h 4109524"/>
              <a:gd name="connsiteX3" fmla="*/ 6715695 w 6716129"/>
              <a:gd name="connsiteY3" fmla="*/ 68573 h 4109524"/>
              <a:gd name="connsiteX4" fmla="*/ 0 w 6716129"/>
              <a:gd name="connsiteY4" fmla="*/ 4109524 h 4109524"/>
              <a:gd name="connsiteX0" fmla="*/ 0 w 6716129"/>
              <a:gd name="connsiteY0" fmla="*/ 4091289 h 4091289"/>
              <a:gd name="connsiteX1" fmla="*/ 1810012 w 6716129"/>
              <a:gd name="connsiteY1" fmla="*/ 0 h 4091289"/>
              <a:gd name="connsiteX2" fmla="*/ 6666406 w 6716129"/>
              <a:gd name="connsiteY2" fmla="*/ 40785 h 4091289"/>
              <a:gd name="connsiteX3" fmla="*/ 6715695 w 6716129"/>
              <a:gd name="connsiteY3" fmla="*/ 50338 h 4091289"/>
              <a:gd name="connsiteX4" fmla="*/ 0 w 6716129"/>
              <a:gd name="connsiteY4" fmla="*/ 4091289 h 4091289"/>
              <a:gd name="connsiteX0" fmla="*/ 0 w 6716129"/>
              <a:gd name="connsiteY0" fmla="*/ 4091289 h 4091289"/>
              <a:gd name="connsiteX1" fmla="*/ 1713136 w 6716129"/>
              <a:gd name="connsiteY1" fmla="*/ 0 h 4091289"/>
              <a:gd name="connsiteX2" fmla="*/ 6666406 w 6716129"/>
              <a:gd name="connsiteY2" fmla="*/ 40785 h 4091289"/>
              <a:gd name="connsiteX3" fmla="*/ 6715695 w 6716129"/>
              <a:gd name="connsiteY3" fmla="*/ 50338 h 4091289"/>
              <a:gd name="connsiteX4" fmla="*/ 0 w 6716129"/>
              <a:gd name="connsiteY4" fmla="*/ 4091289 h 4091289"/>
              <a:gd name="connsiteX0" fmla="*/ 0 w 6666405"/>
              <a:gd name="connsiteY0" fmla="*/ 4092332 h 4092332"/>
              <a:gd name="connsiteX1" fmla="*/ 1713136 w 6666405"/>
              <a:gd name="connsiteY1" fmla="*/ 1043 h 4092332"/>
              <a:gd name="connsiteX2" fmla="*/ 6666406 w 6666405"/>
              <a:gd name="connsiteY2" fmla="*/ 41828 h 4092332"/>
              <a:gd name="connsiteX3" fmla="*/ 5632864 w 6666405"/>
              <a:gd name="connsiteY3" fmla="*/ 2585 h 4092332"/>
              <a:gd name="connsiteX4" fmla="*/ 0 w 6666405"/>
              <a:gd name="connsiteY4" fmla="*/ 4092332 h 4092332"/>
              <a:gd name="connsiteX0" fmla="*/ 0 w 6666405"/>
              <a:gd name="connsiteY0" fmla="*/ 4116146 h 4116146"/>
              <a:gd name="connsiteX1" fmla="*/ 1713136 w 6666405"/>
              <a:gd name="connsiteY1" fmla="*/ 24857 h 4116146"/>
              <a:gd name="connsiteX2" fmla="*/ 6666406 w 6666405"/>
              <a:gd name="connsiteY2" fmla="*/ 65642 h 4116146"/>
              <a:gd name="connsiteX3" fmla="*/ 5592759 w 6666405"/>
              <a:gd name="connsiteY3" fmla="*/ 2000 h 4116146"/>
              <a:gd name="connsiteX4" fmla="*/ 0 w 6666405"/>
              <a:gd name="connsiteY4" fmla="*/ 4116146 h 4116146"/>
              <a:gd name="connsiteX0" fmla="*/ 0 w 5593193"/>
              <a:gd name="connsiteY0" fmla="*/ 4117803 h 4117803"/>
              <a:gd name="connsiteX1" fmla="*/ 1713136 w 5593193"/>
              <a:gd name="connsiteY1" fmla="*/ 26514 h 4117803"/>
              <a:gd name="connsiteX2" fmla="*/ 5543471 w 5593193"/>
              <a:gd name="connsiteY2" fmla="*/ 18501 h 4117803"/>
              <a:gd name="connsiteX3" fmla="*/ 5592759 w 5593193"/>
              <a:gd name="connsiteY3" fmla="*/ 3657 h 4117803"/>
              <a:gd name="connsiteX4" fmla="*/ 0 w 5593193"/>
              <a:gd name="connsiteY4" fmla="*/ 4117803 h 4117803"/>
              <a:gd name="connsiteX0" fmla="*/ 0 w 5593193"/>
              <a:gd name="connsiteY0" fmla="*/ 4117803 h 4117803"/>
              <a:gd name="connsiteX1" fmla="*/ 1111563 w 5593193"/>
              <a:gd name="connsiteY1" fmla="*/ 1709992 h 4117803"/>
              <a:gd name="connsiteX2" fmla="*/ 5543471 w 5593193"/>
              <a:gd name="connsiteY2" fmla="*/ 18501 h 4117803"/>
              <a:gd name="connsiteX3" fmla="*/ 5592759 w 5593193"/>
              <a:gd name="connsiteY3" fmla="*/ 3657 h 4117803"/>
              <a:gd name="connsiteX4" fmla="*/ 0 w 5593193"/>
              <a:gd name="connsiteY4" fmla="*/ 4117803 h 4117803"/>
              <a:gd name="connsiteX0" fmla="*/ 0 w 5543471"/>
              <a:gd name="connsiteY0" fmla="*/ 4099301 h 4099301"/>
              <a:gd name="connsiteX1" fmla="*/ 1111563 w 5543471"/>
              <a:gd name="connsiteY1" fmla="*/ 1691490 h 4099301"/>
              <a:gd name="connsiteX2" fmla="*/ 5543471 w 5543471"/>
              <a:gd name="connsiteY2" fmla="*/ -1 h 4099301"/>
              <a:gd name="connsiteX3" fmla="*/ 3026049 w 5543471"/>
              <a:gd name="connsiteY3" fmla="*/ 1741828 h 4099301"/>
              <a:gd name="connsiteX4" fmla="*/ 0 w 5543471"/>
              <a:gd name="connsiteY4" fmla="*/ 4099301 h 4099301"/>
              <a:gd name="connsiteX0" fmla="*/ 0 w 3056970"/>
              <a:gd name="connsiteY0" fmla="*/ 2407811 h 2407811"/>
              <a:gd name="connsiteX1" fmla="*/ 1111563 w 3056970"/>
              <a:gd name="connsiteY1" fmla="*/ 0 h 2407811"/>
              <a:gd name="connsiteX2" fmla="*/ 3056970 w 3056970"/>
              <a:gd name="connsiteY2" fmla="*/ 40784 h 2407811"/>
              <a:gd name="connsiteX3" fmla="*/ 3026049 w 3056970"/>
              <a:gd name="connsiteY3" fmla="*/ 50338 h 2407811"/>
              <a:gd name="connsiteX4" fmla="*/ 0 w 3056970"/>
              <a:gd name="connsiteY4" fmla="*/ 2407811 h 24078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6970" h="2407811">
                <a:moveTo>
                  <a:pt x="0" y="2407811"/>
                </a:moveTo>
                <a:lnTo>
                  <a:pt x="1111563" y="0"/>
                </a:lnTo>
                <a:lnTo>
                  <a:pt x="3056970" y="40784"/>
                </a:lnTo>
                <a:cubicBezTo>
                  <a:pt x="3050803" y="57808"/>
                  <a:pt x="3032216" y="33314"/>
                  <a:pt x="3026049" y="50338"/>
                </a:cubicBezTo>
                <a:lnTo>
                  <a:pt x="0" y="2407811"/>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cxnSp>
        <p:nvCxnSpPr>
          <p:cNvPr id="44" name="Straight Connector 43"/>
          <p:cNvCxnSpPr/>
          <p:nvPr/>
        </p:nvCxnSpPr>
        <p:spPr>
          <a:xfrm flipV="1">
            <a:off x="4770140" y="1532863"/>
            <a:ext cx="875942" cy="675511"/>
          </a:xfrm>
          <a:prstGeom prst="line">
            <a:avLst/>
          </a:prstGeom>
          <a:ln w="25400">
            <a:solidFill>
              <a:schemeClr val="tx1"/>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1181586" y="1528504"/>
            <a:ext cx="6696744" cy="0"/>
          </a:xfrm>
          <a:prstGeom prst="line">
            <a:avLst/>
          </a:prstGeom>
          <a:ln w="25400">
            <a:solidFill>
              <a:schemeClr val="tx1"/>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V="1">
            <a:off x="1181587" y="3913346"/>
            <a:ext cx="648073" cy="2"/>
          </a:xfrm>
          <a:prstGeom prst="line">
            <a:avLst/>
          </a:prstGeom>
          <a:ln w="0">
            <a:solidFill>
              <a:schemeClr val="tx1"/>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1181587" y="3126475"/>
            <a:ext cx="2013231" cy="2"/>
          </a:xfrm>
          <a:prstGeom prst="line">
            <a:avLst/>
          </a:prstGeom>
          <a:ln w="0">
            <a:solidFill>
              <a:schemeClr val="tx1"/>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1181587" y="2730783"/>
            <a:ext cx="2808311" cy="0"/>
          </a:xfrm>
          <a:prstGeom prst="line">
            <a:avLst/>
          </a:prstGeom>
          <a:ln w="0">
            <a:solidFill>
              <a:schemeClr val="tx1"/>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1181587" y="2198444"/>
            <a:ext cx="3636403" cy="0"/>
          </a:xfrm>
          <a:prstGeom prst="line">
            <a:avLst/>
          </a:prstGeom>
          <a:ln w="0">
            <a:solidFill>
              <a:schemeClr val="tx1"/>
            </a:solidFill>
            <a:prstDash val="solid"/>
            <a:tailEnd type="none" w="lg" len="lg"/>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777403" y="91139"/>
            <a:ext cx="7593938" cy="646331"/>
          </a:xfrm>
          <a:prstGeom prst="rect">
            <a:avLst/>
          </a:prstGeom>
        </p:spPr>
        <p:txBody>
          <a:bodyPr wrap="none">
            <a:spAutoFit/>
          </a:bodyPr>
          <a:lstStyle/>
          <a:p>
            <a:r>
              <a:rPr lang="en-CA" sz="3600" b="1" u="sng" dirty="0" smtClean="0"/>
              <a:t>Principle 6: Project </a:t>
            </a:r>
            <a:r>
              <a:rPr lang="en-CA" sz="3600" b="1" u="sng" dirty="0"/>
              <a:t>control with </a:t>
            </a:r>
            <a:r>
              <a:rPr lang="en-CA" sz="3600" b="1" u="sng" dirty="0" smtClean="0"/>
              <a:t>events</a:t>
            </a:r>
            <a:endParaRPr lang="en-CA" sz="3600" b="1" u="sng" dirty="0"/>
          </a:p>
        </p:txBody>
      </p:sp>
    </p:spTree>
    <p:extLst>
      <p:ext uri="{BB962C8B-B14F-4D97-AF65-F5344CB8AC3E}">
        <p14:creationId xmlns:p14="http://schemas.microsoft.com/office/powerpoint/2010/main" val="22091206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Group 67"/>
          <p:cNvGrpSpPr/>
          <p:nvPr/>
        </p:nvGrpSpPr>
        <p:grpSpPr>
          <a:xfrm>
            <a:off x="119395" y="346782"/>
            <a:ext cx="8845093" cy="4527968"/>
            <a:chOff x="-815628" y="548680"/>
            <a:chExt cx="11471171" cy="5872306"/>
          </a:xfrm>
        </p:grpSpPr>
        <p:cxnSp>
          <p:nvCxnSpPr>
            <p:cNvPr id="4" name="Straight Connector 3"/>
            <p:cNvCxnSpPr>
              <a:stCxn id="64" idx="3"/>
            </p:cNvCxnSpPr>
            <p:nvPr/>
          </p:nvCxnSpPr>
          <p:spPr>
            <a:xfrm>
              <a:off x="3931685" y="859970"/>
              <a:ext cx="2565381" cy="680135"/>
            </a:xfrm>
            <a:prstGeom prst="line">
              <a:avLst/>
            </a:prstGeom>
            <a:ln w="0">
              <a:solidFill>
                <a:schemeClr val="tx1"/>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403648" y="5661248"/>
              <a:ext cx="6696744" cy="0"/>
            </a:xfrm>
            <a:prstGeom prst="line">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V="1">
              <a:off x="1403648" y="620688"/>
              <a:ext cx="0" cy="5040560"/>
            </a:xfrm>
            <a:prstGeom prst="line">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815628" y="859970"/>
              <a:ext cx="2170722" cy="1915942"/>
            </a:xfrm>
            <a:prstGeom prst="rect">
              <a:avLst/>
            </a:prstGeom>
            <a:noFill/>
          </p:spPr>
          <p:txBody>
            <a:bodyPr wrap="square" rtlCol="0">
              <a:spAutoFit/>
            </a:bodyPr>
            <a:lstStyle/>
            <a:p>
              <a:r>
                <a:rPr lang="en-CA" dirty="0" smtClean="0"/>
                <a:t>Chance of project meeting a deadline</a:t>
              </a:r>
            </a:p>
            <a:p>
              <a:r>
                <a:rPr lang="en-CA" dirty="0" smtClean="0"/>
                <a:t>(Project Success Rate)</a:t>
              </a:r>
              <a:endParaRPr lang="en-CA" dirty="0"/>
            </a:p>
          </p:txBody>
        </p:sp>
        <p:sp>
          <p:nvSpPr>
            <p:cNvPr id="8" name="TextBox 7"/>
            <p:cNvSpPr txBox="1"/>
            <p:nvPr/>
          </p:nvSpPr>
          <p:spPr>
            <a:xfrm>
              <a:off x="5530180" y="6051654"/>
              <a:ext cx="2450992" cy="369332"/>
            </a:xfrm>
            <a:prstGeom prst="rect">
              <a:avLst/>
            </a:prstGeom>
            <a:noFill/>
          </p:spPr>
          <p:txBody>
            <a:bodyPr wrap="none" rtlCol="0">
              <a:spAutoFit/>
            </a:bodyPr>
            <a:lstStyle/>
            <a:p>
              <a:r>
                <a:rPr lang="en-CA" dirty="0" smtClean="0"/>
                <a:t>Project Duration, Weeks</a:t>
              </a:r>
              <a:endParaRPr lang="en-CA" dirty="0"/>
            </a:p>
          </p:txBody>
        </p:sp>
        <p:cxnSp>
          <p:nvCxnSpPr>
            <p:cNvPr id="9" name="Straight Connector 8"/>
            <p:cNvCxnSpPr/>
            <p:nvPr/>
          </p:nvCxnSpPr>
          <p:spPr>
            <a:xfrm flipV="1">
              <a:off x="1403648" y="1268759"/>
              <a:ext cx="6408712" cy="1"/>
            </a:xfrm>
            <a:prstGeom prst="line">
              <a:avLst/>
            </a:prstGeom>
            <a:ln w="0">
              <a:solidFill>
                <a:schemeClr val="tx1"/>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403648" y="4747851"/>
              <a:ext cx="6408712" cy="0"/>
            </a:xfrm>
            <a:prstGeom prst="line">
              <a:avLst/>
            </a:prstGeom>
            <a:ln w="0">
              <a:solidFill>
                <a:schemeClr val="tx1"/>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403648" y="3861048"/>
              <a:ext cx="6408712" cy="0"/>
            </a:xfrm>
            <a:prstGeom prst="line">
              <a:avLst/>
            </a:prstGeom>
            <a:ln w="0">
              <a:solidFill>
                <a:schemeClr val="tx1"/>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403648" y="2996952"/>
              <a:ext cx="6408712" cy="0"/>
            </a:xfrm>
            <a:prstGeom prst="line">
              <a:avLst/>
            </a:prstGeom>
            <a:ln w="0">
              <a:solidFill>
                <a:schemeClr val="tx1"/>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403648" y="2132856"/>
              <a:ext cx="6408712" cy="0"/>
            </a:xfrm>
            <a:prstGeom prst="line">
              <a:avLst/>
            </a:prstGeom>
            <a:ln w="0">
              <a:solidFill>
                <a:schemeClr val="tx1"/>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2436937" y="1268760"/>
              <a:ext cx="0" cy="4392489"/>
            </a:xfrm>
            <a:prstGeom prst="line">
              <a:avLst/>
            </a:prstGeom>
            <a:ln w="0">
              <a:solidFill>
                <a:schemeClr val="tx1"/>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3491880" y="1268760"/>
              <a:ext cx="0" cy="4392489"/>
            </a:xfrm>
            <a:prstGeom prst="line">
              <a:avLst/>
            </a:prstGeom>
            <a:ln w="0">
              <a:solidFill>
                <a:schemeClr val="tx1"/>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4569396" y="1268760"/>
              <a:ext cx="0" cy="4392489"/>
            </a:xfrm>
            <a:prstGeom prst="line">
              <a:avLst/>
            </a:prstGeom>
            <a:ln w="0">
              <a:solidFill>
                <a:schemeClr val="tx1"/>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5624339" y="1268760"/>
              <a:ext cx="0" cy="4392489"/>
            </a:xfrm>
            <a:prstGeom prst="line">
              <a:avLst/>
            </a:prstGeom>
            <a:ln w="0">
              <a:solidFill>
                <a:schemeClr val="tx1"/>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6732240" y="1268760"/>
              <a:ext cx="0" cy="4392489"/>
            </a:xfrm>
            <a:prstGeom prst="line">
              <a:avLst/>
            </a:prstGeom>
            <a:ln w="0">
              <a:solidFill>
                <a:schemeClr val="tx1"/>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7812360" y="1268759"/>
              <a:ext cx="0" cy="4392489"/>
            </a:xfrm>
            <a:prstGeom prst="line">
              <a:avLst/>
            </a:prstGeom>
            <a:ln w="0">
              <a:solidFill>
                <a:schemeClr val="tx1"/>
              </a:solidFill>
              <a:prstDash val="solid"/>
              <a:tailEnd type="none" w="lg" len="lg"/>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1403648" y="883328"/>
              <a:ext cx="700833" cy="369332"/>
            </a:xfrm>
            <a:prstGeom prst="rect">
              <a:avLst/>
            </a:prstGeom>
            <a:noFill/>
          </p:spPr>
          <p:txBody>
            <a:bodyPr wrap="none" rtlCol="0">
              <a:spAutoFit/>
            </a:bodyPr>
            <a:lstStyle/>
            <a:p>
              <a:r>
                <a:rPr lang="en-CA" dirty="0" smtClean="0"/>
                <a:t>100%</a:t>
              </a:r>
              <a:endParaRPr lang="en-CA" dirty="0"/>
            </a:p>
          </p:txBody>
        </p:sp>
        <p:sp>
          <p:nvSpPr>
            <p:cNvPr id="21" name="TextBox 20"/>
            <p:cNvSpPr txBox="1"/>
            <p:nvPr/>
          </p:nvSpPr>
          <p:spPr>
            <a:xfrm>
              <a:off x="1475656" y="1763524"/>
              <a:ext cx="583814" cy="369332"/>
            </a:xfrm>
            <a:prstGeom prst="rect">
              <a:avLst/>
            </a:prstGeom>
            <a:noFill/>
          </p:spPr>
          <p:txBody>
            <a:bodyPr wrap="none" rtlCol="0">
              <a:spAutoFit/>
            </a:bodyPr>
            <a:lstStyle/>
            <a:p>
              <a:r>
                <a:rPr lang="en-CA" dirty="0" smtClean="0"/>
                <a:t>80%</a:t>
              </a:r>
              <a:endParaRPr lang="en-CA" dirty="0"/>
            </a:p>
          </p:txBody>
        </p:sp>
        <p:sp>
          <p:nvSpPr>
            <p:cNvPr id="22" name="TextBox 21"/>
            <p:cNvSpPr txBox="1"/>
            <p:nvPr/>
          </p:nvSpPr>
          <p:spPr>
            <a:xfrm>
              <a:off x="1465349" y="2601995"/>
              <a:ext cx="583814" cy="369332"/>
            </a:xfrm>
            <a:prstGeom prst="rect">
              <a:avLst/>
            </a:prstGeom>
            <a:noFill/>
          </p:spPr>
          <p:txBody>
            <a:bodyPr wrap="none" rtlCol="0">
              <a:spAutoFit/>
            </a:bodyPr>
            <a:lstStyle/>
            <a:p>
              <a:r>
                <a:rPr lang="en-CA" dirty="0" smtClean="0"/>
                <a:t>60%</a:t>
              </a:r>
              <a:endParaRPr lang="en-CA" dirty="0"/>
            </a:p>
          </p:txBody>
        </p:sp>
        <p:sp>
          <p:nvSpPr>
            <p:cNvPr id="23" name="TextBox 22"/>
            <p:cNvSpPr txBox="1"/>
            <p:nvPr/>
          </p:nvSpPr>
          <p:spPr>
            <a:xfrm>
              <a:off x="1475656" y="3458428"/>
              <a:ext cx="583814" cy="369332"/>
            </a:xfrm>
            <a:prstGeom prst="rect">
              <a:avLst/>
            </a:prstGeom>
            <a:noFill/>
          </p:spPr>
          <p:txBody>
            <a:bodyPr wrap="none" rtlCol="0">
              <a:spAutoFit/>
            </a:bodyPr>
            <a:lstStyle/>
            <a:p>
              <a:r>
                <a:rPr lang="en-CA" dirty="0" smtClean="0"/>
                <a:t>40%</a:t>
              </a:r>
              <a:endParaRPr lang="en-CA" dirty="0"/>
            </a:p>
          </p:txBody>
        </p:sp>
        <p:sp>
          <p:nvSpPr>
            <p:cNvPr id="24" name="TextBox 23"/>
            <p:cNvSpPr txBox="1"/>
            <p:nvPr/>
          </p:nvSpPr>
          <p:spPr>
            <a:xfrm>
              <a:off x="1457797" y="4293096"/>
              <a:ext cx="583814" cy="369332"/>
            </a:xfrm>
            <a:prstGeom prst="rect">
              <a:avLst/>
            </a:prstGeom>
            <a:noFill/>
          </p:spPr>
          <p:txBody>
            <a:bodyPr wrap="none" rtlCol="0">
              <a:spAutoFit/>
            </a:bodyPr>
            <a:lstStyle/>
            <a:p>
              <a:r>
                <a:rPr lang="en-CA" dirty="0" smtClean="0"/>
                <a:t>20%</a:t>
              </a:r>
              <a:endParaRPr lang="en-CA" dirty="0"/>
            </a:p>
          </p:txBody>
        </p:sp>
        <p:sp>
          <p:nvSpPr>
            <p:cNvPr id="25" name="TextBox 24"/>
            <p:cNvSpPr txBox="1"/>
            <p:nvPr/>
          </p:nvSpPr>
          <p:spPr>
            <a:xfrm>
              <a:off x="1465349" y="5157192"/>
              <a:ext cx="466794" cy="369332"/>
            </a:xfrm>
            <a:prstGeom prst="rect">
              <a:avLst/>
            </a:prstGeom>
            <a:noFill/>
          </p:spPr>
          <p:txBody>
            <a:bodyPr wrap="none" rtlCol="0">
              <a:spAutoFit/>
            </a:bodyPr>
            <a:lstStyle/>
            <a:p>
              <a:r>
                <a:rPr lang="en-CA" dirty="0" smtClean="0"/>
                <a:t>0%</a:t>
              </a:r>
              <a:endParaRPr lang="en-CA" dirty="0"/>
            </a:p>
          </p:txBody>
        </p:sp>
        <p:sp>
          <p:nvSpPr>
            <p:cNvPr id="26" name="TextBox 25"/>
            <p:cNvSpPr txBox="1"/>
            <p:nvPr/>
          </p:nvSpPr>
          <p:spPr>
            <a:xfrm>
              <a:off x="1215543" y="5682322"/>
              <a:ext cx="301686" cy="369332"/>
            </a:xfrm>
            <a:prstGeom prst="rect">
              <a:avLst/>
            </a:prstGeom>
            <a:noFill/>
          </p:spPr>
          <p:txBody>
            <a:bodyPr wrap="none" rtlCol="0">
              <a:spAutoFit/>
            </a:bodyPr>
            <a:lstStyle/>
            <a:p>
              <a:r>
                <a:rPr lang="en-CA" dirty="0" smtClean="0"/>
                <a:t>0</a:t>
              </a:r>
              <a:endParaRPr lang="en-CA" dirty="0"/>
            </a:p>
          </p:txBody>
        </p:sp>
        <p:sp>
          <p:nvSpPr>
            <p:cNvPr id="27" name="TextBox 26"/>
            <p:cNvSpPr txBox="1"/>
            <p:nvPr/>
          </p:nvSpPr>
          <p:spPr>
            <a:xfrm>
              <a:off x="2286094" y="5682322"/>
              <a:ext cx="301686" cy="369332"/>
            </a:xfrm>
            <a:prstGeom prst="rect">
              <a:avLst/>
            </a:prstGeom>
            <a:noFill/>
          </p:spPr>
          <p:txBody>
            <a:bodyPr wrap="none" rtlCol="0">
              <a:spAutoFit/>
            </a:bodyPr>
            <a:lstStyle/>
            <a:p>
              <a:r>
                <a:rPr lang="en-CA" dirty="0" smtClean="0"/>
                <a:t>2</a:t>
              </a:r>
              <a:endParaRPr lang="en-CA" dirty="0"/>
            </a:p>
          </p:txBody>
        </p:sp>
        <p:sp>
          <p:nvSpPr>
            <p:cNvPr id="28" name="TextBox 27"/>
            <p:cNvSpPr txBox="1"/>
            <p:nvPr/>
          </p:nvSpPr>
          <p:spPr>
            <a:xfrm>
              <a:off x="3341037" y="5682322"/>
              <a:ext cx="301686" cy="369332"/>
            </a:xfrm>
            <a:prstGeom prst="rect">
              <a:avLst/>
            </a:prstGeom>
            <a:noFill/>
          </p:spPr>
          <p:txBody>
            <a:bodyPr wrap="none" rtlCol="0">
              <a:spAutoFit/>
            </a:bodyPr>
            <a:lstStyle/>
            <a:p>
              <a:r>
                <a:rPr lang="en-CA" dirty="0" smtClean="0"/>
                <a:t>4</a:t>
              </a:r>
              <a:endParaRPr lang="en-CA" dirty="0"/>
            </a:p>
          </p:txBody>
        </p:sp>
        <p:sp>
          <p:nvSpPr>
            <p:cNvPr id="29" name="TextBox 28"/>
            <p:cNvSpPr txBox="1"/>
            <p:nvPr/>
          </p:nvSpPr>
          <p:spPr>
            <a:xfrm>
              <a:off x="4418553" y="5682322"/>
              <a:ext cx="301686" cy="369332"/>
            </a:xfrm>
            <a:prstGeom prst="rect">
              <a:avLst/>
            </a:prstGeom>
            <a:noFill/>
          </p:spPr>
          <p:txBody>
            <a:bodyPr wrap="none" rtlCol="0">
              <a:spAutoFit/>
            </a:bodyPr>
            <a:lstStyle/>
            <a:p>
              <a:r>
                <a:rPr lang="en-CA" dirty="0" smtClean="0"/>
                <a:t>6</a:t>
              </a:r>
              <a:endParaRPr lang="en-CA" dirty="0"/>
            </a:p>
          </p:txBody>
        </p:sp>
        <p:sp>
          <p:nvSpPr>
            <p:cNvPr id="30" name="TextBox 29"/>
            <p:cNvSpPr txBox="1"/>
            <p:nvPr/>
          </p:nvSpPr>
          <p:spPr>
            <a:xfrm>
              <a:off x="5508104" y="5682322"/>
              <a:ext cx="301686" cy="369332"/>
            </a:xfrm>
            <a:prstGeom prst="rect">
              <a:avLst/>
            </a:prstGeom>
            <a:noFill/>
          </p:spPr>
          <p:txBody>
            <a:bodyPr wrap="none" rtlCol="0">
              <a:spAutoFit/>
            </a:bodyPr>
            <a:lstStyle/>
            <a:p>
              <a:r>
                <a:rPr lang="en-CA" dirty="0" smtClean="0"/>
                <a:t>8</a:t>
              </a:r>
              <a:endParaRPr lang="en-CA" dirty="0"/>
            </a:p>
          </p:txBody>
        </p:sp>
        <p:sp>
          <p:nvSpPr>
            <p:cNvPr id="31" name="TextBox 30"/>
            <p:cNvSpPr txBox="1"/>
            <p:nvPr/>
          </p:nvSpPr>
          <p:spPr>
            <a:xfrm>
              <a:off x="6581397" y="5704651"/>
              <a:ext cx="418704" cy="369332"/>
            </a:xfrm>
            <a:prstGeom prst="rect">
              <a:avLst/>
            </a:prstGeom>
            <a:noFill/>
          </p:spPr>
          <p:txBody>
            <a:bodyPr wrap="none" rtlCol="0">
              <a:spAutoFit/>
            </a:bodyPr>
            <a:lstStyle/>
            <a:p>
              <a:r>
                <a:rPr lang="en-CA" dirty="0" smtClean="0"/>
                <a:t>10</a:t>
              </a:r>
              <a:endParaRPr lang="en-CA" dirty="0"/>
            </a:p>
          </p:txBody>
        </p:sp>
        <p:sp>
          <p:nvSpPr>
            <p:cNvPr id="32" name="TextBox 31"/>
            <p:cNvSpPr txBox="1"/>
            <p:nvPr/>
          </p:nvSpPr>
          <p:spPr>
            <a:xfrm>
              <a:off x="7657410" y="5704651"/>
              <a:ext cx="418704" cy="369332"/>
            </a:xfrm>
            <a:prstGeom prst="rect">
              <a:avLst/>
            </a:prstGeom>
            <a:noFill/>
          </p:spPr>
          <p:txBody>
            <a:bodyPr wrap="none" rtlCol="0">
              <a:spAutoFit/>
            </a:bodyPr>
            <a:lstStyle/>
            <a:p>
              <a:r>
                <a:rPr lang="en-CA" dirty="0" smtClean="0"/>
                <a:t>12</a:t>
              </a:r>
              <a:endParaRPr lang="en-CA" dirty="0"/>
            </a:p>
          </p:txBody>
        </p:sp>
        <p:cxnSp>
          <p:nvCxnSpPr>
            <p:cNvPr id="33" name="Straight Connector 32"/>
            <p:cNvCxnSpPr/>
            <p:nvPr/>
          </p:nvCxnSpPr>
          <p:spPr>
            <a:xfrm>
              <a:off x="1403648" y="1628800"/>
              <a:ext cx="1368152"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2771800" y="1628800"/>
              <a:ext cx="0" cy="973195"/>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2771800" y="2601995"/>
              <a:ext cx="87092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3642723" y="2601995"/>
              <a:ext cx="1" cy="754997"/>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3642724" y="3356992"/>
              <a:ext cx="1561144"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5178344" y="3356992"/>
              <a:ext cx="0" cy="72008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H="1">
              <a:off x="5178344" y="4077072"/>
              <a:ext cx="87092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6049267" y="4077072"/>
              <a:ext cx="1" cy="504056"/>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H="1">
              <a:off x="6049269" y="4581128"/>
              <a:ext cx="1043011"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7092280" y="4581128"/>
              <a:ext cx="1" cy="504056"/>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7092281" y="5085184"/>
              <a:ext cx="720079"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V="1">
              <a:off x="4860032" y="2075784"/>
              <a:ext cx="0" cy="128120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4860034" y="2075784"/>
              <a:ext cx="172136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V="1">
              <a:off x="6587077" y="2060715"/>
              <a:ext cx="1" cy="504056"/>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6587078" y="2564771"/>
              <a:ext cx="1225282"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Isosceles Triangle 47"/>
            <p:cNvSpPr/>
            <p:nvPr/>
          </p:nvSpPr>
          <p:spPr>
            <a:xfrm rot="10800000">
              <a:off x="2681789" y="1300572"/>
              <a:ext cx="180021" cy="288032"/>
            </a:xfrm>
            <a:prstGeom prst="triangl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49" name="Straight Connector 48"/>
            <p:cNvCxnSpPr>
              <a:stCxn id="48" idx="3"/>
            </p:cNvCxnSpPr>
            <p:nvPr/>
          </p:nvCxnSpPr>
          <p:spPr>
            <a:xfrm flipV="1">
              <a:off x="2771799" y="1067994"/>
              <a:ext cx="0" cy="23257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Isosceles Triangle 49"/>
            <p:cNvSpPr/>
            <p:nvPr/>
          </p:nvSpPr>
          <p:spPr>
            <a:xfrm rot="10800000">
              <a:off x="3552713" y="2313963"/>
              <a:ext cx="180021" cy="288032"/>
            </a:xfrm>
            <a:prstGeom prst="triangl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51" name="Straight Connector 50"/>
            <p:cNvCxnSpPr>
              <a:stCxn id="50" idx="3"/>
            </p:cNvCxnSpPr>
            <p:nvPr/>
          </p:nvCxnSpPr>
          <p:spPr>
            <a:xfrm flipV="1">
              <a:off x="3642723" y="2081385"/>
              <a:ext cx="0" cy="23257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Isosceles Triangle 51"/>
            <p:cNvSpPr/>
            <p:nvPr/>
          </p:nvSpPr>
          <p:spPr>
            <a:xfrm rot="10800000">
              <a:off x="6497067" y="1772683"/>
              <a:ext cx="180021" cy="288032"/>
            </a:xfrm>
            <a:prstGeom prst="triangl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53" name="Straight Connector 52"/>
            <p:cNvCxnSpPr>
              <a:stCxn id="52" idx="3"/>
            </p:cNvCxnSpPr>
            <p:nvPr/>
          </p:nvCxnSpPr>
          <p:spPr>
            <a:xfrm flipV="1">
              <a:off x="6587077" y="1540105"/>
              <a:ext cx="0" cy="23257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54" name="Isosceles Triangle 53"/>
            <p:cNvSpPr/>
            <p:nvPr/>
          </p:nvSpPr>
          <p:spPr>
            <a:xfrm rot="10800000">
              <a:off x="5088333" y="3022582"/>
              <a:ext cx="180021" cy="288032"/>
            </a:xfrm>
            <a:prstGeom prst="triangl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55" name="Straight Connector 54"/>
            <p:cNvCxnSpPr>
              <a:stCxn id="54" idx="3"/>
            </p:cNvCxnSpPr>
            <p:nvPr/>
          </p:nvCxnSpPr>
          <p:spPr>
            <a:xfrm flipV="1">
              <a:off x="5178343" y="2790004"/>
              <a:ext cx="0" cy="23257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Isosceles Triangle 55"/>
            <p:cNvSpPr/>
            <p:nvPr/>
          </p:nvSpPr>
          <p:spPr>
            <a:xfrm rot="10800000">
              <a:off x="5959258" y="3789040"/>
              <a:ext cx="180021" cy="288032"/>
            </a:xfrm>
            <a:prstGeom prst="triangl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57" name="Straight Connector 56"/>
            <p:cNvCxnSpPr>
              <a:stCxn id="56" idx="3"/>
            </p:cNvCxnSpPr>
            <p:nvPr/>
          </p:nvCxnSpPr>
          <p:spPr>
            <a:xfrm flipV="1">
              <a:off x="6049268" y="3556462"/>
              <a:ext cx="0" cy="23257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58" name="Isosceles Triangle 57"/>
            <p:cNvSpPr/>
            <p:nvPr/>
          </p:nvSpPr>
          <p:spPr>
            <a:xfrm rot="10800000">
              <a:off x="7002270" y="4300551"/>
              <a:ext cx="180021" cy="288032"/>
            </a:xfrm>
            <a:prstGeom prst="triangl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59" name="Straight Connector 58"/>
            <p:cNvCxnSpPr>
              <a:stCxn id="58" idx="3"/>
            </p:cNvCxnSpPr>
            <p:nvPr/>
          </p:nvCxnSpPr>
          <p:spPr>
            <a:xfrm flipV="1">
              <a:off x="7092280" y="4067973"/>
              <a:ext cx="0" cy="23257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60" name="Isosceles Triangle 59"/>
            <p:cNvSpPr/>
            <p:nvPr/>
          </p:nvSpPr>
          <p:spPr>
            <a:xfrm>
              <a:off x="4752020" y="3387338"/>
              <a:ext cx="180806" cy="285413"/>
            </a:xfrm>
            <a:prstGeom prst="triangl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61" name="Straight Connector 60"/>
            <p:cNvCxnSpPr/>
            <p:nvPr/>
          </p:nvCxnSpPr>
          <p:spPr>
            <a:xfrm flipV="1">
              <a:off x="4860032" y="3675026"/>
              <a:ext cx="0" cy="37204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62" name="Rectangular Callout 61"/>
            <p:cNvSpPr/>
            <p:nvPr/>
          </p:nvSpPr>
          <p:spPr>
            <a:xfrm>
              <a:off x="5658946" y="548680"/>
              <a:ext cx="4623050" cy="895908"/>
            </a:xfrm>
            <a:prstGeom prst="wedgeRectCallout">
              <a:avLst>
                <a:gd name="adj1" fmla="val -4579"/>
                <a:gd name="adj2" fmla="val 155192"/>
              </a:avLst>
            </a:prstGeom>
            <a:solidFill>
              <a:schemeClr val="bg1"/>
            </a:solidFill>
            <a:ln w="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rgbClr val="00B050"/>
                  </a:solidFill>
                </a:rPr>
                <a:t>Risk response increases a chance of the project meeting the deadline</a:t>
              </a:r>
              <a:endParaRPr lang="en-CA" dirty="0">
                <a:solidFill>
                  <a:srgbClr val="00B050"/>
                </a:solidFill>
              </a:endParaRPr>
            </a:p>
          </p:txBody>
        </p:sp>
        <p:sp>
          <p:nvSpPr>
            <p:cNvPr id="63" name="Rectangular Callout 62"/>
            <p:cNvSpPr/>
            <p:nvPr/>
          </p:nvSpPr>
          <p:spPr>
            <a:xfrm>
              <a:off x="6742097" y="2786660"/>
              <a:ext cx="3913446" cy="1117940"/>
            </a:xfrm>
            <a:prstGeom prst="wedgeRectCallout">
              <a:avLst>
                <a:gd name="adj1" fmla="val -23002"/>
                <a:gd name="adj2" fmla="val 147005"/>
              </a:avLst>
            </a:prstGeom>
            <a:solidFill>
              <a:schemeClr val="bg1"/>
            </a:solidFill>
            <a:ln w="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rgbClr val="FF0000"/>
                  </a:solidFill>
                </a:rPr>
                <a:t>Chance of meeting the deadline is reduced as a result of events</a:t>
              </a:r>
              <a:endParaRPr lang="en-CA" dirty="0">
                <a:solidFill>
                  <a:srgbClr val="FF0000"/>
                </a:solidFill>
              </a:endParaRPr>
            </a:p>
          </p:txBody>
        </p:sp>
        <p:sp>
          <p:nvSpPr>
            <p:cNvPr id="64" name="TextBox 63"/>
            <p:cNvSpPr txBox="1"/>
            <p:nvPr/>
          </p:nvSpPr>
          <p:spPr>
            <a:xfrm>
              <a:off x="2998507" y="620477"/>
              <a:ext cx="933178" cy="478985"/>
            </a:xfrm>
            <a:prstGeom prst="rect">
              <a:avLst/>
            </a:prstGeom>
            <a:solidFill>
              <a:schemeClr val="bg1"/>
            </a:solidFill>
            <a:ln w="0">
              <a:solidFill>
                <a:schemeClr val="tx1"/>
              </a:solidFill>
            </a:ln>
          </p:spPr>
          <p:txBody>
            <a:bodyPr wrap="square" rtlCol="0">
              <a:spAutoFit/>
            </a:bodyPr>
            <a:lstStyle/>
            <a:p>
              <a:r>
                <a:rPr lang="en-CA" dirty="0" smtClean="0"/>
                <a:t>Risks</a:t>
              </a:r>
              <a:endParaRPr lang="en-CA" dirty="0"/>
            </a:p>
          </p:txBody>
        </p:sp>
        <p:cxnSp>
          <p:nvCxnSpPr>
            <p:cNvPr id="65" name="Straight Connector 64"/>
            <p:cNvCxnSpPr/>
            <p:nvPr/>
          </p:nvCxnSpPr>
          <p:spPr>
            <a:xfrm flipH="1">
              <a:off x="2830141" y="989807"/>
              <a:ext cx="168368" cy="78187"/>
            </a:xfrm>
            <a:prstGeom prst="line">
              <a:avLst/>
            </a:prstGeom>
            <a:ln w="0">
              <a:solidFill>
                <a:schemeClr val="tx1"/>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a:stCxn id="64" idx="2"/>
            </p:cNvCxnSpPr>
            <p:nvPr/>
          </p:nvCxnSpPr>
          <p:spPr>
            <a:xfrm>
              <a:off x="3465097" y="1099463"/>
              <a:ext cx="177627" cy="961252"/>
            </a:xfrm>
            <a:prstGeom prst="line">
              <a:avLst/>
            </a:prstGeom>
            <a:ln w="0">
              <a:solidFill>
                <a:schemeClr val="tx1"/>
              </a:solidFill>
              <a:prstDash val="solid"/>
              <a:tailEnd type="none" w="lg" len="lg"/>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2302967" y="3987379"/>
              <a:ext cx="2766929" cy="478985"/>
            </a:xfrm>
            <a:prstGeom prst="rect">
              <a:avLst/>
            </a:prstGeom>
            <a:solidFill>
              <a:schemeClr val="bg1"/>
            </a:solidFill>
            <a:ln w="0">
              <a:solidFill>
                <a:schemeClr val="tx1"/>
              </a:solidFill>
            </a:ln>
          </p:spPr>
          <p:txBody>
            <a:bodyPr wrap="square" rtlCol="0">
              <a:spAutoFit/>
            </a:bodyPr>
            <a:lstStyle/>
            <a:p>
              <a:r>
                <a:rPr lang="en-CA" dirty="0" smtClean="0"/>
                <a:t>Risk response plan</a:t>
              </a:r>
              <a:endParaRPr lang="en-CA" dirty="0"/>
            </a:p>
          </p:txBody>
        </p:sp>
      </p:grpSp>
    </p:spTree>
    <p:extLst>
      <p:ext uri="{BB962C8B-B14F-4D97-AF65-F5344CB8AC3E}">
        <p14:creationId xmlns:p14="http://schemas.microsoft.com/office/powerpoint/2010/main" val="29791176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projectdecisions.org/wp-content/uploads/2017/05/PR-book-cover160x230.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1106750"/>
            <a:ext cx="1524000" cy="219075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483768" y="890726"/>
            <a:ext cx="6120680" cy="1015663"/>
          </a:xfrm>
          <a:prstGeom prst="rect">
            <a:avLst/>
          </a:prstGeom>
        </p:spPr>
        <p:txBody>
          <a:bodyPr wrap="square">
            <a:spAutoFit/>
          </a:bodyPr>
          <a:lstStyle/>
          <a:p>
            <a:r>
              <a:rPr lang="en-CA" sz="2400" b="1" dirty="0"/>
              <a:t>Project Risk Analysis Made Ridiculously Simple</a:t>
            </a:r>
          </a:p>
          <a:p>
            <a:r>
              <a:rPr lang="en-CA" dirty="0"/>
              <a:t>A Step by Step Guide to Project Risk Analysis</a:t>
            </a:r>
          </a:p>
          <a:p>
            <a:r>
              <a:rPr lang="en-CA" dirty="0"/>
              <a:t>by Lev </a:t>
            </a:r>
            <a:r>
              <a:rPr lang="en-CA" dirty="0" err="1"/>
              <a:t>Virine</a:t>
            </a:r>
            <a:r>
              <a:rPr lang="en-CA" dirty="0"/>
              <a:t> and Michael </a:t>
            </a:r>
            <a:r>
              <a:rPr lang="en-CA" dirty="0" err="1"/>
              <a:t>Trumper</a:t>
            </a:r>
            <a:endParaRPr lang="en-CA" dirty="0"/>
          </a:p>
        </p:txBody>
      </p:sp>
      <p:sp>
        <p:nvSpPr>
          <p:cNvPr id="3" name="Rectangle 2"/>
          <p:cNvSpPr/>
          <p:nvPr/>
        </p:nvSpPr>
        <p:spPr>
          <a:xfrm>
            <a:off x="2549326" y="2124601"/>
            <a:ext cx="5695081" cy="2031325"/>
          </a:xfrm>
          <a:prstGeom prst="rect">
            <a:avLst/>
          </a:prstGeom>
        </p:spPr>
        <p:txBody>
          <a:bodyPr wrap="square">
            <a:spAutoFit/>
          </a:bodyPr>
          <a:lstStyle/>
          <a:p>
            <a:r>
              <a:rPr lang="en-CA" dirty="0" smtClean="0"/>
              <a:t>Hardcover: 284 pages</a:t>
            </a:r>
            <a:br>
              <a:rPr lang="en-CA" dirty="0" smtClean="0"/>
            </a:br>
            <a:r>
              <a:rPr lang="en-CA" dirty="0" smtClean="0"/>
              <a:t>Publisher: World Scientific Publishing Co (March 5, 2017)</a:t>
            </a:r>
            <a:br>
              <a:rPr lang="en-CA" dirty="0" smtClean="0"/>
            </a:br>
            <a:r>
              <a:rPr lang="en-CA" dirty="0" smtClean="0"/>
              <a:t>Language: English</a:t>
            </a:r>
            <a:br>
              <a:rPr lang="en-CA" dirty="0" smtClean="0"/>
            </a:br>
            <a:r>
              <a:rPr lang="en-CA" dirty="0" smtClean="0"/>
              <a:t>ISBN-10: 9814759376</a:t>
            </a:r>
            <a:br>
              <a:rPr lang="en-CA" dirty="0" smtClean="0"/>
            </a:br>
            <a:r>
              <a:rPr lang="en-CA" dirty="0" smtClean="0"/>
              <a:t>ISBN-13: 978-9814759373</a:t>
            </a:r>
          </a:p>
          <a:p>
            <a:endParaRPr lang="en-CA" dirty="0"/>
          </a:p>
          <a:p>
            <a:r>
              <a:rPr lang="en-CA" dirty="0" smtClean="0"/>
              <a:t>Web site: </a:t>
            </a:r>
            <a:r>
              <a:rPr lang="en-CA" dirty="0" smtClean="0">
                <a:hlinkClick r:id="rId5"/>
              </a:rPr>
              <a:t>www.projectdecisions.org</a:t>
            </a:r>
            <a:endParaRPr lang="en-CA" dirty="0"/>
          </a:p>
        </p:txBody>
      </p:sp>
    </p:spTree>
    <p:extLst>
      <p:ext uri="{BB962C8B-B14F-4D97-AF65-F5344CB8AC3E}">
        <p14:creationId xmlns:p14="http://schemas.microsoft.com/office/powerpoint/2010/main" val="222797633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666</TotalTime>
  <Words>1671</Words>
  <Application>Microsoft Office PowerPoint</Application>
  <PresentationFormat>On-screen Show (16:9)</PresentationFormat>
  <Paragraphs>228</Paragraphs>
  <Slides>21</Slides>
  <Notes>21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Event Chain Methodology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Chain Methodology</dc:title>
  <dc:creator>lvirine</dc:creator>
  <cp:lastModifiedBy>lvirine</cp:lastModifiedBy>
  <cp:revision>37</cp:revision>
  <dcterms:created xsi:type="dcterms:W3CDTF">2018-03-06T14:18:47Z</dcterms:created>
  <dcterms:modified xsi:type="dcterms:W3CDTF">2018-03-11T23:16:37Z</dcterms:modified>
</cp:coreProperties>
</file>