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5" r:id="rId1"/>
  </p:sldMasterIdLst>
  <p:notesMasterIdLst>
    <p:notesMasterId r:id="rId11"/>
  </p:notesMasterIdLst>
  <p:sldIdLst>
    <p:sldId id="290" r:id="rId2"/>
    <p:sldId id="386" r:id="rId3"/>
    <p:sldId id="387" r:id="rId4"/>
    <p:sldId id="389" r:id="rId5"/>
    <p:sldId id="378" r:id="rId6"/>
    <p:sldId id="379" r:id="rId7"/>
    <p:sldId id="390" r:id="rId8"/>
    <p:sldId id="372" r:id="rId9"/>
    <p:sldId id="373" r:id="rId10"/>
  </p:sldIdLst>
  <p:sldSz cx="9144000" cy="5143500" type="screen16x9"/>
  <p:notesSz cx="7086600" cy="9372600"/>
  <p:defaultTextStyle>
    <a:defPPr>
      <a:defRPr lang="en-US"/>
    </a:defPPr>
    <a:lvl1pPr algn="l" rtl="0" fontAlgn="base">
      <a:spcBef>
        <a:spcPct val="0"/>
      </a:spcBef>
      <a:spcAft>
        <a:spcPct val="0"/>
      </a:spcAft>
      <a:defRPr sz="2400" kern="1200">
        <a:solidFill>
          <a:schemeClr val="tx1"/>
        </a:solidFill>
        <a:latin typeface="Times New Roman" charset="0"/>
        <a:ea typeface="+mn-ea"/>
        <a:cs typeface="Arial" charset="0"/>
      </a:defRPr>
    </a:lvl1pPr>
    <a:lvl2pPr marL="457200" algn="l" rtl="0" fontAlgn="base">
      <a:spcBef>
        <a:spcPct val="0"/>
      </a:spcBef>
      <a:spcAft>
        <a:spcPct val="0"/>
      </a:spcAft>
      <a:defRPr sz="2400" kern="1200">
        <a:solidFill>
          <a:schemeClr val="tx1"/>
        </a:solidFill>
        <a:latin typeface="Times New Roman" charset="0"/>
        <a:ea typeface="+mn-ea"/>
        <a:cs typeface="Arial" charset="0"/>
      </a:defRPr>
    </a:lvl2pPr>
    <a:lvl3pPr marL="914400" algn="l" rtl="0" fontAlgn="base">
      <a:spcBef>
        <a:spcPct val="0"/>
      </a:spcBef>
      <a:spcAft>
        <a:spcPct val="0"/>
      </a:spcAft>
      <a:defRPr sz="2400" kern="1200">
        <a:solidFill>
          <a:schemeClr val="tx1"/>
        </a:solidFill>
        <a:latin typeface="Times New Roman" charset="0"/>
        <a:ea typeface="+mn-ea"/>
        <a:cs typeface="Arial" charset="0"/>
      </a:defRPr>
    </a:lvl3pPr>
    <a:lvl4pPr marL="1371600" algn="l" rtl="0" fontAlgn="base">
      <a:spcBef>
        <a:spcPct val="0"/>
      </a:spcBef>
      <a:spcAft>
        <a:spcPct val="0"/>
      </a:spcAft>
      <a:defRPr sz="2400" kern="1200">
        <a:solidFill>
          <a:schemeClr val="tx1"/>
        </a:solidFill>
        <a:latin typeface="Times New Roman" charset="0"/>
        <a:ea typeface="+mn-ea"/>
        <a:cs typeface="Arial" charset="0"/>
      </a:defRPr>
    </a:lvl4pPr>
    <a:lvl5pPr marL="1828800" algn="l" rtl="0" fontAlgn="base">
      <a:spcBef>
        <a:spcPct val="0"/>
      </a:spcBef>
      <a:spcAft>
        <a:spcPct val="0"/>
      </a:spcAft>
      <a:defRPr sz="2400" kern="1200">
        <a:solidFill>
          <a:schemeClr val="tx1"/>
        </a:solidFill>
        <a:latin typeface="Times New Roman" charset="0"/>
        <a:ea typeface="+mn-ea"/>
        <a:cs typeface="Arial" charset="0"/>
      </a:defRPr>
    </a:lvl5pPr>
    <a:lvl6pPr marL="2286000" algn="l" defTabSz="914400" rtl="0" eaLnBrk="1" latinLnBrk="0" hangingPunct="1">
      <a:defRPr sz="2400" kern="1200">
        <a:solidFill>
          <a:schemeClr val="tx1"/>
        </a:solidFill>
        <a:latin typeface="Times New Roman" charset="0"/>
        <a:ea typeface="+mn-ea"/>
        <a:cs typeface="Arial" charset="0"/>
      </a:defRPr>
    </a:lvl6pPr>
    <a:lvl7pPr marL="2743200" algn="l" defTabSz="914400" rtl="0" eaLnBrk="1" latinLnBrk="0" hangingPunct="1">
      <a:defRPr sz="2400" kern="1200">
        <a:solidFill>
          <a:schemeClr val="tx1"/>
        </a:solidFill>
        <a:latin typeface="Times New Roman" charset="0"/>
        <a:ea typeface="+mn-ea"/>
        <a:cs typeface="Arial" charset="0"/>
      </a:defRPr>
    </a:lvl7pPr>
    <a:lvl8pPr marL="3200400" algn="l" defTabSz="914400" rtl="0" eaLnBrk="1" latinLnBrk="0" hangingPunct="1">
      <a:defRPr sz="2400" kern="1200">
        <a:solidFill>
          <a:schemeClr val="tx1"/>
        </a:solidFill>
        <a:latin typeface="Times New Roman" charset="0"/>
        <a:ea typeface="+mn-ea"/>
        <a:cs typeface="Arial" charset="0"/>
      </a:defRPr>
    </a:lvl8pPr>
    <a:lvl9pPr marL="3657600" algn="l" defTabSz="914400" rtl="0" eaLnBrk="1" latinLnBrk="0" hangingPunct="1">
      <a:defRPr sz="2400" kern="1200">
        <a:solidFill>
          <a:schemeClr val="tx1"/>
        </a:solidFill>
        <a:latin typeface="Times New Roman"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ABFF"/>
    <a:srgbClr val="00389E"/>
    <a:srgbClr val="B3CEFF"/>
    <a:srgbClr val="5390FF"/>
    <a:srgbClr val="2170FF"/>
    <a:srgbClr val="AFCCFF"/>
    <a:srgbClr val="5D97FF"/>
    <a:srgbClr val="003DAC"/>
    <a:srgbClr val="C8FFC8"/>
    <a:srgbClr val="00F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82" autoAdjust="0"/>
    <p:restoredTop sz="79343" autoAdjust="0"/>
  </p:normalViewPr>
  <p:slideViewPr>
    <p:cSldViewPr>
      <p:cViewPr varScale="1">
        <p:scale>
          <a:sx n="114" d="100"/>
          <a:sy n="114" d="100"/>
        </p:scale>
        <p:origin x="-1386" y="-108"/>
      </p:cViewPr>
      <p:guideLst>
        <p:guide orient="horz" pos="3072"/>
        <p:guide pos="1882"/>
      </p:guideLst>
    </p:cSldViewPr>
  </p:slideViewPr>
  <p:outlineViewPr>
    <p:cViewPr>
      <p:scale>
        <a:sx n="33" d="100"/>
        <a:sy n="33" d="100"/>
      </p:scale>
      <p:origin x="0" y="11316"/>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1168" cy="468010"/>
          </a:xfrm>
          <a:prstGeom prst="rect">
            <a:avLst/>
          </a:prstGeom>
        </p:spPr>
        <p:txBody>
          <a:bodyPr vert="horz" lIns="96512" tIns="48255" rIns="96512" bIns="48255" rtlCol="0"/>
          <a:lstStyle>
            <a:lvl1pPr algn="l">
              <a:defRPr sz="1300">
                <a:latin typeface="Times New Roman" pitchFamily="18" charset="0"/>
                <a:cs typeface="+mn-cs"/>
              </a:defRPr>
            </a:lvl1pPr>
          </a:lstStyle>
          <a:p>
            <a:pPr>
              <a:defRPr/>
            </a:pPr>
            <a:endParaRPr lang="en-US" dirty="0"/>
          </a:p>
        </p:txBody>
      </p:sp>
      <p:sp>
        <p:nvSpPr>
          <p:cNvPr id="3" name="Date Placeholder 2"/>
          <p:cNvSpPr>
            <a:spLocks noGrp="1"/>
          </p:cNvSpPr>
          <p:nvPr>
            <p:ph type="dt" idx="1"/>
          </p:nvPr>
        </p:nvSpPr>
        <p:spPr>
          <a:xfrm>
            <a:off x="4013895" y="1"/>
            <a:ext cx="3071168" cy="468010"/>
          </a:xfrm>
          <a:prstGeom prst="rect">
            <a:avLst/>
          </a:prstGeom>
        </p:spPr>
        <p:txBody>
          <a:bodyPr vert="horz" lIns="96512" tIns="48255" rIns="96512" bIns="48255" rtlCol="0"/>
          <a:lstStyle>
            <a:lvl1pPr algn="r">
              <a:defRPr sz="1300">
                <a:latin typeface="Times New Roman" pitchFamily="18" charset="0"/>
                <a:cs typeface="+mn-cs"/>
              </a:defRPr>
            </a:lvl1pPr>
          </a:lstStyle>
          <a:p>
            <a:pPr>
              <a:defRPr/>
            </a:pPr>
            <a:fld id="{83E22FDA-16B4-4E86-936B-4811117C1F84}" type="datetimeFigureOut">
              <a:rPr lang="en-US"/>
              <a:pPr>
                <a:defRPr/>
              </a:pPr>
              <a:t>12/5/2019</a:t>
            </a:fld>
            <a:endParaRPr lang="en-US" dirty="0"/>
          </a:p>
        </p:txBody>
      </p:sp>
      <p:sp>
        <p:nvSpPr>
          <p:cNvPr id="4" name="Slide Image Placeholder 3"/>
          <p:cNvSpPr>
            <a:spLocks noGrp="1" noRot="1" noChangeAspect="1"/>
          </p:cNvSpPr>
          <p:nvPr>
            <p:ph type="sldImg" idx="2"/>
          </p:nvPr>
        </p:nvSpPr>
        <p:spPr>
          <a:xfrm>
            <a:off x="420688" y="703263"/>
            <a:ext cx="6245225" cy="3513137"/>
          </a:xfrm>
          <a:prstGeom prst="rect">
            <a:avLst/>
          </a:prstGeom>
          <a:noFill/>
          <a:ln w="12700">
            <a:solidFill>
              <a:prstClr val="black"/>
            </a:solidFill>
          </a:ln>
        </p:spPr>
        <p:txBody>
          <a:bodyPr vert="horz" lIns="96512" tIns="48255" rIns="96512" bIns="48255" rtlCol="0" anchor="ctr"/>
          <a:lstStyle/>
          <a:p>
            <a:pPr lvl="0"/>
            <a:endParaRPr lang="en-US" noProof="0" dirty="0" smtClean="0"/>
          </a:p>
        </p:txBody>
      </p:sp>
      <p:sp>
        <p:nvSpPr>
          <p:cNvPr id="5" name="Notes Placeholder 4"/>
          <p:cNvSpPr>
            <a:spLocks noGrp="1"/>
          </p:cNvSpPr>
          <p:nvPr>
            <p:ph type="body" sz="quarter" idx="3"/>
          </p:nvPr>
        </p:nvSpPr>
        <p:spPr>
          <a:xfrm>
            <a:off x="708968" y="4450746"/>
            <a:ext cx="5668665" cy="4218290"/>
          </a:xfrm>
          <a:prstGeom prst="rect">
            <a:avLst/>
          </a:prstGeom>
        </p:spPr>
        <p:txBody>
          <a:bodyPr vert="horz" lIns="96512" tIns="48255" rIns="96512" bIns="48255"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903041"/>
            <a:ext cx="3071168" cy="468010"/>
          </a:xfrm>
          <a:prstGeom prst="rect">
            <a:avLst/>
          </a:prstGeom>
        </p:spPr>
        <p:txBody>
          <a:bodyPr vert="horz" lIns="96512" tIns="48255" rIns="96512" bIns="48255" rtlCol="0" anchor="b"/>
          <a:lstStyle>
            <a:lvl1pPr algn="l">
              <a:defRPr sz="1300">
                <a:latin typeface="Times New Roman" pitchFamily="18" charset="0"/>
                <a:cs typeface="+mn-cs"/>
              </a:defRPr>
            </a:lvl1pPr>
          </a:lstStyle>
          <a:p>
            <a:pPr>
              <a:defRPr/>
            </a:pPr>
            <a:endParaRPr lang="en-US" dirty="0"/>
          </a:p>
        </p:txBody>
      </p:sp>
      <p:sp>
        <p:nvSpPr>
          <p:cNvPr id="7" name="Slide Number Placeholder 6"/>
          <p:cNvSpPr>
            <a:spLocks noGrp="1"/>
          </p:cNvSpPr>
          <p:nvPr>
            <p:ph type="sldNum" sz="quarter" idx="5"/>
          </p:nvPr>
        </p:nvSpPr>
        <p:spPr>
          <a:xfrm>
            <a:off x="4013895" y="8903041"/>
            <a:ext cx="3071168" cy="468010"/>
          </a:xfrm>
          <a:prstGeom prst="rect">
            <a:avLst/>
          </a:prstGeom>
        </p:spPr>
        <p:txBody>
          <a:bodyPr vert="horz" lIns="96512" tIns="48255" rIns="96512" bIns="48255" rtlCol="0" anchor="b"/>
          <a:lstStyle>
            <a:lvl1pPr algn="r">
              <a:defRPr sz="1300">
                <a:latin typeface="Times New Roman" pitchFamily="18" charset="0"/>
                <a:cs typeface="+mn-cs"/>
              </a:defRPr>
            </a:lvl1pPr>
          </a:lstStyle>
          <a:p>
            <a:pPr>
              <a:defRPr/>
            </a:pPr>
            <a:fld id="{4E6FBCE6-FB33-439F-B088-DC18B5D99664}" type="slidenum">
              <a:rPr lang="en-US"/>
              <a:pPr>
                <a:defRPr/>
              </a:pPr>
              <a:t>‹#›</a:t>
            </a:fld>
            <a:endParaRPr lang="en-US" dirty="0"/>
          </a:p>
        </p:txBody>
      </p:sp>
    </p:spTree>
    <p:extLst>
      <p:ext uri="{BB962C8B-B14F-4D97-AF65-F5344CB8AC3E}">
        <p14:creationId xmlns:p14="http://schemas.microsoft.com/office/powerpoint/2010/main" val="42018906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TextEdit="1"/>
          </p:cNvSpPr>
          <p:nvPr>
            <p:ph type="sldImg"/>
          </p:nvPr>
        </p:nvSpPr>
        <p:spPr bwMode="auto">
          <a:xfrm>
            <a:off x="420688" y="703263"/>
            <a:ext cx="6245225" cy="35131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Welcome</a:t>
            </a:r>
            <a:r>
              <a:rPr lang="en-US" altLang="en-US" baseline="0" dirty="0" smtClean="0"/>
              <a:t> to Intaver Institutes video </a:t>
            </a:r>
            <a:r>
              <a:rPr lang="en-CA" dirty="0" smtClean="0"/>
              <a:t>: Monte Carlo Cost Risk Analysis Reporting.</a:t>
            </a:r>
            <a:r>
              <a:rPr lang="en-CA" baseline="0" dirty="0" smtClean="0"/>
              <a:t> We are going to be taking a look at the various analysis and reporting views that are available to assess project cost risk.</a:t>
            </a:r>
            <a:endParaRPr lang="en-CA" altLang="en-US" baseline="0"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r>
              <a:rPr lang="en-CA" sz="1200" dirty="0" smtClean="0"/>
              <a:t>After running a Monte</a:t>
            </a:r>
            <a:r>
              <a:rPr lang="en-CA" sz="1200" baseline="0" dirty="0" smtClean="0"/>
              <a:t> Carlo simulation, two of the most popular reports are histograms and cumulative probability.  In this particular example we have a combined histogram and cumulative probability chart. On the left Y axis is the probability. We can see that the most likely value occurs 9% of the time. On the right Y axis is the cumulative probability values with markers placed at 10 percentile, Mean, and 90 percentile. Cumulative probability is useful for setting cost contingency, which would be the difference between the Deterministic value (the red line) and a cumulative probability with a higher confidence level such as P80.</a:t>
            </a:r>
          </a:p>
          <a:p>
            <a:pPr marL="0" indent="0" algn="l">
              <a:buFont typeface="Arial" panose="020B0604020202020204" pitchFamily="34" charset="0"/>
              <a:buNone/>
            </a:pPr>
            <a:r>
              <a:rPr lang="en-CA" sz="1200" baseline="0" dirty="0" smtClean="0"/>
              <a:t>In addition, we can plot multiple cost scenarios representing different risk management strategies as cumulative probability plots. In this particular view we are looking a </a:t>
            </a:r>
            <a:r>
              <a:rPr lang="en-CA" sz="1200" baseline="0" dirty="0" err="1" smtClean="0"/>
              <a:t>a</a:t>
            </a:r>
            <a:r>
              <a:rPr lang="en-CA" sz="1200" baseline="0" dirty="0" smtClean="0"/>
              <a:t> pre and post mitigated baselines. </a:t>
            </a:r>
            <a:endParaRPr lang="en-CA" sz="1200" dirty="0" smtClean="0"/>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2</a:t>
            </a:fld>
            <a:endParaRPr lang="en-US" dirty="0"/>
          </a:p>
        </p:txBody>
      </p:sp>
    </p:spTree>
    <p:extLst>
      <p:ext uri="{BB962C8B-B14F-4D97-AF65-F5344CB8AC3E}">
        <p14:creationId xmlns:p14="http://schemas.microsoft.com/office/powerpoint/2010/main" val="2255230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r>
              <a:rPr lang="en-CA" sz="1200" dirty="0" smtClean="0"/>
              <a:t>The Cost Chart provides a</a:t>
            </a:r>
            <a:r>
              <a:rPr lang="en-CA" sz="1200" baseline="0" dirty="0" smtClean="0"/>
              <a:t> view of the forecasted cost of a project over time for deterministic and risked costs. As we can see, because the project has a high probability of running longer it will cost more.  If there are actual costs, they are will be plotted on the chart and project cost control indicators are displayed at the bottom right.</a:t>
            </a:r>
            <a:endParaRPr lang="en-CA" sz="1200" dirty="0" smtClean="0"/>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3</a:t>
            </a:fld>
            <a:endParaRPr lang="en-US" dirty="0"/>
          </a:p>
        </p:txBody>
      </p:sp>
    </p:spTree>
    <p:extLst>
      <p:ext uri="{BB962C8B-B14F-4D97-AF65-F5344CB8AC3E}">
        <p14:creationId xmlns:p14="http://schemas.microsoft.com/office/powerpoint/2010/main" val="2255230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r>
              <a:rPr lang="en-CA" sz="1200" dirty="0" smtClean="0"/>
              <a:t>The Cash</a:t>
            </a:r>
            <a:r>
              <a:rPr lang="en-CA" sz="1200" baseline="0" dirty="0" smtClean="0"/>
              <a:t> Flow chart shows probabilistic cash flow over set periodicity (Months, Bi-Monthly, Quarterly or Annually). In this particular view, we can see that for the period of February, there is a high probability that costs will be well above the current forecast due to risk.  In addition, we can see that because of delays, the project should expect to experience two additional months of costs. </a:t>
            </a:r>
          </a:p>
          <a:p>
            <a:pPr marL="0" indent="0" algn="l">
              <a:buFont typeface="Arial" panose="020B0604020202020204" pitchFamily="34" charset="0"/>
              <a:buNone/>
            </a:pPr>
            <a:endParaRPr lang="en-CA" sz="1200" baseline="0" dirty="0" smtClean="0"/>
          </a:p>
          <a:p>
            <a:pPr marL="0" indent="0" algn="l">
              <a:buFont typeface="Arial" panose="020B0604020202020204" pitchFamily="34" charset="0"/>
              <a:buNone/>
            </a:pPr>
            <a:r>
              <a:rPr lang="en-CA" sz="1200" baseline="0" dirty="0" smtClean="0"/>
              <a:t>Because February shows a large jump in expected cash flow, we can take a look a detailed view of the probabilistic cash flow for that particular period. The large spike on the right is due to a probability of a critical risk </a:t>
            </a:r>
            <a:r>
              <a:rPr lang="en-CA" sz="1200" baseline="0" dirty="0" err="1" smtClean="0"/>
              <a:t>occuring</a:t>
            </a:r>
            <a:r>
              <a:rPr lang="en-CA" sz="1200" baseline="0" dirty="0" smtClean="0"/>
              <a:t>. </a:t>
            </a:r>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4</a:t>
            </a:fld>
            <a:endParaRPr lang="en-US" dirty="0"/>
          </a:p>
        </p:txBody>
      </p:sp>
    </p:spTree>
    <p:extLst>
      <p:ext uri="{BB962C8B-B14F-4D97-AF65-F5344CB8AC3E}">
        <p14:creationId xmlns:p14="http://schemas.microsoft.com/office/powerpoint/2010/main" val="22552309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Sensitivity analysis or Tornado charts provides insight into which tasks or risks have the most potential to drive costs in the project. On the left we have a list of tasks ranked by how much their risks and uncertainties impact the cost of the project. On the right, we have a similar ranking of risks.  It is extremely likely that the highest ranked risks are assigned to the highest ranked activities. To minimize potential cost overruns, we need to focus our risk management efforts on these tasks and risks.</a:t>
            </a:r>
            <a:endParaRPr lang="en-CA" baseline="0" dirty="0" smtClean="0"/>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5</a:t>
            </a:fld>
            <a:endParaRPr lang="en-US" dirty="0"/>
          </a:p>
        </p:txBody>
      </p:sp>
    </p:spTree>
    <p:extLst>
      <p:ext uri="{BB962C8B-B14F-4D97-AF65-F5344CB8AC3E}">
        <p14:creationId xmlns:p14="http://schemas.microsoft.com/office/powerpoint/2010/main" val="2255230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a:t>
            </a:r>
            <a:r>
              <a:rPr lang="en-CA" baseline="0" dirty="0" smtClean="0"/>
              <a:t> the previous views we have been looking at project level analysis, however, it is possible to drill down to the activity level to view the cost analysis. </a:t>
            </a:r>
          </a:p>
          <a:p>
            <a:r>
              <a:rPr lang="en-CA" baseline="0" dirty="0" smtClean="0"/>
              <a:t>On the left, the chart shows us probabilistic total task costs. Of note the histogram is bimodal, which shows two distinct distributions. The one on the left is due to uncertainty or natural variance and the second to the right is due to a serious risk event occurring. </a:t>
            </a:r>
          </a:p>
          <a:p>
            <a:endParaRPr lang="en-CA" baseline="0" dirty="0" smtClean="0"/>
          </a:p>
          <a:p>
            <a:r>
              <a:rPr lang="en-CA" baseline="0" dirty="0" smtClean="0"/>
              <a:t>The chart on the right shows similar results but for resource costs. In this chart the second distribution is even more distinct so that we know that the risk is tightly correlated with the resources allocated to this activity.</a:t>
            </a:r>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6</a:t>
            </a:fld>
            <a:endParaRPr lang="en-US" dirty="0"/>
          </a:p>
        </p:txBody>
      </p:sp>
    </p:spTree>
    <p:extLst>
      <p:ext uri="{BB962C8B-B14F-4D97-AF65-F5344CB8AC3E}">
        <p14:creationId xmlns:p14="http://schemas.microsoft.com/office/powerpoint/2010/main" val="367208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If</a:t>
            </a:r>
            <a:r>
              <a:rPr lang="en-CA" baseline="0" dirty="0" smtClean="0"/>
              <a:t> we would like to further investigate the source, we can look at the specific variable work (and therefore costs) for each resource allocated to a specific tasks. This particular view which is very tightly correlated with the previous results would indicate that in order to control costs, we would need to focus on this particular resource as being the root cause of the predicted cost overruns in this activity.</a:t>
            </a:r>
          </a:p>
          <a:p>
            <a:endParaRPr lang="en-CA" baseline="0" dirty="0" smtClean="0"/>
          </a:p>
          <a:p>
            <a:endParaRPr lang="en-CA" dirty="0"/>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7</a:t>
            </a:fld>
            <a:endParaRPr lang="en-US" dirty="0"/>
          </a:p>
        </p:txBody>
      </p:sp>
    </p:spTree>
    <p:extLst>
      <p:ext uri="{BB962C8B-B14F-4D97-AF65-F5344CB8AC3E}">
        <p14:creationId xmlns:p14="http://schemas.microsoft.com/office/powerpoint/2010/main" val="367208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703263"/>
            <a:ext cx="6245225" cy="3513137"/>
          </a:xfrm>
        </p:spPr>
      </p:sp>
      <p:sp>
        <p:nvSpPr>
          <p:cNvPr id="3" name="Notes Placeholder 2"/>
          <p:cNvSpPr>
            <a:spLocks noGrp="1"/>
          </p:cNvSpPr>
          <p:nvPr>
            <p:ph type="body" idx="1"/>
          </p:nvPr>
        </p:nvSpPr>
        <p:spPr/>
        <p:txBody>
          <a:bodyPr/>
          <a:lstStyle/>
          <a:p>
            <a:r>
              <a:rPr lang="en-CA" dirty="0" smtClean="0"/>
              <a:t>Thank you</a:t>
            </a:r>
            <a:r>
              <a:rPr lang="en-CA" baseline="0" dirty="0" smtClean="0"/>
              <a:t> for watching our video on </a:t>
            </a:r>
            <a:r>
              <a:rPr lang="en-CA" dirty="0" smtClean="0"/>
              <a:t>Monte Carlo Cost Risk Analysis Reporting</a:t>
            </a:r>
            <a:r>
              <a:rPr lang="en-CA" baseline="0" dirty="0" smtClean="0"/>
              <a:t>. </a:t>
            </a:r>
            <a:r>
              <a:rPr lang="en-CA" baseline="0" dirty="0" smtClean="0"/>
              <a:t>Please visit our site at intaver.com to learn more about risk analysis and our upcoming videos and webinars.</a:t>
            </a:r>
            <a:endParaRPr lang="en-CA" dirty="0"/>
          </a:p>
        </p:txBody>
      </p:sp>
      <p:sp>
        <p:nvSpPr>
          <p:cNvPr id="4" name="Slide Number Placeholder 3"/>
          <p:cNvSpPr>
            <a:spLocks noGrp="1"/>
          </p:cNvSpPr>
          <p:nvPr>
            <p:ph type="sldNum" sz="quarter" idx="10"/>
          </p:nvPr>
        </p:nvSpPr>
        <p:spPr/>
        <p:txBody>
          <a:bodyPr/>
          <a:lstStyle/>
          <a:p>
            <a:pPr>
              <a:defRPr/>
            </a:pPr>
            <a:fld id="{4E6FBCE6-FB33-439F-B088-DC18B5D99664}" type="slidenum">
              <a:rPr lang="en-US" smtClean="0"/>
              <a:pPr>
                <a:defRPr/>
              </a:pPr>
              <a:t>8</a:t>
            </a:fld>
            <a:endParaRPr lang="en-US" dirty="0"/>
          </a:p>
        </p:txBody>
      </p:sp>
    </p:spTree>
    <p:extLst>
      <p:ext uri="{BB962C8B-B14F-4D97-AF65-F5344CB8AC3E}">
        <p14:creationId xmlns:p14="http://schemas.microsoft.com/office/powerpoint/2010/main" val="1543614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248400" cy="3514725"/>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CA" dirty="0" smtClean="0"/>
              <a:t>If</a:t>
            </a:r>
            <a:r>
              <a:rPr lang="en-CA" baseline="0" dirty="0" smtClean="0"/>
              <a:t> you are interested in finding out more about Decision Analysis  and Risk Management a list of our publications and a variety of resources can be found at our website Project Decisions.org</a:t>
            </a:r>
            <a:endParaRPr lang="en-CA" dirty="0"/>
          </a:p>
        </p:txBody>
      </p:sp>
      <p:sp>
        <p:nvSpPr>
          <p:cNvPr id="4" name="Header Placeholder 3"/>
          <p:cNvSpPr>
            <a:spLocks noGrp="1"/>
          </p:cNvSpPr>
          <p:nvPr>
            <p:ph type="hdr" sz="quarter" idx="10"/>
          </p:nvPr>
        </p:nvSpPr>
        <p:spPr/>
        <p:txBody>
          <a:bodyPr/>
          <a:lstStyle/>
          <a:p>
            <a:r>
              <a:rPr lang="en-CA" dirty="0" smtClean="0"/>
              <a:t>Intaver Institute  2011</a:t>
            </a:r>
            <a:endParaRPr lang="en-CA" dirty="0"/>
          </a:p>
        </p:txBody>
      </p:sp>
      <p:sp>
        <p:nvSpPr>
          <p:cNvPr id="5" name="Slide Number Placeholder 4"/>
          <p:cNvSpPr>
            <a:spLocks noGrp="1"/>
          </p:cNvSpPr>
          <p:nvPr>
            <p:ph type="sldNum" sz="quarter" idx="11"/>
          </p:nvPr>
        </p:nvSpPr>
        <p:spPr/>
        <p:txBody>
          <a:bodyPr/>
          <a:lstStyle/>
          <a:p>
            <a:fld id="{236919C2-DA08-4D70-915C-BB232A80F116}" type="slidenum">
              <a:rPr lang="en-CA" smtClean="0"/>
              <a:t>9</a:t>
            </a:fld>
            <a:endParaRPr lang="en-CA" dirty="0"/>
          </a:p>
        </p:txBody>
      </p:sp>
    </p:spTree>
    <p:extLst>
      <p:ext uri="{BB962C8B-B14F-4D97-AF65-F5344CB8AC3E}">
        <p14:creationId xmlns:p14="http://schemas.microsoft.com/office/powerpoint/2010/main" val="110192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4"/>
            <a:ext cx="7772400" cy="646331"/>
          </a:xfrm>
        </p:spPr>
        <p:txBody>
          <a:bodyPr/>
          <a:lstStyle>
            <a:lvl1pPr>
              <a:defRPr b="1">
                <a:solidFill>
                  <a:srgbClr val="4D4D4D"/>
                </a:solidFill>
                <a:latin typeface="Tahoma" panose="020B0604030504040204" pitchFamily="34" charset="0"/>
                <a:ea typeface="Tahoma" panose="020B0604030504040204" pitchFamily="34" charset="0"/>
                <a:cs typeface="Tahoma" panose="020B0604030504040204" pitchFamily="34" charset="0"/>
              </a:defRPr>
            </a:lvl1pPr>
          </a:lstStyle>
          <a:p>
            <a:r>
              <a:rPr lang="en-US" dirty="0" smtClean="0"/>
              <a:t>Click to edit Master title style</a:t>
            </a:r>
            <a:endParaRPr lang="en-CA"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b="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1007011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8229600" cy="646331"/>
          </a:xfrm>
        </p:spPr>
        <p:txBody>
          <a:bodyPr/>
          <a:lstStyle>
            <a:lvl1pPr>
              <a:defRPr sz="3600" b="1">
                <a:solidFill>
                  <a:srgbClr val="4D4D4D"/>
                </a:solidFill>
                <a:latin typeface="Tahoma" panose="020B0604030504040204" pitchFamily="34" charset="0"/>
                <a:ea typeface="Tahoma" panose="020B0604030504040204" pitchFamily="34" charset="0"/>
                <a:cs typeface="Tahoma" panose="020B0604030504040204" pitchFamily="34"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sz="2000" b="1">
                <a:solidFill>
                  <a:srgbClr val="4D4D4D"/>
                </a:solidFill>
                <a:latin typeface="Tahoma" panose="020B0604030504040204" pitchFamily="34" charset="0"/>
                <a:ea typeface="Tahoma" panose="020B0604030504040204" pitchFamily="34" charset="0"/>
                <a:cs typeface="Tahoma" panose="020B0604030504040204" pitchFamily="34" charset="0"/>
              </a:defRPr>
            </a:lvl1pPr>
            <a:lvl2pPr>
              <a:defRPr sz="1800" b="1">
                <a:solidFill>
                  <a:srgbClr val="4D4D4D"/>
                </a:solidFill>
                <a:latin typeface="Tahoma" panose="020B0604030504040204" pitchFamily="34" charset="0"/>
                <a:ea typeface="Tahoma" panose="020B0604030504040204" pitchFamily="34" charset="0"/>
                <a:cs typeface="Tahoma" panose="020B0604030504040204" pitchFamily="34" charset="0"/>
              </a:defRPr>
            </a:lvl2pPr>
            <a:lvl3pPr>
              <a:defRPr sz="1600" b="1">
                <a:solidFill>
                  <a:srgbClr val="4D4D4D"/>
                </a:solidFill>
                <a:latin typeface="Tahoma" panose="020B0604030504040204" pitchFamily="34" charset="0"/>
                <a:ea typeface="Tahoma" panose="020B0604030504040204" pitchFamily="34" charset="0"/>
                <a:cs typeface="Tahoma" panose="020B0604030504040204" pitchFamily="34" charset="0"/>
              </a:defRPr>
            </a:lvl3pPr>
            <a:lvl4pPr>
              <a:defRPr sz="1400" b="1">
                <a:solidFill>
                  <a:srgbClr val="4D4D4D"/>
                </a:solidFill>
                <a:latin typeface="Tahoma" panose="020B0604030504040204" pitchFamily="34" charset="0"/>
                <a:ea typeface="Tahoma" panose="020B0604030504040204" pitchFamily="34" charset="0"/>
                <a:cs typeface="Tahoma" panose="020B0604030504040204" pitchFamily="34" charset="0"/>
              </a:defRPr>
            </a:lvl4pPr>
            <a:lvl5pPr>
              <a:defRPr sz="1200" b="1">
                <a:solidFill>
                  <a:srgbClr val="4D4D4D"/>
                </a:solidFill>
                <a:latin typeface="Tahoma" panose="020B0604030504040204" pitchFamily="34" charset="0"/>
                <a:ea typeface="Tahoma" panose="020B0604030504040204" pitchFamily="34" charset="0"/>
                <a:cs typeface="Tahom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89036183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400110"/>
          </a:xfrm>
        </p:spPr>
        <p:txBody>
          <a:bodyPr/>
          <a:lstStyle>
            <a:lvl1pPr algn="l">
              <a:defRPr sz="2000" b="1" cap="all"/>
            </a:lvl1pPr>
          </a:lstStyle>
          <a:p>
            <a:r>
              <a:rPr lang="en-US" smtClean="0"/>
              <a:t>Click to edit Master title style</a:t>
            </a:r>
            <a:endParaRPr lang="en-CA"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val="3591519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atin typeface="Tahoma" panose="020B0604030504040204" pitchFamily="34" charset="0"/>
                <a:ea typeface="Tahoma" panose="020B0604030504040204" pitchFamily="34" charset="0"/>
                <a:cs typeface="Tahoma" panose="020B0604030504040204" pitchFamily="34" charset="0"/>
              </a:defRPr>
            </a:lvl1pPr>
          </a:lstStyle>
          <a:p>
            <a:r>
              <a:rPr lang="en-US" dirty="0" smtClean="0"/>
              <a:t>Click to edit Master title style</a:t>
            </a:r>
            <a:endParaRPr lang="en-CA" dirty="0"/>
          </a:p>
        </p:txBody>
      </p:sp>
      <p:sp>
        <p:nvSpPr>
          <p:cNvPr id="3" name="Content Placeholder 2"/>
          <p:cNvSpPr>
            <a:spLocks noGrp="1"/>
          </p:cNvSpPr>
          <p:nvPr>
            <p:ph sz="half" idx="1"/>
          </p:nvPr>
        </p:nvSpPr>
        <p:spPr>
          <a:xfrm>
            <a:off x="457200" y="1200151"/>
            <a:ext cx="4038600" cy="3394472"/>
          </a:xfrm>
        </p:spPr>
        <p:txBody>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2000">
                <a:latin typeface="Tahoma" panose="020B0604030504040204" pitchFamily="34" charset="0"/>
                <a:ea typeface="Tahoma" panose="020B0604030504040204" pitchFamily="34" charset="0"/>
                <a:cs typeface="Tahoma" panose="020B0604030504040204" pitchFamily="34" charset="0"/>
              </a:defRPr>
            </a:lvl3pPr>
            <a:lvl4pPr>
              <a:defRPr sz="2000">
                <a:latin typeface="Tahoma" panose="020B0604030504040204" pitchFamily="34" charset="0"/>
                <a:ea typeface="Tahoma" panose="020B0604030504040204" pitchFamily="34" charset="0"/>
                <a:cs typeface="Tahoma" panose="020B0604030504040204" pitchFamily="34" charset="0"/>
              </a:defRPr>
            </a:lvl4pPr>
            <a:lvl5pPr>
              <a:defRPr sz="2000">
                <a:latin typeface="Tahoma" panose="020B0604030504040204" pitchFamily="34" charset="0"/>
                <a:ea typeface="Tahoma" panose="020B0604030504040204" pitchFamily="34" charset="0"/>
                <a:cs typeface="Tahoma" panose="020B0604030504040204"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200151"/>
            <a:ext cx="4038600" cy="3394472"/>
          </a:xfrm>
        </p:spPr>
        <p:txBody>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2000">
                <a:latin typeface="Tahoma" panose="020B0604030504040204" pitchFamily="34" charset="0"/>
                <a:ea typeface="Tahoma" panose="020B0604030504040204" pitchFamily="34" charset="0"/>
                <a:cs typeface="Tahoma" panose="020B0604030504040204" pitchFamily="34" charset="0"/>
              </a:defRPr>
            </a:lvl3pPr>
            <a:lvl4pPr>
              <a:defRPr sz="2000">
                <a:latin typeface="Tahoma" panose="020B0604030504040204" pitchFamily="34" charset="0"/>
                <a:ea typeface="Tahoma" panose="020B0604030504040204" pitchFamily="34" charset="0"/>
                <a:cs typeface="Tahoma" panose="020B0604030504040204" pitchFamily="34" charset="0"/>
              </a:defRPr>
            </a:lvl4pPr>
            <a:lvl5pPr>
              <a:defRPr sz="2000">
                <a:latin typeface="Tahoma" panose="020B0604030504040204" pitchFamily="34" charset="0"/>
                <a:ea typeface="Tahoma" panose="020B0604030504040204" pitchFamily="34" charset="0"/>
                <a:cs typeface="Tahoma" panose="020B0604030504040204"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Tree>
    <p:extLst>
      <p:ext uri="{BB962C8B-B14F-4D97-AF65-F5344CB8AC3E}">
        <p14:creationId xmlns:p14="http://schemas.microsoft.com/office/powerpoint/2010/main" val="3837902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ahoma" panose="020B0604030504040204" pitchFamily="34" charset="0"/>
                <a:ea typeface="Tahoma" panose="020B0604030504040204" pitchFamily="34" charset="0"/>
                <a:cs typeface="Tahoma" panose="020B0604030504040204" pitchFamily="34" charset="0"/>
              </a:defRPr>
            </a:lvl1pPr>
          </a:lstStyle>
          <a:p>
            <a:r>
              <a:rPr lang="en-US" dirty="0" smtClean="0"/>
              <a:t>Click to edit Master title style</a:t>
            </a:r>
            <a:endParaRPr lang="en-CA"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000" b="1">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2000">
                <a:latin typeface="Tahoma" panose="020B0604030504040204" pitchFamily="34" charset="0"/>
                <a:ea typeface="Tahoma" panose="020B0604030504040204" pitchFamily="34" charset="0"/>
                <a:cs typeface="Tahoma" panose="020B0604030504040204" pitchFamily="34" charset="0"/>
              </a:defRPr>
            </a:lvl3pPr>
            <a:lvl4pPr>
              <a:defRPr sz="2000">
                <a:latin typeface="Tahoma" panose="020B0604030504040204" pitchFamily="34" charset="0"/>
                <a:ea typeface="Tahoma" panose="020B0604030504040204" pitchFamily="34" charset="0"/>
                <a:cs typeface="Tahoma" panose="020B0604030504040204" pitchFamily="34" charset="0"/>
              </a:defRPr>
            </a:lvl4pPr>
            <a:lvl5pPr>
              <a:defRPr sz="2000">
                <a:latin typeface="Tahoma" panose="020B0604030504040204" pitchFamily="34" charset="0"/>
                <a:ea typeface="Tahoma" panose="020B0604030504040204" pitchFamily="34" charset="0"/>
                <a:cs typeface="Tahoma" panose="020B0604030504040204"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000" b="1">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2000">
                <a:latin typeface="Tahoma" panose="020B0604030504040204" pitchFamily="34" charset="0"/>
                <a:ea typeface="Tahoma" panose="020B0604030504040204" pitchFamily="34" charset="0"/>
                <a:cs typeface="Tahoma" panose="020B0604030504040204" pitchFamily="34" charset="0"/>
              </a:defRPr>
            </a:lvl3pPr>
            <a:lvl4pPr>
              <a:defRPr sz="2000">
                <a:latin typeface="Tahoma" panose="020B0604030504040204" pitchFamily="34" charset="0"/>
                <a:ea typeface="Tahoma" panose="020B0604030504040204" pitchFamily="34" charset="0"/>
                <a:cs typeface="Tahoma" panose="020B0604030504040204" pitchFamily="34" charset="0"/>
              </a:defRPr>
            </a:lvl4pPr>
            <a:lvl5pPr>
              <a:defRPr sz="2000">
                <a:latin typeface="Tahoma" panose="020B0604030504040204" pitchFamily="34" charset="0"/>
                <a:ea typeface="Tahoma" panose="020B0604030504040204" pitchFamily="34" charset="0"/>
                <a:cs typeface="Tahoma" panose="020B0604030504040204"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758980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CA" dirty="0"/>
          </a:p>
        </p:txBody>
      </p:sp>
    </p:spTree>
    <p:extLst>
      <p:ext uri="{BB962C8B-B14F-4D97-AF65-F5344CB8AC3E}">
        <p14:creationId xmlns:p14="http://schemas.microsoft.com/office/powerpoint/2010/main" val="3013060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2"/>
            <a:ext cx="8229600" cy="555526"/>
          </a:xfrm>
        </p:spPr>
        <p:txBody>
          <a:bodyPr>
            <a:normAutofit/>
          </a:bodyPr>
          <a:lstStyle>
            <a:lvl1pPr algn="l">
              <a:defRPr sz="4000">
                <a:solidFill>
                  <a:schemeClr val="tx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016882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9"/>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0" y="571502"/>
            <a:ext cx="9144000" cy="4160490"/>
          </a:xfrm>
          <a:prstGeom prst="rect">
            <a:avLst/>
          </a:prstGeom>
          <a:gradFill>
            <a:gsLst>
              <a:gs pos="0">
                <a:srgbClr val="00B0F0">
                  <a:lumMod val="97000"/>
                  <a:alpha val="65000"/>
                </a:srgbClr>
              </a:gs>
              <a:gs pos="50000">
                <a:schemeClr val="accent1">
                  <a:tint val="44500"/>
                  <a:satMod val="160000"/>
                </a:schemeClr>
              </a:gs>
              <a:gs pos="100000">
                <a:srgbClr val="DCF3FA"/>
              </a:gs>
            </a:gsLst>
            <a:lin ang="5400000" scaled="1"/>
          </a:grad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prstClr val="white"/>
              </a:solidFill>
            </a:endParaRPr>
          </a:p>
        </p:txBody>
      </p:sp>
      <p:sp>
        <p:nvSpPr>
          <p:cNvPr id="1029" name="Title Placeholder 1"/>
          <p:cNvSpPr>
            <a:spLocks noGrp="1"/>
          </p:cNvSpPr>
          <p:nvPr>
            <p:ph type="title"/>
          </p:nvPr>
        </p:nvSpPr>
        <p:spPr bwMode="auto">
          <a:xfrm>
            <a:off x="0" y="-25714"/>
            <a:ext cx="8991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altLang="en-US" dirty="0" smtClean="0"/>
              <a:t>Click to edit Master title style</a:t>
            </a:r>
            <a:endParaRPr lang="en-CA" altLang="en-US" dirty="0" smtClean="0"/>
          </a:p>
        </p:txBody>
      </p:sp>
      <p:sp>
        <p:nvSpPr>
          <p:cNvPr id="1030" name="Text Placeholder 2"/>
          <p:cNvSpPr>
            <a:spLocks noGrp="1"/>
          </p:cNvSpPr>
          <p:nvPr>
            <p:ph type="body" idx="1"/>
          </p:nvPr>
        </p:nvSpPr>
        <p:spPr bwMode="auto">
          <a:xfrm>
            <a:off x="457200" y="1200150"/>
            <a:ext cx="8229600" cy="3394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endParaRPr lang="en-CA" altLang="en-US" dirty="0" smtClean="0"/>
          </a:p>
        </p:txBody>
      </p:sp>
    </p:spTree>
    <p:extLst>
      <p:ext uri="{BB962C8B-B14F-4D97-AF65-F5344CB8AC3E}">
        <p14:creationId xmlns:p14="http://schemas.microsoft.com/office/powerpoint/2010/main" val="2540611977"/>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Lst>
  <p:timing>
    <p:tnLst>
      <p:par>
        <p:cTn id="1" dur="indefinite" restart="never" nodeType="tmRoot"/>
      </p:par>
    </p:tnLst>
  </p:timing>
  <p:txStyles>
    <p:titleStyle>
      <a:lvl1pPr algn="l" rtl="0" eaLnBrk="0" fontAlgn="base" hangingPunct="0">
        <a:spcBef>
          <a:spcPct val="0"/>
        </a:spcBef>
        <a:spcAft>
          <a:spcPct val="0"/>
        </a:spcAft>
        <a:defRPr sz="3600" b="1" kern="1200">
          <a:solidFill>
            <a:srgbClr val="4D4D4D"/>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spcBef>
          <a:spcPct val="0"/>
        </a:spcBef>
        <a:spcAft>
          <a:spcPct val="0"/>
        </a:spcAft>
        <a:defRPr sz="3600" b="1">
          <a:solidFill>
            <a:schemeClr val="tx1"/>
          </a:solidFill>
          <a:latin typeface="Calibri" pitchFamily="34" charset="0"/>
          <a:cs typeface="Arial" charset="0"/>
        </a:defRPr>
      </a:lvl2pPr>
      <a:lvl3pPr algn="l" rtl="0" eaLnBrk="0" fontAlgn="base" hangingPunct="0">
        <a:spcBef>
          <a:spcPct val="0"/>
        </a:spcBef>
        <a:spcAft>
          <a:spcPct val="0"/>
        </a:spcAft>
        <a:defRPr sz="3600" b="1">
          <a:solidFill>
            <a:schemeClr val="tx1"/>
          </a:solidFill>
          <a:latin typeface="Calibri" pitchFamily="34" charset="0"/>
          <a:cs typeface="Arial" charset="0"/>
        </a:defRPr>
      </a:lvl3pPr>
      <a:lvl4pPr algn="l" rtl="0" eaLnBrk="0" fontAlgn="base" hangingPunct="0">
        <a:spcBef>
          <a:spcPct val="0"/>
        </a:spcBef>
        <a:spcAft>
          <a:spcPct val="0"/>
        </a:spcAft>
        <a:defRPr sz="3600" b="1">
          <a:solidFill>
            <a:schemeClr val="tx1"/>
          </a:solidFill>
          <a:latin typeface="Calibri" pitchFamily="34" charset="0"/>
          <a:cs typeface="Arial" charset="0"/>
        </a:defRPr>
      </a:lvl4pPr>
      <a:lvl5pPr algn="l" rtl="0" eaLnBrk="0" fontAlgn="base" hangingPunct="0">
        <a:spcBef>
          <a:spcPct val="0"/>
        </a:spcBef>
        <a:spcAft>
          <a:spcPct val="0"/>
        </a:spcAft>
        <a:defRPr sz="3600" b="1">
          <a:solidFill>
            <a:schemeClr val="tx1"/>
          </a:solidFill>
          <a:latin typeface="Calibri" pitchFamily="34" charset="0"/>
          <a:cs typeface="Arial" charset="0"/>
        </a:defRPr>
      </a:lvl5pPr>
      <a:lvl6pPr marL="457200" algn="ctr" rtl="0" eaLnBrk="1" fontAlgn="base" hangingPunct="1">
        <a:spcBef>
          <a:spcPct val="0"/>
        </a:spcBef>
        <a:spcAft>
          <a:spcPct val="0"/>
        </a:spcAft>
        <a:defRPr sz="2000" b="1">
          <a:solidFill>
            <a:schemeClr val="tx1"/>
          </a:solidFill>
          <a:latin typeface="Arial" charset="0"/>
          <a:cs typeface="Arial" charset="0"/>
        </a:defRPr>
      </a:lvl6pPr>
      <a:lvl7pPr marL="914400" algn="ctr" rtl="0" eaLnBrk="1" fontAlgn="base" hangingPunct="1">
        <a:spcBef>
          <a:spcPct val="0"/>
        </a:spcBef>
        <a:spcAft>
          <a:spcPct val="0"/>
        </a:spcAft>
        <a:defRPr sz="2000" b="1">
          <a:solidFill>
            <a:schemeClr val="tx1"/>
          </a:solidFill>
          <a:latin typeface="Arial" charset="0"/>
          <a:cs typeface="Arial" charset="0"/>
        </a:defRPr>
      </a:lvl7pPr>
      <a:lvl8pPr marL="1371600" algn="ctr" rtl="0" eaLnBrk="1" fontAlgn="base" hangingPunct="1">
        <a:spcBef>
          <a:spcPct val="0"/>
        </a:spcBef>
        <a:spcAft>
          <a:spcPct val="0"/>
        </a:spcAft>
        <a:defRPr sz="2000" b="1">
          <a:solidFill>
            <a:schemeClr val="tx1"/>
          </a:solidFill>
          <a:latin typeface="Arial" charset="0"/>
          <a:cs typeface="Arial" charset="0"/>
        </a:defRPr>
      </a:lvl8pPr>
      <a:lvl9pPr marL="1828800" algn="ctr" rtl="0" eaLnBrk="1" fontAlgn="base" hangingPunct="1">
        <a:spcBef>
          <a:spcPct val="0"/>
        </a:spcBef>
        <a:spcAft>
          <a:spcPct val="0"/>
        </a:spcAft>
        <a:defRPr sz="2000" b="1">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sz="2000" b="1" kern="1200">
          <a:solidFill>
            <a:srgbClr val="4D4D4D"/>
          </a:solidFill>
          <a:latin typeface="Tahoma" panose="020B0604030504040204" pitchFamily="34" charset="0"/>
          <a:ea typeface="Tahoma" panose="020B0604030504040204" pitchFamily="34" charset="0"/>
          <a:cs typeface="Tahoma" panose="020B0604030504040204" pitchFamily="34" charset="0"/>
        </a:defRPr>
      </a:lvl1pPr>
      <a:lvl2pPr marL="742950" indent="-285750" algn="l" rtl="0" eaLnBrk="0" fontAlgn="base" hangingPunct="0">
        <a:spcBef>
          <a:spcPct val="20000"/>
        </a:spcBef>
        <a:spcAft>
          <a:spcPct val="0"/>
        </a:spcAft>
        <a:buFont typeface="Arial" charset="0"/>
        <a:buChar char="–"/>
        <a:defRPr b="1" kern="1200">
          <a:solidFill>
            <a:srgbClr val="4D4D4D"/>
          </a:solidFill>
          <a:latin typeface="Tahoma" panose="020B0604030504040204" pitchFamily="34" charset="0"/>
          <a:ea typeface="Tahoma" panose="020B0604030504040204" pitchFamily="34" charset="0"/>
          <a:cs typeface="Tahoma" panose="020B0604030504040204" pitchFamily="34" charset="0"/>
        </a:defRPr>
      </a:lvl2pPr>
      <a:lvl3pPr marL="1143000" indent="-228600" algn="l" rtl="0" eaLnBrk="0" fontAlgn="base" hangingPunct="0">
        <a:spcBef>
          <a:spcPct val="20000"/>
        </a:spcBef>
        <a:spcAft>
          <a:spcPct val="0"/>
        </a:spcAft>
        <a:buFont typeface="Arial" charset="0"/>
        <a:buChar char="•"/>
        <a:defRPr sz="1600" b="1" kern="1200">
          <a:solidFill>
            <a:srgbClr val="4D4D4D"/>
          </a:solidFill>
          <a:latin typeface="Tahoma" panose="020B0604030504040204" pitchFamily="34" charset="0"/>
          <a:ea typeface="Tahoma" panose="020B0604030504040204" pitchFamily="34" charset="0"/>
          <a:cs typeface="Tahoma" panose="020B0604030504040204" pitchFamily="34" charset="0"/>
        </a:defRPr>
      </a:lvl3pPr>
      <a:lvl4pPr marL="1600200" indent="-228600" algn="l" rtl="0" eaLnBrk="0" fontAlgn="base" hangingPunct="0">
        <a:spcBef>
          <a:spcPct val="20000"/>
        </a:spcBef>
        <a:spcAft>
          <a:spcPct val="0"/>
        </a:spcAft>
        <a:buFont typeface="Arial" charset="0"/>
        <a:buChar char="–"/>
        <a:defRPr sz="1400" b="1" kern="1200">
          <a:solidFill>
            <a:srgbClr val="4D4D4D"/>
          </a:solidFill>
          <a:latin typeface="Tahoma" panose="020B0604030504040204" pitchFamily="34" charset="0"/>
          <a:ea typeface="Tahoma" panose="020B0604030504040204" pitchFamily="34" charset="0"/>
          <a:cs typeface="Tahoma" panose="020B0604030504040204" pitchFamily="34" charset="0"/>
        </a:defRPr>
      </a:lvl4pPr>
      <a:lvl5pPr marL="2057400" indent="-228600" algn="l" rtl="0" eaLnBrk="0" fontAlgn="base" hangingPunct="0">
        <a:spcBef>
          <a:spcPct val="20000"/>
        </a:spcBef>
        <a:spcAft>
          <a:spcPct val="0"/>
        </a:spcAft>
        <a:buFont typeface="Arial" charset="0"/>
        <a:buChar char="»"/>
        <a:defRPr sz="1200" b="1" kern="1200">
          <a:solidFill>
            <a:srgbClr val="4D4D4D"/>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intaver.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hyperlink" Target="http://intaver.com/technology/articles-and-white-papers/"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hyperlink" Target="mailto:mtrumper@intaver.com" TargetMode="External"/><Relationship Id="rId5" Type="http://schemas.openxmlformats.org/officeDocument/2006/relationships/hyperlink" Target="http://www.projectdecisions.org/" TargetMode="External"/><Relationship Id="rId4" Type="http://schemas.openxmlformats.org/officeDocument/2006/relationships/hyperlink" Target="http://intaver.com/RiskyProjectTutoria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043608" y="740693"/>
            <a:ext cx="7056784" cy="1200329"/>
          </a:xfrm>
        </p:spPr>
        <p:txBody>
          <a:bodyPr/>
          <a:lstStyle/>
          <a:p>
            <a:pPr algn="ctr" eaLnBrk="1" hangingPunct="1"/>
            <a:r>
              <a:rPr lang="en-CA" dirty="0"/>
              <a:t>Monte Carlo Cost </a:t>
            </a:r>
            <a:r>
              <a:rPr lang="en-CA" dirty="0" smtClean="0"/>
              <a:t>Risk Analysis Reporting</a:t>
            </a:r>
            <a:endParaRPr lang="en-US" altLang="en-US" dirty="0" smtClean="0"/>
          </a:p>
        </p:txBody>
      </p:sp>
      <p:sp>
        <p:nvSpPr>
          <p:cNvPr id="3075" name="Rectangle 4"/>
          <p:cNvSpPr>
            <a:spLocks noChangeArrowheads="1"/>
          </p:cNvSpPr>
          <p:nvPr/>
        </p:nvSpPr>
        <p:spPr bwMode="auto">
          <a:xfrm>
            <a:off x="1371600" y="2171700"/>
            <a:ext cx="64008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000">
                <a:solidFill>
                  <a:schemeClr val="tx1"/>
                </a:solidFill>
                <a:latin typeface="Calibri" pitchFamily="34" charset="0"/>
                <a:cs typeface="Arial" charset="0"/>
              </a:defRPr>
            </a:lvl1pPr>
            <a:lvl2pPr marL="742950" indent="-285750" eaLnBrk="0" hangingPunct="0">
              <a:spcBef>
                <a:spcPct val="20000"/>
              </a:spcBef>
              <a:buFont typeface="Arial" charset="0"/>
              <a:buChar char="–"/>
              <a:defRPr>
                <a:solidFill>
                  <a:schemeClr val="tx1"/>
                </a:solidFill>
                <a:latin typeface="Calibri" pitchFamily="34" charset="0"/>
                <a:cs typeface="Arial" charset="0"/>
              </a:defRPr>
            </a:lvl2pPr>
            <a:lvl3pPr marL="1143000" indent="-228600" eaLnBrk="0" hangingPunct="0">
              <a:spcBef>
                <a:spcPct val="20000"/>
              </a:spcBef>
              <a:buFont typeface="Arial" charset="0"/>
              <a:buChar char="•"/>
              <a:defRPr sz="1600">
                <a:solidFill>
                  <a:schemeClr val="tx1"/>
                </a:solidFill>
                <a:latin typeface="Calibri" pitchFamily="34" charset="0"/>
                <a:cs typeface="Arial" charset="0"/>
              </a:defRPr>
            </a:lvl3pPr>
            <a:lvl4pPr marL="1600200" indent="-228600" eaLnBrk="0" hangingPunct="0">
              <a:spcBef>
                <a:spcPct val="20000"/>
              </a:spcBef>
              <a:buFont typeface="Arial" charset="0"/>
              <a:buChar char="–"/>
              <a:defRPr sz="1400">
                <a:solidFill>
                  <a:schemeClr val="tx1"/>
                </a:solidFill>
                <a:latin typeface="Calibri" pitchFamily="34" charset="0"/>
                <a:cs typeface="Arial" charset="0"/>
              </a:defRPr>
            </a:lvl4pPr>
            <a:lvl5pPr marL="2057400" indent="-228600" eaLnBrk="0" hangingPunct="0">
              <a:spcBef>
                <a:spcPct val="20000"/>
              </a:spcBef>
              <a:buFont typeface="Arial" charset="0"/>
              <a:buChar char="»"/>
              <a:defRPr sz="1200">
                <a:solidFill>
                  <a:schemeClr val="tx1"/>
                </a:solidFill>
                <a:latin typeface="Calibri" pitchFamily="34" charset="0"/>
                <a:cs typeface="Arial" charset="0"/>
              </a:defRPr>
            </a:lvl5pPr>
            <a:lvl6pPr marL="25146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6pPr>
            <a:lvl7pPr marL="29718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7pPr>
            <a:lvl8pPr marL="34290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8pPr>
            <a:lvl9pPr marL="38862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9pPr>
          </a:lstStyle>
          <a:p>
            <a:pPr algn="ctr" eaLnBrk="1" hangingPunct="1">
              <a:buFontTx/>
              <a:buNone/>
            </a:pPr>
            <a:endParaRPr lang="en-US" altLang="en-US" sz="3200" dirty="0">
              <a:latin typeface="Arial" charset="0"/>
            </a:endParaRPr>
          </a:p>
        </p:txBody>
      </p:sp>
      <p:sp>
        <p:nvSpPr>
          <p:cNvPr id="3076" name="Text Box 10"/>
          <p:cNvSpPr txBox="1">
            <a:spLocks noChangeArrowheads="1"/>
          </p:cNvSpPr>
          <p:nvPr/>
        </p:nvSpPr>
        <p:spPr bwMode="auto">
          <a:xfrm>
            <a:off x="467544" y="3147814"/>
            <a:ext cx="428396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2000">
                <a:solidFill>
                  <a:schemeClr val="tx1"/>
                </a:solidFill>
                <a:latin typeface="Calibri" pitchFamily="34" charset="0"/>
                <a:cs typeface="Arial" charset="0"/>
              </a:defRPr>
            </a:lvl1pPr>
            <a:lvl2pPr marL="742950" indent="-285750" eaLnBrk="0" hangingPunct="0">
              <a:spcBef>
                <a:spcPct val="20000"/>
              </a:spcBef>
              <a:buFont typeface="Arial" charset="0"/>
              <a:buChar char="–"/>
              <a:defRPr>
                <a:solidFill>
                  <a:schemeClr val="tx1"/>
                </a:solidFill>
                <a:latin typeface="Calibri" pitchFamily="34" charset="0"/>
                <a:cs typeface="Arial" charset="0"/>
              </a:defRPr>
            </a:lvl2pPr>
            <a:lvl3pPr marL="1143000" indent="-228600" eaLnBrk="0" hangingPunct="0">
              <a:spcBef>
                <a:spcPct val="20000"/>
              </a:spcBef>
              <a:buFont typeface="Arial" charset="0"/>
              <a:buChar char="•"/>
              <a:defRPr sz="1600">
                <a:solidFill>
                  <a:schemeClr val="tx1"/>
                </a:solidFill>
                <a:latin typeface="Calibri" pitchFamily="34" charset="0"/>
                <a:cs typeface="Arial" charset="0"/>
              </a:defRPr>
            </a:lvl3pPr>
            <a:lvl4pPr marL="1600200" indent="-228600" eaLnBrk="0" hangingPunct="0">
              <a:spcBef>
                <a:spcPct val="20000"/>
              </a:spcBef>
              <a:buFont typeface="Arial" charset="0"/>
              <a:buChar char="–"/>
              <a:defRPr sz="1400">
                <a:solidFill>
                  <a:schemeClr val="tx1"/>
                </a:solidFill>
                <a:latin typeface="Calibri" pitchFamily="34" charset="0"/>
                <a:cs typeface="Arial" charset="0"/>
              </a:defRPr>
            </a:lvl4pPr>
            <a:lvl5pPr marL="2057400" indent="-228600" eaLnBrk="0" hangingPunct="0">
              <a:spcBef>
                <a:spcPct val="20000"/>
              </a:spcBef>
              <a:buFont typeface="Arial" charset="0"/>
              <a:buChar char="»"/>
              <a:defRPr sz="1200">
                <a:solidFill>
                  <a:schemeClr val="tx1"/>
                </a:solidFill>
                <a:latin typeface="Calibri" pitchFamily="34" charset="0"/>
                <a:cs typeface="Arial" charset="0"/>
              </a:defRPr>
            </a:lvl5pPr>
            <a:lvl6pPr marL="25146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6pPr>
            <a:lvl7pPr marL="29718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7pPr>
            <a:lvl8pPr marL="34290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8pPr>
            <a:lvl9pPr marL="3886200" indent="-228600" eaLnBrk="0" fontAlgn="base" hangingPunct="0">
              <a:spcBef>
                <a:spcPct val="20000"/>
              </a:spcBef>
              <a:spcAft>
                <a:spcPct val="0"/>
              </a:spcAft>
              <a:buFont typeface="Arial" charset="0"/>
              <a:buChar char="»"/>
              <a:defRPr sz="1200">
                <a:solidFill>
                  <a:schemeClr val="tx1"/>
                </a:solidFill>
                <a:latin typeface="Calibri" pitchFamily="34" charset="0"/>
                <a:cs typeface="Arial" charset="0"/>
              </a:defRPr>
            </a:lvl9pPr>
          </a:lstStyle>
          <a:p>
            <a:pPr eaLnBrk="1" hangingPunct="1">
              <a:spcBef>
                <a:spcPct val="0"/>
              </a:spcBef>
              <a:buFontTx/>
              <a:buNone/>
            </a:pPr>
            <a:r>
              <a:rPr lang="en-US" altLang="en-US" sz="1200" b="1" dirty="0">
                <a:solidFill>
                  <a:srgbClr val="4D4D4D"/>
                </a:solidFill>
                <a:latin typeface="Tahoma" panose="020B0604030504040204" pitchFamily="34" charset="0"/>
                <a:ea typeface="Tahoma" panose="020B0604030504040204" pitchFamily="34" charset="0"/>
                <a:cs typeface="Tahoma" panose="020B0604030504040204" pitchFamily="34" charset="0"/>
              </a:rPr>
              <a:t>Intaver Institute Inc.</a:t>
            </a:r>
          </a:p>
          <a:p>
            <a:pPr eaLnBrk="1" hangingPunct="1">
              <a:spcBef>
                <a:spcPct val="0"/>
              </a:spcBef>
              <a:buFontTx/>
              <a:buNone/>
            </a:pPr>
            <a:r>
              <a:rPr lang="en-US" altLang="en-US" sz="1200" b="1" dirty="0" smtClean="0">
                <a:solidFill>
                  <a:srgbClr val="4D4D4D"/>
                </a:solidFill>
                <a:latin typeface="Tahoma" panose="020B0604030504040204" pitchFamily="34" charset="0"/>
                <a:ea typeface="Tahoma" panose="020B0604030504040204" pitchFamily="34" charset="0"/>
                <a:cs typeface="Tahoma" panose="020B0604030504040204" pitchFamily="34" charset="0"/>
              </a:rPr>
              <a:t>400, 7015, Macleod Trail, </a:t>
            </a:r>
          </a:p>
          <a:p>
            <a:pPr eaLnBrk="1" hangingPunct="1">
              <a:spcBef>
                <a:spcPct val="0"/>
              </a:spcBef>
              <a:buFontTx/>
              <a:buNone/>
            </a:pPr>
            <a:r>
              <a:rPr lang="en-US" altLang="en-US" sz="1200" b="1" dirty="0" smtClean="0">
                <a:solidFill>
                  <a:srgbClr val="4D4D4D"/>
                </a:solidFill>
                <a:latin typeface="Tahoma" panose="020B0604030504040204" pitchFamily="34" charset="0"/>
                <a:ea typeface="Tahoma" panose="020B0604030504040204" pitchFamily="34" charset="0"/>
                <a:cs typeface="Tahoma" panose="020B0604030504040204" pitchFamily="34" charset="0"/>
              </a:rPr>
              <a:t>Calgary</a:t>
            </a:r>
            <a:r>
              <a:rPr lang="en-US" altLang="en-US" sz="1200" b="1" dirty="0">
                <a:solidFill>
                  <a:srgbClr val="4D4D4D"/>
                </a:solidFill>
                <a:latin typeface="Tahoma" panose="020B0604030504040204" pitchFamily="34" charset="0"/>
                <a:ea typeface="Tahoma" panose="020B0604030504040204" pitchFamily="34" charset="0"/>
                <a:cs typeface="Tahoma" panose="020B0604030504040204" pitchFamily="34" charset="0"/>
              </a:rPr>
              <a:t>, AB, Canada</a:t>
            </a:r>
          </a:p>
          <a:p>
            <a:pPr eaLnBrk="1" hangingPunct="1">
              <a:spcBef>
                <a:spcPct val="0"/>
              </a:spcBef>
              <a:buFontTx/>
              <a:buNone/>
            </a:pPr>
            <a:r>
              <a:rPr lang="en-US" altLang="en-US" sz="1200" b="1" dirty="0">
                <a:solidFill>
                  <a:srgbClr val="4D4D4D"/>
                </a:solidFill>
                <a:latin typeface="Tahoma" panose="020B0604030504040204" pitchFamily="34" charset="0"/>
                <a:ea typeface="Tahoma" panose="020B0604030504040204" pitchFamily="34" charset="0"/>
                <a:cs typeface="Tahoma" panose="020B0604030504040204" pitchFamily="34" charset="0"/>
              </a:rPr>
              <a:t>Tel: +1 (</a:t>
            </a:r>
            <a:r>
              <a:rPr lang="en-US" altLang="en-US" sz="1200" b="1" dirty="0" smtClean="0">
                <a:solidFill>
                  <a:srgbClr val="4D4D4D"/>
                </a:solidFill>
                <a:latin typeface="Tahoma" panose="020B0604030504040204" pitchFamily="34" charset="0"/>
                <a:ea typeface="Tahoma" panose="020B0604030504040204" pitchFamily="34" charset="0"/>
                <a:cs typeface="Tahoma" panose="020B0604030504040204" pitchFamily="34" charset="0"/>
              </a:rPr>
              <a:t>403) </a:t>
            </a:r>
            <a:r>
              <a:rPr lang="en-US" altLang="en-US" sz="1200" b="1" dirty="0">
                <a:solidFill>
                  <a:srgbClr val="4D4D4D"/>
                </a:solidFill>
                <a:latin typeface="Tahoma" panose="020B0604030504040204" pitchFamily="34" charset="0"/>
                <a:ea typeface="Tahoma" panose="020B0604030504040204" pitchFamily="34" charset="0"/>
                <a:cs typeface="Tahoma" panose="020B0604030504040204" pitchFamily="34" charset="0"/>
              </a:rPr>
              <a:t>692-2252</a:t>
            </a:r>
          </a:p>
          <a:p>
            <a:pPr eaLnBrk="1" hangingPunct="1">
              <a:spcBef>
                <a:spcPct val="0"/>
              </a:spcBef>
              <a:buFontTx/>
              <a:buNone/>
            </a:pPr>
            <a:r>
              <a:rPr lang="en-US" altLang="en-US" sz="1200" b="1" dirty="0" smtClean="0">
                <a:solidFill>
                  <a:srgbClr val="4D4D4D"/>
                </a:solidFill>
                <a:latin typeface="Tahoma" panose="020B0604030504040204" pitchFamily="34" charset="0"/>
                <a:ea typeface="Tahoma" panose="020B0604030504040204" pitchFamily="34" charset="0"/>
                <a:cs typeface="Tahoma" panose="020B0604030504040204" pitchFamily="34" charset="0"/>
                <a:hlinkClick r:id="rId3"/>
              </a:rPr>
              <a:t>www.intaver.com</a:t>
            </a:r>
            <a:endParaRPr lang="en-US" altLang="en-US" sz="1200" b="1" dirty="0">
              <a:solidFill>
                <a:srgbClr val="4D4D4D"/>
              </a:solidFill>
              <a:latin typeface="Tahoma" panose="020B0604030504040204" pitchFamily="34" charset="0"/>
              <a:ea typeface="Tahoma" panose="020B0604030504040204" pitchFamily="34" charset="0"/>
              <a:cs typeface="Tahoma" panose="020B0604030504040204" pitchFamily="34" charset="0"/>
            </a:endParaRPr>
          </a:p>
        </p:txBody>
      </p:sp>
    </p:spTree>
  </p:cSld>
  <p:clrMapOvr>
    <a:overrideClrMapping bg1="lt1" tx1="dk1" bg2="lt2" tx2="dk2" accent1="accent1" accent2="accent2" accent3="accent3" accent4="accent4" accent5="accent5" accent6="accent6" hlink="hlink" folHlink="folHlink"/>
  </p:clrMapOvr>
  <p:transition spd="slow" advTm="11585"/>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8229600" cy="646331"/>
          </a:xfrm>
        </p:spPr>
        <p:txBody>
          <a:bodyPr/>
          <a:lstStyle/>
          <a:p>
            <a:r>
              <a:rPr lang="en-CA" dirty="0" smtClean="0"/>
              <a:t>Cost Summary</a:t>
            </a:r>
            <a:endParaRPr lang="en-CA" dirty="0"/>
          </a:p>
        </p:txBody>
      </p:sp>
      <p:sp>
        <p:nvSpPr>
          <p:cNvPr id="5" name="Content Placeholder 2"/>
          <p:cNvSpPr txBox="1">
            <a:spLocks/>
          </p:cNvSpPr>
          <p:nvPr/>
        </p:nvSpPr>
        <p:spPr bwMode="auto">
          <a:xfrm>
            <a:off x="1405658" y="627534"/>
            <a:ext cx="5470598" cy="432048"/>
          </a:xfrm>
          <a:prstGeom prst="rect">
            <a:avLst/>
          </a:prstGeom>
          <a:extLst/>
        </p:spPr>
        <p:style>
          <a:lnRef idx="1">
            <a:schemeClr val="accent1"/>
          </a:lnRef>
          <a:fillRef idx="2">
            <a:schemeClr val="accent1"/>
          </a:fillRef>
          <a:effectRef idx="1">
            <a:schemeClr val="accent1"/>
          </a:effectRef>
          <a:fontRef idx="minor">
            <a:schemeClr val="dk1"/>
          </a:fontRef>
        </p:style>
        <p:txBody>
          <a:bodyPr anchor="t"/>
          <a:lstStyle>
            <a:defPPr>
              <a:defRPr lang="en-US"/>
            </a:defPPr>
            <a:lvl1pPr algn="ctr">
              <a:defRPr sz="1200">
                <a:solidFill>
                  <a:srgbClr val="000000"/>
                </a:solidFill>
                <a:latin typeface="Arial" panose="020B0604020202020204" pitchFamily="34" charset="0"/>
                <a:cs typeface="Arial" panose="020B0604020202020204" pitchFamily="34"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r>
              <a:rPr lang="en-CA" sz="2000" dirty="0" smtClean="0"/>
              <a:t>Cost Histogram and Cumulative Probability</a:t>
            </a:r>
          </a:p>
          <a:p>
            <a:pPr algn="l"/>
            <a:endParaRPr lang="en-CA" sz="2400" dirty="0"/>
          </a:p>
          <a:p>
            <a:pPr algn="l"/>
            <a:endParaRPr lang="en-CA" sz="2400"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1275606"/>
            <a:ext cx="5925096" cy="3550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bwMode="auto">
          <a:xfrm>
            <a:off x="6458244" y="2067694"/>
            <a:ext cx="2160240" cy="720080"/>
          </a:xfrm>
          <a:prstGeom prst="rect">
            <a:avLst/>
          </a:prstGeom>
          <a:ln>
            <a:headEnd/>
            <a:tailEnd/>
          </a:ln>
          <a:extLst/>
        </p:spPr>
        <p:style>
          <a:lnRef idx="1">
            <a:schemeClr val="accent2"/>
          </a:lnRef>
          <a:fillRef idx="2">
            <a:schemeClr val="accent2"/>
          </a:fillRef>
          <a:effectRef idx="1">
            <a:schemeClr val="accent2"/>
          </a:effectRef>
          <a:fontRef idx="minor">
            <a:schemeClr val="dk1"/>
          </a:fontRef>
        </p:style>
        <p:txBody>
          <a:bodyPr anchor="ctr"/>
          <a:lstStyle>
            <a:defPPr>
              <a:defRPr lang="en-US"/>
            </a:defPPr>
            <a:lvl1pPr algn="ctr"/>
          </a:lstStyle>
          <a:p>
            <a:pPr algn="l"/>
            <a:r>
              <a:rPr lang="en-CA" sz="1400" dirty="0" smtClean="0">
                <a:latin typeface="Arial" panose="020B0604020202020204" pitchFamily="34" charset="0"/>
                <a:cs typeface="Arial" panose="020B0604020202020204" pitchFamily="34" charset="0"/>
              </a:rPr>
              <a:t>Multiple cumulative probability plots for different baselines</a:t>
            </a:r>
            <a:endParaRPr lang="en-CA"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69926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8229600" cy="646331"/>
          </a:xfrm>
        </p:spPr>
        <p:txBody>
          <a:bodyPr/>
          <a:lstStyle/>
          <a:p>
            <a:r>
              <a:rPr lang="en-CA" dirty="0" smtClean="0"/>
              <a:t>Cost Chart</a:t>
            </a:r>
            <a:endParaRPr lang="en-CA" dirty="0"/>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672477"/>
            <a:ext cx="5037715" cy="409718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p:cNvSpPr/>
          <p:nvPr/>
        </p:nvSpPr>
        <p:spPr>
          <a:xfrm>
            <a:off x="4820593" y="4093991"/>
            <a:ext cx="1188722" cy="67567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Content Placeholder 2"/>
          <p:cNvSpPr txBox="1">
            <a:spLocks/>
          </p:cNvSpPr>
          <p:nvPr/>
        </p:nvSpPr>
        <p:spPr bwMode="auto">
          <a:xfrm>
            <a:off x="6156176" y="4171367"/>
            <a:ext cx="1512168" cy="432048"/>
          </a:xfrm>
          <a:prstGeom prst="rect">
            <a:avLst/>
          </a:prstGeom>
          <a:gradFill>
            <a:gsLst>
              <a:gs pos="0">
                <a:schemeClr val="bg1">
                  <a:lumMod val="65000"/>
                </a:schemeClr>
              </a:gs>
              <a:gs pos="100000">
                <a:schemeClr val="bg1">
                  <a:lumMod val="85000"/>
                </a:schemeClr>
              </a:gs>
            </a:gsLst>
          </a:gradFill>
          <a:ln>
            <a:solidFill>
              <a:schemeClr val="tx1">
                <a:lumMod val="65000"/>
                <a:lumOff val="35000"/>
              </a:schemeClr>
            </a:solidFill>
            <a:headEnd/>
            <a:tailEnd/>
          </a:ln>
          <a:extLst/>
        </p:spPr>
        <p:style>
          <a:lnRef idx="1">
            <a:schemeClr val="accent2"/>
          </a:lnRef>
          <a:fillRef idx="2">
            <a:schemeClr val="accent2"/>
          </a:fillRef>
          <a:effectRef idx="1">
            <a:schemeClr val="accent2"/>
          </a:effectRef>
          <a:fontRef idx="minor">
            <a:schemeClr val="dk1"/>
          </a:fontRef>
        </p:style>
        <p:txBody>
          <a:bodyPr anchor="ctr"/>
          <a:lstStyle>
            <a:defPPr>
              <a:defRPr lang="en-US"/>
            </a:defPPr>
            <a:lvl1pPr algn="ctr"/>
          </a:lstStyle>
          <a:p>
            <a:pPr algn="l"/>
            <a:r>
              <a:rPr lang="en-CA" sz="1400" dirty="0" smtClean="0">
                <a:latin typeface="Arial" panose="020B0604020202020204" pitchFamily="34" charset="0"/>
                <a:cs typeface="Arial" panose="020B0604020202020204" pitchFamily="34" charset="0"/>
              </a:rPr>
              <a:t>Project Control Indicators</a:t>
            </a:r>
            <a:endParaRPr lang="en-CA" sz="1400" dirty="0">
              <a:latin typeface="Arial" panose="020B0604020202020204" pitchFamily="34" charset="0"/>
              <a:cs typeface="Arial" panose="020B0604020202020204" pitchFamily="34" charset="0"/>
            </a:endParaRPr>
          </a:p>
        </p:txBody>
      </p:sp>
      <p:sp>
        <p:nvSpPr>
          <p:cNvPr id="9" name="Content Placeholder 2"/>
          <p:cNvSpPr txBox="1">
            <a:spLocks/>
          </p:cNvSpPr>
          <p:nvPr/>
        </p:nvSpPr>
        <p:spPr bwMode="auto">
          <a:xfrm>
            <a:off x="2555776" y="1260555"/>
            <a:ext cx="1367147" cy="361967"/>
          </a:xfrm>
          <a:prstGeom prst="rect">
            <a:avLst/>
          </a:prstGeom>
          <a:ln>
            <a:headEnd/>
            <a:tailEnd/>
          </a:ln>
          <a:extLst/>
        </p:spPr>
        <p:style>
          <a:lnRef idx="1">
            <a:schemeClr val="accent2"/>
          </a:lnRef>
          <a:fillRef idx="2">
            <a:schemeClr val="accent2"/>
          </a:fillRef>
          <a:effectRef idx="1">
            <a:schemeClr val="accent2"/>
          </a:effectRef>
          <a:fontRef idx="minor">
            <a:schemeClr val="dk1"/>
          </a:fontRef>
        </p:style>
        <p:txBody>
          <a:bodyPr anchor="ctr"/>
          <a:lstStyle>
            <a:defPPr>
              <a:defRPr lang="en-US"/>
            </a:defPPr>
            <a:lvl1pPr algn="ctr"/>
          </a:lstStyle>
          <a:p>
            <a:pPr algn="l"/>
            <a:r>
              <a:rPr lang="en-CA" sz="1400" dirty="0" smtClean="0">
                <a:solidFill>
                  <a:schemeClr val="tx1"/>
                </a:solidFill>
                <a:latin typeface="Arial" panose="020B0604020202020204" pitchFamily="34" charset="0"/>
                <a:cs typeface="Arial" panose="020B0604020202020204" pitchFamily="34" charset="0"/>
              </a:rPr>
              <a:t>Baseline Cost</a:t>
            </a:r>
            <a:endParaRPr lang="en-CA" sz="1400" dirty="0">
              <a:solidFill>
                <a:schemeClr val="tx1"/>
              </a:solidFill>
              <a:latin typeface="Arial" panose="020B0604020202020204" pitchFamily="34" charset="0"/>
              <a:cs typeface="Arial" panose="020B0604020202020204" pitchFamily="34" charset="0"/>
            </a:endParaRPr>
          </a:p>
        </p:txBody>
      </p:sp>
      <p:sp>
        <p:nvSpPr>
          <p:cNvPr id="10" name="Content Placeholder 2"/>
          <p:cNvSpPr txBox="1">
            <a:spLocks/>
          </p:cNvSpPr>
          <p:nvPr/>
        </p:nvSpPr>
        <p:spPr bwMode="auto">
          <a:xfrm>
            <a:off x="2339752" y="2067693"/>
            <a:ext cx="1138674" cy="286105"/>
          </a:xfrm>
          <a:prstGeom prst="rect">
            <a:avLst/>
          </a:prstGeom>
          <a:gradFill flip="none" rotWithShape="1">
            <a:gsLst>
              <a:gs pos="0">
                <a:srgbClr val="00F800"/>
              </a:gs>
              <a:gs pos="100000">
                <a:srgbClr val="C8FFC8"/>
              </a:gs>
            </a:gsLst>
            <a:lin ang="16200000" scaled="1"/>
            <a:tileRect/>
          </a:gradFill>
          <a:ln>
            <a:solidFill>
              <a:srgbClr val="00B050"/>
            </a:solidFill>
            <a:headEnd/>
            <a:tailEnd/>
          </a:ln>
          <a:extLst/>
        </p:spPr>
        <p:style>
          <a:lnRef idx="1">
            <a:schemeClr val="accent2"/>
          </a:lnRef>
          <a:fillRef idx="2">
            <a:schemeClr val="accent2"/>
          </a:fillRef>
          <a:effectRef idx="1">
            <a:schemeClr val="accent2"/>
          </a:effectRef>
          <a:fontRef idx="minor">
            <a:schemeClr val="dk1"/>
          </a:fontRef>
        </p:style>
        <p:txBody>
          <a:bodyPr anchor="ctr"/>
          <a:lstStyle>
            <a:defPPr>
              <a:defRPr lang="en-US"/>
            </a:defPPr>
            <a:lvl1pPr algn="ctr"/>
          </a:lstStyle>
          <a:p>
            <a:r>
              <a:rPr lang="en-CA" sz="1400" dirty="0" smtClean="0">
                <a:solidFill>
                  <a:schemeClr val="tx1"/>
                </a:solidFill>
                <a:latin typeface="Arial" panose="020B0604020202020204" pitchFamily="34" charset="0"/>
                <a:cs typeface="Arial" panose="020B0604020202020204" pitchFamily="34" charset="0"/>
              </a:rPr>
              <a:t>Actual Cost</a:t>
            </a:r>
            <a:endParaRPr lang="en-CA" sz="1400" dirty="0">
              <a:solidFill>
                <a:schemeClr val="tx1"/>
              </a:solidFill>
              <a:latin typeface="Arial" panose="020B0604020202020204" pitchFamily="34" charset="0"/>
              <a:cs typeface="Arial" panose="020B0604020202020204" pitchFamily="34" charset="0"/>
            </a:endParaRPr>
          </a:p>
        </p:txBody>
      </p:sp>
      <p:sp>
        <p:nvSpPr>
          <p:cNvPr id="11" name="Content Placeholder 2"/>
          <p:cNvSpPr txBox="1">
            <a:spLocks/>
          </p:cNvSpPr>
          <p:nvPr/>
        </p:nvSpPr>
        <p:spPr bwMode="auto">
          <a:xfrm>
            <a:off x="5652120" y="1101489"/>
            <a:ext cx="1512168" cy="318133"/>
          </a:xfrm>
          <a:prstGeom prst="rect">
            <a:avLst/>
          </a:prstGeom>
          <a:extLst/>
        </p:spPr>
        <p:style>
          <a:lnRef idx="1">
            <a:schemeClr val="accent1"/>
          </a:lnRef>
          <a:fillRef idx="2">
            <a:schemeClr val="accent1"/>
          </a:fillRef>
          <a:effectRef idx="1">
            <a:schemeClr val="accent1"/>
          </a:effectRef>
          <a:fontRef idx="minor">
            <a:schemeClr val="dk1"/>
          </a:fontRef>
        </p:style>
        <p:txBody>
          <a:bodyPr anchor="t"/>
          <a:lstStyle>
            <a:defPPr>
              <a:defRPr lang="en-US"/>
            </a:defPPr>
            <a:lvl1pPr algn="ctr">
              <a:defRPr sz="1200">
                <a:solidFill>
                  <a:srgbClr val="000000"/>
                </a:solidFill>
                <a:latin typeface="Arial" panose="020B0604020202020204" pitchFamily="34" charset="0"/>
                <a:cs typeface="Arial" panose="020B0604020202020204" pitchFamily="34"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r>
              <a:rPr lang="en-CA" sz="1400" dirty="0" smtClean="0"/>
              <a:t>Risked Cost</a:t>
            </a:r>
          </a:p>
          <a:p>
            <a:pPr algn="l"/>
            <a:endParaRPr lang="en-CA" sz="2400" dirty="0"/>
          </a:p>
          <a:p>
            <a:pPr algn="l"/>
            <a:endParaRPr lang="en-CA" sz="2400" dirty="0"/>
          </a:p>
        </p:txBody>
      </p:sp>
    </p:spTree>
    <p:extLst>
      <p:ext uri="{BB962C8B-B14F-4D97-AF65-F5344CB8AC3E}">
        <p14:creationId xmlns:p14="http://schemas.microsoft.com/office/powerpoint/2010/main" val="24755982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8229600" cy="646331"/>
          </a:xfrm>
        </p:spPr>
        <p:txBody>
          <a:bodyPr/>
          <a:lstStyle/>
          <a:p>
            <a:r>
              <a:rPr lang="en-CA" dirty="0" smtClean="0"/>
              <a:t>Cash Flow</a:t>
            </a:r>
            <a:endParaRPr lang="en-CA"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894" y="1439315"/>
            <a:ext cx="3943699" cy="314865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1454544"/>
            <a:ext cx="4523153" cy="313343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Content Placeholder 2"/>
          <p:cNvSpPr txBox="1">
            <a:spLocks/>
          </p:cNvSpPr>
          <p:nvPr/>
        </p:nvSpPr>
        <p:spPr bwMode="auto">
          <a:xfrm>
            <a:off x="1115616" y="843558"/>
            <a:ext cx="2304256" cy="360040"/>
          </a:xfrm>
          <a:prstGeom prst="rect">
            <a:avLst/>
          </a:prstGeom>
          <a:extLst/>
        </p:spPr>
        <p:style>
          <a:lnRef idx="1">
            <a:schemeClr val="accent1"/>
          </a:lnRef>
          <a:fillRef idx="2">
            <a:schemeClr val="accent1"/>
          </a:fillRef>
          <a:effectRef idx="1">
            <a:schemeClr val="accent1"/>
          </a:effectRef>
          <a:fontRef idx="minor">
            <a:schemeClr val="dk1"/>
          </a:fontRef>
        </p:style>
        <p:txBody>
          <a:bodyPr anchor="t"/>
          <a:lstStyle>
            <a:defPPr>
              <a:defRPr lang="en-US"/>
            </a:defPPr>
            <a:lvl1pPr algn="ctr">
              <a:defRPr sz="2000">
                <a:solidFill>
                  <a:srgbClr val="000000"/>
                </a:solidFill>
                <a:latin typeface="Arial" panose="020B0604020202020204" pitchFamily="34" charset="0"/>
                <a:cs typeface="Arial" panose="020B0604020202020204" pitchFamily="34" charset="0"/>
              </a:defRPr>
            </a:lvl1pPr>
          </a:lstStyle>
          <a:p>
            <a:r>
              <a:rPr lang="en-CA" sz="1800" dirty="0" smtClean="0"/>
              <a:t>Project Cash </a:t>
            </a:r>
            <a:r>
              <a:rPr lang="en-CA" sz="1800" dirty="0"/>
              <a:t>Flow </a:t>
            </a:r>
          </a:p>
        </p:txBody>
      </p:sp>
      <p:sp>
        <p:nvSpPr>
          <p:cNvPr id="9" name="Content Placeholder 2"/>
          <p:cNvSpPr txBox="1">
            <a:spLocks/>
          </p:cNvSpPr>
          <p:nvPr/>
        </p:nvSpPr>
        <p:spPr bwMode="auto">
          <a:xfrm>
            <a:off x="4716016" y="843558"/>
            <a:ext cx="3888432" cy="360040"/>
          </a:xfrm>
          <a:prstGeom prst="rect">
            <a:avLst/>
          </a:prstGeom>
          <a:ln>
            <a:headEnd/>
            <a:tailEnd/>
          </a:ln>
          <a:extLst/>
        </p:spPr>
        <p:style>
          <a:lnRef idx="1">
            <a:schemeClr val="accent2"/>
          </a:lnRef>
          <a:fillRef idx="2">
            <a:schemeClr val="accent2"/>
          </a:fillRef>
          <a:effectRef idx="1">
            <a:schemeClr val="accent2"/>
          </a:effectRef>
          <a:fontRef idx="minor">
            <a:schemeClr val="dk1"/>
          </a:fontRef>
        </p:style>
        <p:txBody>
          <a:bodyPr anchor="ctr"/>
          <a:lstStyle>
            <a:defPPr>
              <a:defRPr lang="en-US"/>
            </a:defPPr>
            <a:lvl1pPr>
              <a:defRPr sz="1400">
                <a:latin typeface="Arial" panose="020B0604020202020204" pitchFamily="34" charset="0"/>
                <a:cs typeface="Arial" panose="020B0604020202020204" pitchFamily="34" charset="0"/>
              </a:defRPr>
            </a:lvl1pPr>
          </a:lstStyle>
          <a:p>
            <a:pPr algn="ctr"/>
            <a:r>
              <a:rPr lang="en-CA" sz="1800" dirty="0" smtClean="0"/>
              <a:t>Cost for Selected Period of Time</a:t>
            </a:r>
            <a:endParaRPr lang="en-CA" sz="1800" dirty="0"/>
          </a:p>
        </p:txBody>
      </p:sp>
      <p:sp>
        <p:nvSpPr>
          <p:cNvPr id="10" name="Content Placeholder 2"/>
          <p:cNvSpPr txBox="1">
            <a:spLocks/>
          </p:cNvSpPr>
          <p:nvPr/>
        </p:nvSpPr>
        <p:spPr bwMode="auto">
          <a:xfrm>
            <a:off x="3203848" y="3507854"/>
            <a:ext cx="756084" cy="318133"/>
          </a:xfrm>
          <a:prstGeom prst="rect">
            <a:avLst/>
          </a:prstGeom>
          <a:gradFill>
            <a:gsLst>
              <a:gs pos="0">
                <a:srgbClr val="00389E"/>
              </a:gs>
              <a:gs pos="100000">
                <a:srgbClr val="7DABFF"/>
              </a:gs>
            </a:gsLst>
          </a:gradFill>
          <a:extLst/>
        </p:spPr>
        <p:style>
          <a:lnRef idx="1">
            <a:schemeClr val="accent1"/>
          </a:lnRef>
          <a:fillRef idx="2">
            <a:schemeClr val="accent1"/>
          </a:fillRef>
          <a:effectRef idx="1">
            <a:schemeClr val="accent1"/>
          </a:effectRef>
          <a:fontRef idx="minor">
            <a:schemeClr val="dk1"/>
          </a:fontRef>
        </p:style>
        <p:txBody>
          <a:bodyPr anchor="t"/>
          <a:lstStyle>
            <a:defPPr>
              <a:defRPr lang="en-US"/>
            </a:defPPr>
            <a:lvl1pPr algn="ctr">
              <a:defRPr sz="1200">
                <a:solidFill>
                  <a:srgbClr val="000000"/>
                </a:solidFill>
                <a:latin typeface="Arial" panose="020B0604020202020204" pitchFamily="34" charset="0"/>
                <a:cs typeface="Arial" panose="020B0604020202020204" pitchFamily="34"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r>
              <a:rPr lang="en-CA" sz="1400" dirty="0" smtClean="0"/>
              <a:t>Low</a:t>
            </a:r>
            <a:endParaRPr lang="en-CA" sz="2400" dirty="0"/>
          </a:p>
        </p:txBody>
      </p:sp>
      <p:sp>
        <p:nvSpPr>
          <p:cNvPr id="11" name="Content Placeholder 2"/>
          <p:cNvSpPr txBox="1">
            <a:spLocks/>
          </p:cNvSpPr>
          <p:nvPr/>
        </p:nvSpPr>
        <p:spPr bwMode="auto">
          <a:xfrm>
            <a:off x="3203848" y="3013644"/>
            <a:ext cx="756084" cy="318133"/>
          </a:xfrm>
          <a:prstGeom prst="rect">
            <a:avLst/>
          </a:prstGeom>
          <a:gradFill>
            <a:gsLst>
              <a:gs pos="0">
                <a:srgbClr val="5390FF"/>
              </a:gs>
              <a:gs pos="100000">
                <a:srgbClr val="B3CEFF"/>
              </a:gs>
            </a:gsLst>
          </a:gradFill>
          <a:extLst/>
        </p:spPr>
        <p:style>
          <a:lnRef idx="1">
            <a:schemeClr val="accent1"/>
          </a:lnRef>
          <a:fillRef idx="2">
            <a:schemeClr val="accent1"/>
          </a:fillRef>
          <a:effectRef idx="1">
            <a:schemeClr val="accent1"/>
          </a:effectRef>
          <a:fontRef idx="minor">
            <a:schemeClr val="dk1"/>
          </a:fontRef>
        </p:style>
        <p:txBody>
          <a:bodyPr anchor="t"/>
          <a:lstStyle>
            <a:defPPr>
              <a:defRPr lang="en-US"/>
            </a:defPPr>
            <a:lvl1pPr algn="ctr">
              <a:defRPr sz="1200">
                <a:solidFill>
                  <a:srgbClr val="000000"/>
                </a:solidFill>
                <a:latin typeface="Arial" panose="020B0604020202020204" pitchFamily="34" charset="0"/>
                <a:cs typeface="Arial" panose="020B0604020202020204" pitchFamily="34"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r>
              <a:rPr lang="en-CA" sz="1400" dirty="0" smtClean="0"/>
              <a:t>Base</a:t>
            </a:r>
            <a:endParaRPr lang="en-CA" sz="2400" dirty="0"/>
          </a:p>
        </p:txBody>
      </p:sp>
      <p:sp>
        <p:nvSpPr>
          <p:cNvPr id="12" name="Content Placeholder 2"/>
          <p:cNvSpPr txBox="1">
            <a:spLocks/>
          </p:cNvSpPr>
          <p:nvPr/>
        </p:nvSpPr>
        <p:spPr bwMode="auto">
          <a:xfrm>
            <a:off x="3203848" y="2499742"/>
            <a:ext cx="756084" cy="318133"/>
          </a:xfrm>
          <a:prstGeom prst="rect">
            <a:avLst/>
          </a:prstGeom>
          <a:extLst/>
        </p:spPr>
        <p:style>
          <a:lnRef idx="1">
            <a:schemeClr val="accent1"/>
          </a:lnRef>
          <a:fillRef idx="2">
            <a:schemeClr val="accent1"/>
          </a:fillRef>
          <a:effectRef idx="1">
            <a:schemeClr val="accent1"/>
          </a:effectRef>
          <a:fontRef idx="minor">
            <a:schemeClr val="dk1"/>
          </a:fontRef>
        </p:style>
        <p:txBody>
          <a:bodyPr anchor="t"/>
          <a:lstStyle>
            <a:defPPr>
              <a:defRPr lang="en-US"/>
            </a:defPPr>
            <a:lvl1pPr algn="ctr">
              <a:defRPr sz="1200">
                <a:solidFill>
                  <a:srgbClr val="000000"/>
                </a:solidFill>
                <a:latin typeface="Arial" panose="020B0604020202020204" pitchFamily="34" charset="0"/>
                <a:cs typeface="Arial" panose="020B0604020202020204" pitchFamily="34"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r>
              <a:rPr lang="en-CA" sz="1400" dirty="0" smtClean="0"/>
              <a:t>High</a:t>
            </a:r>
            <a:endParaRPr lang="en-CA" sz="2400" dirty="0"/>
          </a:p>
        </p:txBody>
      </p:sp>
    </p:spTree>
    <p:extLst>
      <p:ext uri="{BB962C8B-B14F-4D97-AF65-F5344CB8AC3E}">
        <p14:creationId xmlns:p14="http://schemas.microsoft.com/office/powerpoint/2010/main" val="25429092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8229600" cy="646331"/>
          </a:xfrm>
        </p:spPr>
        <p:txBody>
          <a:bodyPr/>
          <a:lstStyle/>
          <a:p>
            <a:r>
              <a:rPr lang="en-CA" dirty="0" smtClean="0"/>
              <a:t>Sensitivity Analysis</a:t>
            </a:r>
            <a:endParaRPr lang="en-CA" dirty="0"/>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48060" b="33386"/>
          <a:stretch/>
        </p:blipFill>
        <p:spPr bwMode="auto">
          <a:xfrm>
            <a:off x="251519" y="1923679"/>
            <a:ext cx="4241003" cy="200518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1923678"/>
            <a:ext cx="3809231" cy="10209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2"/>
          <p:cNvSpPr txBox="1">
            <a:spLocks/>
          </p:cNvSpPr>
          <p:nvPr/>
        </p:nvSpPr>
        <p:spPr bwMode="auto">
          <a:xfrm>
            <a:off x="1331640" y="987574"/>
            <a:ext cx="2160240" cy="432048"/>
          </a:xfrm>
          <a:prstGeom prst="rect">
            <a:avLst/>
          </a:prstGeom>
          <a:extLst/>
        </p:spPr>
        <p:style>
          <a:lnRef idx="1">
            <a:schemeClr val="accent1"/>
          </a:lnRef>
          <a:fillRef idx="2">
            <a:schemeClr val="accent1"/>
          </a:fillRef>
          <a:effectRef idx="1">
            <a:schemeClr val="accent1"/>
          </a:effectRef>
          <a:fontRef idx="minor">
            <a:schemeClr val="dk1"/>
          </a:fontRef>
        </p:style>
        <p:txBody>
          <a:bodyPr anchor="t"/>
          <a:lstStyle>
            <a:defPPr>
              <a:defRPr lang="en-US"/>
            </a:defPPr>
            <a:lvl1pPr algn="ctr">
              <a:defRPr sz="1800">
                <a:solidFill>
                  <a:srgbClr val="000000"/>
                </a:solidFill>
                <a:latin typeface="Arial" panose="020B0604020202020204" pitchFamily="34" charset="0"/>
                <a:cs typeface="Arial" panose="020B0604020202020204" pitchFamily="34" charset="0"/>
              </a:defRPr>
            </a:lvl1pPr>
          </a:lstStyle>
          <a:p>
            <a:r>
              <a:rPr lang="en-CA" dirty="0"/>
              <a:t>Task Cost Ranking</a:t>
            </a:r>
          </a:p>
        </p:txBody>
      </p:sp>
      <p:sp>
        <p:nvSpPr>
          <p:cNvPr id="9" name="Content Placeholder 2"/>
          <p:cNvSpPr txBox="1">
            <a:spLocks/>
          </p:cNvSpPr>
          <p:nvPr/>
        </p:nvSpPr>
        <p:spPr bwMode="auto">
          <a:xfrm>
            <a:off x="5803974" y="987574"/>
            <a:ext cx="2160240" cy="432048"/>
          </a:xfrm>
          <a:prstGeom prst="rect">
            <a:avLst/>
          </a:prstGeom>
          <a:extLst/>
        </p:spPr>
        <p:style>
          <a:lnRef idx="1">
            <a:schemeClr val="accent1"/>
          </a:lnRef>
          <a:fillRef idx="2">
            <a:schemeClr val="accent1"/>
          </a:fillRef>
          <a:effectRef idx="1">
            <a:schemeClr val="accent1"/>
          </a:effectRef>
          <a:fontRef idx="minor">
            <a:schemeClr val="dk1"/>
          </a:fontRef>
        </p:style>
        <p:txBody>
          <a:bodyPr anchor="t"/>
          <a:lstStyle>
            <a:defPPr>
              <a:defRPr lang="en-US"/>
            </a:defPPr>
            <a:lvl1pPr algn="ctr">
              <a:defRPr sz="1800">
                <a:solidFill>
                  <a:srgbClr val="000000"/>
                </a:solidFill>
                <a:latin typeface="Arial" panose="020B0604020202020204" pitchFamily="34" charset="0"/>
                <a:cs typeface="Arial" panose="020B0604020202020204" pitchFamily="34" charset="0"/>
              </a:defRPr>
            </a:lvl1pPr>
          </a:lstStyle>
          <a:p>
            <a:r>
              <a:rPr lang="en-CA" dirty="0"/>
              <a:t>Risk Cost Ranking</a:t>
            </a:r>
          </a:p>
        </p:txBody>
      </p:sp>
    </p:spTree>
    <p:extLst>
      <p:ext uri="{BB962C8B-B14F-4D97-AF65-F5344CB8AC3E}">
        <p14:creationId xmlns:p14="http://schemas.microsoft.com/office/powerpoint/2010/main" val="38115681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Task: Total Cost vs Variable Cost</a:t>
            </a:r>
            <a:endParaRPr lang="en-CA" dirty="0"/>
          </a:p>
        </p:txBody>
      </p:sp>
      <p:pic>
        <p:nvPicPr>
          <p:cNvPr id="51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863" y="1563638"/>
            <a:ext cx="4167617" cy="248586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12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436" y="1563638"/>
            <a:ext cx="4167617" cy="248586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2" name="Content Placeholder 2"/>
          <p:cNvSpPr txBox="1">
            <a:spLocks/>
          </p:cNvSpPr>
          <p:nvPr/>
        </p:nvSpPr>
        <p:spPr bwMode="auto">
          <a:xfrm>
            <a:off x="240436" y="915566"/>
            <a:ext cx="4167617" cy="360040"/>
          </a:xfrm>
          <a:prstGeom prst="rect">
            <a:avLst/>
          </a:prstGeom>
          <a:extLst/>
        </p:spPr>
        <p:style>
          <a:lnRef idx="1">
            <a:schemeClr val="accent1"/>
          </a:lnRef>
          <a:fillRef idx="2">
            <a:schemeClr val="accent1"/>
          </a:fillRef>
          <a:effectRef idx="1">
            <a:schemeClr val="accent1"/>
          </a:effectRef>
          <a:fontRef idx="minor">
            <a:schemeClr val="dk1"/>
          </a:fontRef>
        </p:style>
        <p:txBody>
          <a:bodyPr anchor="t"/>
          <a:lstStyle>
            <a:defPPr>
              <a:defRPr lang="en-US"/>
            </a:defPPr>
            <a:lvl1pPr algn="ctr">
              <a:defRPr sz="1800">
                <a:solidFill>
                  <a:srgbClr val="000000"/>
                </a:solidFill>
                <a:latin typeface="Arial" panose="020B0604020202020204" pitchFamily="34" charset="0"/>
                <a:cs typeface="Arial" panose="020B0604020202020204" pitchFamily="34" charset="0"/>
              </a:defRPr>
            </a:lvl1pPr>
          </a:lstStyle>
          <a:p>
            <a:r>
              <a:rPr lang="en-CA" dirty="0"/>
              <a:t>Task </a:t>
            </a:r>
            <a:r>
              <a:rPr lang="en-CA" dirty="0" smtClean="0"/>
              <a:t>Total Cost</a:t>
            </a:r>
            <a:endParaRPr lang="en-CA" dirty="0"/>
          </a:p>
        </p:txBody>
      </p:sp>
      <p:sp>
        <p:nvSpPr>
          <p:cNvPr id="25" name="Content Placeholder 2"/>
          <p:cNvSpPr txBox="1">
            <a:spLocks/>
          </p:cNvSpPr>
          <p:nvPr/>
        </p:nvSpPr>
        <p:spPr bwMode="auto">
          <a:xfrm>
            <a:off x="4724863" y="915566"/>
            <a:ext cx="4167617" cy="360040"/>
          </a:xfrm>
          <a:prstGeom prst="rect">
            <a:avLst/>
          </a:prstGeom>
          <a:ln>
            <a:headEnd/>
            <a:tailEnd/>
          </a:ln>
          <a:extLst/>
        </p:spPr>
        <p:style>
          <a:lnRef idx="1">
            <a:schemeClr val="accent2"/>
          </a:lnRef>
          <a:fillRef idx="2">
            <a:schemeClr val="accent2"/>
          </a:fillRef>
          <a:effectRef idx="1">
            <a:schemeClr val="accent2"/>
          </a:effectRef>
          <a:fontRef idx="minor">
            <a:schemeClr val="dk1"/>
          </a:fontRef>
        </p:style>
        <p:txBody>
          <a:bodyPr anchor="ctr"/>
          <a:lstStyle>
            <a:defPPr>
              <a:defRPr lang="en-US"/>
            </a:defPPr>
            <a:lvl1pPr algn="ctr">
              <a:defRPr sz="1800">
                <a:latin typeface="Arial" panose="020B0604020202020204" pitchFamily="34" charset="0"/>
                <a:cs typeface="Arial" panose="020B0604020202020204" pitchFamily="34" charset="0"/>
              </a:defRPr>
            </a:lvl1pPr>
          </a:lstStyle>
          <a:p>
            <a:r>
              <a:rPr lang="en-CA" dirty="0"/>
              <a:t>Task Variable Cost</a:t>
            </a:r>
          </a:p>
        </p:txBody>
      </p:sp>
    </p:spTree>
    <p:extLst>
      <p:ext uri="{BB962C8B-B14F-4D97-AF65-F5344CB8AC3E}">
        <p14:creationId xmlns:p14="http://schemas.microsoft.com/office/powerpoint/2010/main" val="36184386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Task</a:t>
            </a:r>
            <a:r>
              <a:rPr lang="en-CA" dirty="0"/>
              <a:t>: </a:t>
            </a:r>
            <a:r>
              <a:rPr lang="en-CA" dirty="0" smtClean="0"/>
              <a:t>Cost per Resource</a:t>
            </a:r>
            <a:endParaRPr lang="en-CA" dirty="0"/>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0976" y="1923678"/>
            <a:ext cx="3445203" cy="165547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960" y="1491630"/>
            <a:ext cx="4667555" cy="27840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Content Placeholder 2"/>
          <p:cNvSpPr txBox="1">
            <a:spLocks/>
          </p:cNvSpPr>
          <p:nvPr/>
        </p:nvSpPr>
        <p:spPr bwMode="auto">
          <a:xfrm>
            <a:off x="471260" y="915566"/>
            <a:ext cx="3164636" cy="720080"/>
          </a:xfrm>
          <a:prstGeom prst="rect">
            <a:avLst/>
          </a:prstGeom>
          <a:extLst/>
        </p:spPr>
        <p:style>
          <a:lnRef idx="1">
            <a:schemeClr val="accent1"/>
          </a:lnRef>
          <a:fillRef idx="2">
            <a:schemeClr val="accent1"/>
          </a:fillRef>
          <a:effectRef idx="1">
            <a:schemeClr val="accent1"/>
          </a:effectRef>
          <a:fontRef idx="minor">
            <a:schemeClr val="dk1"/>
          </a:fontRef>
        </p:style>
        <p:txBody>
          <a:bodyPr anchor="t"/>
          <a:lstStyle>
            <a:defPPr>
              <a:defRPr lang="en-US"/>
            </a:defPPr>
            <a:lvl1pPr algn="ctr">
              <a:defRPr sz="1800">
                <a:solidFill>
                  <a:srgbClr val="000000"/>
                </a:solidFill>
                <a:latin typeface="Arial" panose="020B0604020202020204" pitchFamily="34" charset="0"/>
                <a:cs typeface="Arial" panose="020B0604020202020204" pitchFamily="34" charset="0"/>
              </a:defRPr>
            </a:lvl1pPr>
          </a:lstStyle>
          <a:p>
            <a:r>
              <a:rPr lang="en-CA" dirty="0" smtClean="0"/>
              <a:t>View Work for Selected Resource</a:t>
            </a:r>
            <a:endParaRPr lang="en-CA" dirty="0"/>
          </a:p>
        </p:txBody>
      </p:sp>
      <p:sp>
        <p:nvSpPr>
          <p:cNvPr id="10" name="Content Placeholder 2"/>
          <p:cNvSpPr txBox="1">
            <a:spLocks/>
          </p:cNvSpPr>
          <p:nvPr/>
        </p:nvSpPr>
        <p:spPr bwMode="auto">
          <a:xfrm>
            <a:off x="5276497" y="915566"/>
            <a:ext cx="2538480" cy="360040"/>
          </a:xfrm>
          <a:prstGeom prst="rect">
            <a:avLst/>
          </a:prstGeom>
          <a:ln>
            <a:headEnd/>
            <a:tailEnd/>
          </a:ln>
          <a:extLst/>
        </p:spPr>
        <p:style>
          <a:lnRef idx="1">
            <a:schemeClr val="accent2"/>
          </a:lnRef>
          <a:fillRef idx="2">
            <a:schemeClr val="accent2"/>
          </a:fillRef>
          <a:effectRef idx="1">
            <a:schemeClr val="accent2"/>
          </a:effectRef>
          <a:fontRef idx="minor">
            <a:schemeClr val="dk1"/>
          </a:fontRef>
        </p:style>
        <p:txBody>
          <a:bodyPr anchor="ctr"/>
          <a:lstStyle>
            <a:defPPr>
              <a:defRPr lang="en-US"/>
            </a:defPPr>
            <a:lvl1pPr algn="ctr">
              <a:defRPr sz="1800">
                <a:latin typeface="Arial" panose="020B0604020202020204" pitchFamily="34" charset="0"/>
                <a:cs typeface="Arial" panose="020B0604020202020204" pitchFamily="34" charset="0"/>
              </a:defRPr>
            </a:lvl1pPr>
          </a:lstStyle>
          <a:p>
            <a:r>
              <a:rPr lang="en-CA" dirty="0" smtClean="0"/>
              <a:t>Distribution for Work</a:t>
            </a:r>
            <a:endParaRPr lang="en-CA" dirty="0"/>
          </a:p>
        </p:txBody>
      </p:sp>
    </p:spTree>
    <p:extLst>
      <p:ext uri="{BB962C8B-B14F-4D97-AF65-F5344CB8AC3E}">
        <p14:creationId xmlns:p14="http://schemas.microsoft.com/office/powerpoint/2010/main" val="24482289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39552" y="843558"/>
            <a:ext cx="8352928" cy="1477328"/>
          </a:xfrm>
          <a:prstGeom prst="rect">
            <a:avLst/>
          </a:prstGeom>
          <a:noFill/>
        </p:spPr>
        <p:txBody>
          <a:bodyPr wrap="square" rtlCol="0">
            <a:spAutoFit/>
          </a:bodyPr>
          <a:lstStyle/>
          <a:p>
            <a:pPr marL="285750" indent="-285750">
              <a:buFont typeface="Arial" pitchFamily="34" charset="0"/>
              <a:buChar char="•"/>
            </a:pPr>
            <a:r>
              <a:rPr lang="en-CA" sz="1800" dirty="0" smtClean="0">
                <a:latin typeface="Arial" panose="020B0604020202020204" pitchFamily="34" charset="0"/>
                <a:ea typeface="Tahoma" panose="020B0604030504040204" pitchFamily="34" charset="0"/>
                <a:cs typeface="Arial" panose="020B0604020202020204" pitchFamily="34" charset="0"/>
              </a:rPr>
              <a:t>White Papers and Articles: </a:t>
            </a:r>
            <a:r>
              <a:rPr lang="en-CA" sz="1800" dirty="0" smtClean="0">
                <a:latin typeface="Arial" panose="020B0604020202020204" pitchFamily="34" charset="0"/>
                <a:ea typeface="Tahoma" panose="020B0604030504040204" pitchFamily="34" charset="0"/>
                <a:cs typeface="Arial" panose="020B0604020202020204" pitchFamily="34" charset="0"/>
                <a:hlinkClick r:id="rId3"/>
              </a:rPr>
              <a:t>http</a:t>
            </a:r>
            <a:r>
              <a:rPr lang="en-CA" sz="1800" dirty="0">
                <a:latin typeface="Arial" panose="020B0604020202020204" pitchFamily="34" charset="0"/>
                <a:ea typeface="Tahoma" panose="020B0604030504040204" pitchFamily="34" charset="0"/>
                <a:cs typeface="Arial" panose="020B0604020202020204" pitchFamily="34" charset="0"/>
                <a:hlinkClick r:id="rId3"/>
              </a:rPr>
              <a:t>://intaver.com/technology/articles-and-white-papers/</a:t>
            </a:r>
            <a:endParaRPr lang="en-CA" sz="1800" dirty="0">
              <a:latin typeface="Arial" panose="020B0604020202020204" pitchFamily="34" charset="0"/>
              <a:ea typeface="Tahoma" panose="020B0604030504040204" pitchFamily="34" charset="0"/>
              <a:cs typeface="Arial" panose="020B0604020202020204" pitchFamily="34" charset="0"/>
            </a:endParaRPr>
          </a:p>
          <a:p>
            <a:pPr marL="285750" indent="-285750">
              <a:buFont typeface="Arial" pitchFamily="34" charset="0"/>
              <a:buChar char="•"/>
            </a:pPr>
            <a:r>
              <a:rPr lang="en-CA" sz="1800" dirty="0" smtClean="0">
                <a:latin typeface="Arial" panose="020B0604020202020204" pitchFamily="34" charset="0"/>
                <a:ea typeface="Tahoma" panose="020B0604030504040204" pitchFamily="34" charset="0"/>
                <a:cs typeface="Arial" panose="020B0604020202020204" pitchFamily="34" charset="0"/>
              </a:rPr>
              <a:t>Online Tutorials: </a:t>
            </a:r>
            <a:r>
              <a:rPr lang="en-CA" sz="1800" dirty="0" smtClean="0">
                <a:latin typeface="Arial" panose="020B0604020202020204" pitchFamily="34" charset="0"/>
                <a:ea typeface="Tahoma" panose="020B0604030504040204" pitchFamily="34" charset="0"/>
                <a:cs typeface="Arial" panose="020B0604020202020204" pitchFamily="34" charset="0"/>
                <a:hlinkClick r:id="rId4"/>
              </a:rPr>
              <a:t>http</a:t>
            </a:r>
            <a:r>
              <a:rPr lang="en-CA" sz="1800" dirty="0">
                <a:latin typeface="Arial" panose="020B0604020202020204" pitchFamily="34" charset="0"/>
                <a:ea typeface="Tahoma" panose="020B0604030504040204" pitchFamily="34" charset="0"/>
                <a:cs typeface="Arial" panose="020B0604020202020204" pitchFamily="34" charset="0"/>
                <a:hlinkClick r:id="rId4"/>
              </a:rPr>
              <a:t>://intaver.com/RiskyProjectTutorial</a:t>
            </a:r>
            <a:endParaRPr lang="en-CA" sz="1800" dirty="0" smtClean="0">
              <a:latin typeface="Arial" panose="020B0604020202020204" pitchFamily="34" charset="0"/>
              <a:ea typeface="Tahoma" panose="020B0604030504040204" pitchFamily="34" charset="0"/>
              <a:cs typeface="Arial" panose="020B0604020202020204" pitchFamily="34" charset="0"/>
            </a:endParaRPr>
          </a:p>
          <a:p>
            <a:pPr marL="285750" indent="-285750">
              <a:buFont typeface="Arial" pitchFamily="34" charset="0"/>
              <a:buChar char="•"/>
            </a:pPr>
            <a:r>
              <a:rPr lang="en-CA" sz="1800" dirty="0" smtClean="0">
                <a:latin typeface="Arial" panose="020B0604020202020204" pitchFamily="34" charset="0"/>
                <a:ea typeface="Tahoma" panose="020B0604030504040204" pitchFamily="34" charset="0"/>
                <a:cs typeface="Arial" panose="020B0604020202020204" pitchFamily="34" charset="0"/>
              </a:rPr>
              <a:t>Risk and Decision Analysis Books: </a:t>
            </a:r>
            <a:r>
              <a:rPr lang="en-CA" sz="1800" dirty="0" smtClean="0">
                <a:latin typeface="Arial" panose="020B0604020202020204" pitchFamily="34" charset="0"/>
                <a:ea typeface="Tahoma" panose="020B0604030504040204" pitchFamily="34" charset="0"/>
                <a:cs typeface="Arial" panose="020B0604020202020204" pitchFamily="34" charset="0"/>
                <a:hlinkClick r:id="rId5"/>
              </a:rPr>
              <a:t>http://www.projectdecisions.org</a:t>
            </a:r>
            <a:endParaRPr lang="en-CA" sz="1800" dirty="0" smtClean="0">
              <a:latin typeface="Arial" panose="020B0604020202020204" pitchFamily="34" charset="0"/>
              <a:ea typeface="Tahoma" panose="020B0604030504040204" pitchFamily="34" charset="0"/>
              <a:cs typeface="Arial" panose="020B0604020202020204" pitchFamily="34" charset="0"/>
            </a:endParaRPr>
          </a:p>
          <a:p>
            <a:endParaRPr lang="en-CA" sz="1800" dirty="0">
              <a:latin typeface="Tahoma" panose="020B0604030504040204" pitchFamily="34" charset="0"/>
              <a:ea typeface="Tahoma" panose="020B0604030504040204" pitchFamily="34" charset="0"/>
              <a:cs typeface="Tahoma" panose="020B0604030504040204" pitchFamily="34" charset="0"/>
            </a:endParaRPr>
          </a:p>
        </p:txBody>
      </p:sp>
      <p:sp>
        <p:nvSpPr>
          <p:cNvPr id="7" name="Title 1"/>
          <p:cNvSpPr txBox="1">
            <a:spLocks/>
          </p:cNvSpPr>
          <p:nvPr/>
        </p:nvSpPr>
        <p:spPr>
          <a:xfrm>
            <a:off x="467544" y="2538212"/>
            <a:ext cx="7554764" cy="857250"/>
          </a:xfrm>
          <a:prstGeom prst="rect">
            <a:avLst/>
          </a:prstGeom>
        </p:spPr>
        <p:txBody>
          <a:bodyPr vert="horz" lIns="91440" tIns="45720" rIns="91440" bIns="45720" rtlCol="0" anchor="ctr">
            <a:noAutofit/>
          </a:bodyPr>
          <a:lstStyle>
            <a:lvl1pPr algn="l" rtl="0" eaLnBrk="0" fontAlgn="base" hangingPunct="0">
              <a:spcBef>
                <a:spcPct val="0"/>
              </a:spcBef>
              <a:spcAft>
                <a:spcPct val="0"/>
              </a:spcAft>
              <a:defRPr sz="4600" kern="1200" spc="-100">
                <a:solidFill>
                  <a:schemeClr val="tx2"/>
                </a:solidFill>
                <a:latin typeface="+mj-lt"/>
                <a:ea typeface="+mj-ea"/>
                <a:cs typeface="+mj-cs"/>
              </a:defRPr>
            </a:lvl1pPr>
            <a:lvl2pPr algn="l" rtl="0" eaLnBrk="0" fontAlgn="base" hangingPunct="0">
              <a:spcBef>
                <a:spcPct val="0"/>
              </a:spcBef>
              <a:spcAft>
                <a:spcPct val="0"/>
              </a:spcAft>
              <a:defRPr sz="4600">
                <a:solidFill>
                  <a:schemeClr val="tx2"/>
                </a:solidFill>
                <a:latin typeface="Calibri" pitchFamily="34" charset="0"/>
              </a:defRPr>
            </a:lvl2pPr>
            <a:lvl3pPr algn="l" rtl="0" eaLnBrk="0" fontAlgn="base" hangingPunct="0">
              <a:spcBef>
                <a:spcPct val="0"/>
              </a:spcBef>
              <a:spcAft>
                <a:spcPct val="0"/>
              </a:spcAft>
              <a:defRPr sz="4600">
                <a:solidFill>
                  <a:schemeClr val="tx2"/>
                </a:solidFill>
                <a:latin typeface="Calibri" pitchFamily="34" charset="0"/>
              </a:defRPr>
            </a:lvl3pPr>
            <a:lvl4pPr algn="l" rtl="0" eaLnBrk="0" fontAlgn="base" hangingPunct="0">
              <a:spcBef>
                <a:spcPct val="0"/>
              </a:spcBef>
              <a:spcAft>
                <a:spcPct val="0"/>
              </a:spcAft>
              <a:defRPr sz="4600">
                <a:solidFill>
                  <a:schemeClr val="tx2"/>
                </a:solidFill>
                <a:latin typeface="Calibri" pitchFamily="34" charset="0"/>
              </a:defRPr>
            </a:lvl4pPr>
            <a:lvl5pPr algn="l" rtl="0" eaLnBrk="0" fontAlgn="base" hangingPunct="0">
              <a:spcBef>
                <a:spcPct val="0"/>
              </a:spcBef>
              <a:spcAft>
                <a:spcPct val="0"/>
              </a:spcAft>
              <a:defRPr sz="4600">
                <a:solidFill>
                  <a:schemeClr val="tx2"/>
                </a:solidFill>
                <a:latin typeface="Calibri" pitchFamily="34" charset="0"/>
              </a:defRPr>
            </a:lvl5pPr>
            <a:lvl6pPr marL="457200" algn="l" rtl="0" fontAlgn="base">
              <a:spcBef>
                <a:spcPct val="0"/>
              </a:spcBef>
              <a:spcAft>
                <a:spcPct val="0"/>
              </a:spcAft>
              <a:defRPr sz="4600">
                <a:solidFill>
                  <a:schemeClr val="tx2"/>
                </a:solidFill>
                <a:latin typeface="Calibri" pitchFamily="34" charset="0"/>
              </a:defRPr>
            </a:lvl6pPr>
            <a:lvl7pPr marL="914400" algn="l" rtl="0" fontAlgn="base">
              <a:spcBef>
                <a:spcPct val="0"/>
              </a:spcBef>
              <a:spcAft>
                <a:spcPct val="0"/>
              </a:spcAft>
              <a:defRPr sz="4600">
                <a:solidFill>
                  <a:schemeClr val="tx2"/>
                </a:solidFill>
                <a:latin typeface="Calibri" pitchFamily="34" charset="0"/>
              </a:defRPr>
            </a:lvl7pPr>
            <a:lvl8pPr marL="1371600" algn="l" rtl="0" fontAlgn="base">
              <a:spcBef>
                <a:spcPct val="0"/>
              </a:spcBef>
              <a:spcAft>
                <a:spcPct val="0"/>
              </a:spcAft>
              <a:defRPr sz="4600">
                <a:solidFill>
                  <a:schemeClr val="tx2"/>
                </a:solidFill>
                <a:latin typeface="Calibri" pitchFamily="34" charset="0"/>
              </a:defRPr>
            </a:lvl8pPr>
            <a:lvl9pPr marL="1828800" algn="l" rtl="0" fontAlgn="base">
              <a:spcBef>
                <a:spcPct val="0"/>
              </a:spcBef>
              <a:spcAft>
                <a:spcPct val="0"/>
              </a:spcAft>
              <a:defRPr sz="4600">
                <a:solidFill>
                  <a:schemeClr val="tx2"/>
                </a:solidFill>
                <a:latin typeface="Calibri" pitchFamily="34" charset="0"/>
              </a:defRPr>
            </a:lvl9pPr>
          </a:lstStyle>
          <a:p>
            <a:r>
              <a:rPr lang="en-CA" sz="2400" dirty="0" smtClean="0">
                <a:latin typeface="Tahoma" panose="020B0604030504040204" pitchFamily="34" charset="0"/>
                <a:ea typeface="Tahoma" panose="020B0604030504040204" pitchFamily="34" charset="0"/>
                <a:cs typeface="Tahoma" panose="020B0604030504040204" pitchFamily="34" charset="0"/>
              </a:rPr>
              <a:t>Contact Details</a:t>
            </a:r>
            <a:endParaRPr lang="en-CA" sz="2400" dirty="0">
              <a:latin typeface="Tahoma" panose="020B0604030504040204" pitchFamily="34" charset="0"/>
              <a:ea typeface="Tahoma" panose="020B0604030504040204" pitchFamily="34" charset="0"/>
              <a:cs typeface="Tahoma" panose="020B0604030504040204" pitchFamily="34" charset="0"/>
            </a:endParaRPr>
          </a:p>
        </p:txBody>
      </p:sp>
      <p:sp>
        <p:nvSpPr>
          <p:cNvPr id="8" name="TextBox 7"/>
          <p:cNvSpPr txBox="1"/>
          <p:nvPr/>
        </p:nvSpPr>
        <p:spPr>
          <a:xfrm>
            <a:off x="467544" y="3389174"/>
            <a:ext cx="7056784" cy="1754326"/>
          </a:xfrm>
          <a:prstGeom prst="rect">
            <a:avLst/>
          </a:prstGeom>
          <a:noFill/>
        </p:spPr>
        <p:txBody>
          <a:bodyPr wrap="square" rtlCol="0">
            <a:spAutoFit/>
          </a:bodyPr>
          <a:lstStyle/>
          <a:p>
            <a:r>
              <a:rPr lang="en-CA" sz="1800" dirty="0" smtClean="0">
                <a:latin typeface="Arial" panose="020B0604020202020204" pitchFamily="34" charset="0"/>
                <a:ea typeface="Tahoma" panose="020B0604030504040204" pitchFamily="34" charset="0"/>
                <a:cs typeface="Arial" panose="020B0604020202020204" pitchFamily="34" charset="0"/>
              </a:rPr>
              <a:t>Michael </a:t>
            </a:r>
            <a:r>
              <a:rPr lang="en-CA" sz="1800" dirty="0" err="1" smtClean="0">
                <a:latin typeface="Arial" panose="020B0604020202020204" pitchFamily="34" charset="0"/>
                <a:ea typeface="Tahoma" panose="020B0604030504040204" pitchFamily="34" charset="0"/>
                <a:cs typeface="Arial" panose="020B0604020202020204" pitchFamily="34" charset="0"/>
              </a:rPr>
              <a:t>Trumper</a:t>
            </a:r>
            <a:endParaRPr lang="en-CA" sz="1800" dirty="0" smtClean="0">
              <a:latin typeface="Arial" panose="020B0604020202020204" pitchFamily="34" charset="0"/>
              <a:ea typeface="Tahoma" panose="020B0604030504040204" pitchFamily="34" charset="0"/>
              <a:cs typeface="Arial" panose="020B0604020202020204" pitchFamily="34" charset="0"/>
            </a:endParaRPr>
          </a:p>
          <a:p>
            <a:r>
              <a:rPr lang="en-CA" sz="1800" dirty="0" err="1" smtClean="0">
                <a:latin typeface="Arial" panose="020B0604020202020204" pitchFamily="34" charset="0"/>
                <a:ea typeface="Tahoma" panose="020B0604030504040204" pitchFamily="34" charset="0"/>
                <a:cs typeface="Arial" panose="020B0604020202020204" pitchFamily="34" charset="0"/>
              </a:rPr>
              <a:t>Intaver</a:t>
            </a:r>
            <a:r>
              <a:rPr lang="en-CA" sz="1800" dirty="0" smtClean="0">
                <a:latin typeface="Arial" panose="020B0604020202020204" pitchFamily="34" charset="0"/>
                <a:ea typeface="Tahoma" panose="020B0604030504040204" pitchFamily="34" charset="0"/>
                <a:cs typeface="Arial" panose="020B0604020202020204" pitchFamily="34" charset="0"/>
              </a:rPr>
              <a:t> Institute Inc.</a:t>
            </a:r>
          </a:p>
          <a:p>
            <a:r>
              <a:rPr lang="en-CA" sz="1800" dirty="0" smtClean="0">
                <a:latin typeface="Arial" panose="020B0604020202020204" pitchFamily="34" charset="0"/>
                <a:ea typeface="Tahoma" panose="020B0604030504040204" pitchFamily="34" charset="0"/>
                <a:cs typeface="Arial" panose="020B0604020202020204" pitchFamily="34" charset="0"/>
                <a:hlinkClick r:id="rId6"/>
              </a:rPr>
              <a:t>mtrumper@intaver.com</a:t>
            </a:r>
            <a:endParaRPr lang="en-CA" sz="1800" dirty="0" smtClean="0">
              <a:latin typeface="Arial" panose="020B0604020202020204" pitchFamily="34" charset="0"/>
              <a:ea typeface="Tahoma" panose="020B0604030504040204" pitchFamily="34" charset="0"/>
              <a:cs typeface="Arial" panose="020B0604020202020204" pitchFamily="34" charset="0"/>
            </a:endParaRPr>
          </a:p>
          <a:p>
            <a:r>
              <a:rPr lang="en-CA" sz="1800" dirty="0" smtClean="0">
                <a:latin typeface="Arial" panose="020B0604020202020204" pitchFamily="34" charset="0"/>
                <a:ea typeface="Tahoma" panose="020B0604030504040204" pitchFamily="34" charset="0"/>
                <a:cs typeface="Arial" panose="020B0604020202020204" pitchFamily="34" charset="0"/>
              </a:rPr>
              <a:t>403.692.2252</a:t>
            </a:r>
          </a:p>
          <a:p>
            <a:endParaRPr lang="en-CA" sz="1800" dirty="0" smtClean="0">
              <a:latin typeface="Tahoma" panose="020B0604030504040204" pitchFamily="34" charset="0"/>
              <a:ea typeface="Tahoma" panose="020B0604030504040204" pitchFamily="34" charset="0"/>
              <a:cs typeface="Tahoma" panose="020B0604030504040204" pitchFamily="34" charset="0"/>
            </a:endParaRPr>
          </a:p>
          <a:p>
            <a:endParaRPr lang="en-CA" sz="1800" dirty="0">
              <a:latin typeface="Tahoma" panose="020B0604030504040204" pitchFamily="34" charset="0"/>
              <a:ea typeface="Tahoma" panose="020B0604030504040204" pitchFamily="34" charset="0"/>
              <a:cs typeface="Tahoma" panose="020B0604030504040204" pitchFamily="34" charset="0"/>
            </a:endParaRPr>
          </a:p>
        </p:txBody>
      </p:sp>
      <p:sp>
        <p:nvSpPr>
          <p:cNvPr id="9" name="Title 1"/>
          <p:cNvSpPr txBox="1">
            <a:spLocks/>
          </p:cNvSpPr>
          <p:nvPr/>
        </p:nvSpPr>
        <p:spPr bwMode="auto">
          <a:xfrm>
            <a:off x="0" y="0"/>
            <a:ext cx="72362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sz="3600" b="1" kern="1200">
                <a:solidFill>
                  <a:schemeClr val="tx1"/>
                </a:solidFill>
                <a:latin typeface="+mj-lt"/>
                <a:ea typeface="+mj-ea"/>
                <a:cs typeface="Arial" pitchFamily="34" charset="0"/>
              </a:defRPr>
            </a:lvl1pPr>
            <a:lvl2pPr algn="l" rtl="0" eaLnBrk="0" fontAlgn="base" hangingPunct="0">
              <a:spcBef>
                <a:spcPct val="0"/>
              </a:spcBef>
              <a:spcAft>
                <a:spcPct val="0"/>
              </a:spcAft>
              <a:defRPr sz="3600" b="1">
                <a:solidFill>
                  <a:schemeClr val="tx1"/>
                </a:solidFill>
                <a:latin typeface="Calibri" pitchFamily="34" charset="0"/>
                <a:cs typeface="Arial" charset="0"/>
              </a:defRPr>
            </a:lvl2pPr>
            <a:lvl3pPr algn="l" rtl="0" eaLnBrk="0" fontAlgn="base" hangingPunct="0">
              <a:spcBef>
                <a:spcPct val="0"/>
              </a:spcBef>
              <a:spcAft>
                <a:spcPct val="0"/>
              </a:spcAft>
              <a:defRPr sz="3600" b="1">
                <a:solidFill>
                  <a:schemeClr val="tx1"/>
                </a:solidFill>
                <a:latin typeface="Calibri" pitchFamily="34" charset="0"/>
                <a:cs typeface="Arial" charset="0"/>
              </a:defRPr>
            </a:lvl3pPr>
            <a:lvl4pPr algn="l" rtl="0" eaLnBrk="0" fontAlgn="base" hangingPunct="0">
              <a:spcBef>
                <a:spcPct val="0"/>
              </a:spcBef>
              <a:spcAft>
                <a:spcPct val="0"/>
              </a:spcAft>
              <a:defRPr sz="3600" b="1">
                <a:solidFill>
                  <a:schemeClr val="tx1"/>
                </a:solidFill>
                <a:latin typeface="Calibri" pitchFamily="34" charset="0"/>
                <a:cs typeface="Arial" charset="0"/>
              </a:defRPr>
            </a:lvl4pPr>
            <a:lvl5pPr algn="l" rtl="0" eaLnBrk="0" fontAlgn="base" hangingPunct="0">
              <a:spcBef>
                <a:spcPct val="0"/>
              </a:spcBef>
              <a:spcAft>
                <a:spcPct val="0"/>
              </a:spcAft>
              <a:defRPr sz="3600" b="1">
                <a:solidFill>
                  <a:schemeClr val="tx1"/>
                </a:solidFill>
                <a:latin typeface="Calibri" pitchFamily="34" charset="0"/>
                <a:cs typeface="Arial" charset="0"/>
              </a:defRPr>
            </a:lvl5pPr>
            <a:lvl6pPr marL="457200" algn="ctr" rtl="0" eaLnBrk="1" fontAlgn="base" hangingPunct="1">
              <a:spcBef>
                <a:spcPct val="0"/>
              </a:spcBef>
              <a:spcAft>
                <a:spcPct val="0"/>
              </a:spcAft>
              <a:defRPr sz="2000" b="1">
                <a:solidFill>
                  <a:schemeClr val="tx1"/>
                </a:solidFill>
                <a:latin typeface="Arial" charset="0"/>
                <a:cs typeface="Arial" charset="0"/>
              </a:defRPr>
            </a:lvl6pPr>
            <a:lvl7pPr marL="914400" algn="ctr" rtl="0" eaLnBrk="1" fontAlgn="base" hangingPunct="1">
              <a:spcBef>
                <a:spcPct val="0"/>
              </a:spcBef>
              <a:spcAft>
                <a:spcPct val="0"/>
              </a:spcAft>
              <a:defRPr sz="2000" b="1">
                <a:solidFill>
                  <a:schemeClr val="tx1"/>
                </a:solidFill>
                <a:latin typeface="Arial" charset="0"/>
                <a:cs typeface="Arial" charset="0"/>
              </a:defRPr>
            </a:lvl7pPr>
            <a:lvl8pPr marL="1371600" algn="ctr" rtl="0" eaLnBrk="1" fontAlgn="base" hangingPunct="1">
              <a:spcBef>
                <a:spcPct val="0"/>
              </a:spcBef>
              <a:spcAft>
                <a:spcPct val="0"/>
              </a:spcAft>
              <a:defRPr sz="2000" b="1">
                <a:solidFill>
                  <a:schemeClr val="tx1"/>
                </a:solidFill>
                <a:latin typeface="Arial" charset="0"/>
                <a:cs typeface="Arial" charset="0"/>
              </a:defRPr>
            </a:lvl8pPr>
            <a:lvl9pPr marL="1828800" algn="ctr" rtl="0" eaLnBrk="1" fontAlgn="base" hangingPunct="1">
              <a:spcBef>
                <a:spcPct val="0"/>
              </a:spcBef>
              <a:spcAft>
                <a:spcPct val="0"/>
              </a:spcAft>
              <a:defRPr sz="2000" b="1">
                <a:solidFill>
                  <a:schemeClr val="tx1"/>
                </a:solidFill>
                <a:latin typeface="Arial" charset="0"/>
                <a:cs typeface="Arial" charset="0"/>
              </a:defRPr>
            </a:lvl9pPr>
          </a:lstStyle>
          <a:p>
            <a:r>
              <a:rPr lang="en-CA" dirty="0">
                <a:solidFill>
                  <a:srgbClr val="4D4D4D"/>
                </a:solidFill>
                <a:latin typeface="Tahoma" panose="020B0604030504040204" pitchFamily="34" charset="0"/>
                <a:ea typeface="Tahoma" panose="020B0604030504040204" pitchFamily="34" charset="0"/>
                <a:cs typeface="Tahoma" panose="020B0604030504040204" pitchFamily="34" charset="0"/>
              </a:rPr>
              <a:t>Additional Resources</a:t>
            </a:r>
          </a:p>
        </p:txBody>
      </p:sp>
    </p:spTree>
    <p:extLst>
      <p:ext uri="{BB962C8B-B14F-4D97-AF65-F5344CB8AC3E}">
        <p14:creationId xmlns:p14="http://schemas.microsoft.com/office/powerpoint/2010/main" val="3961279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705"/>
            <a:ext cx="7236296" cy="6463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r>
              <a:rPr lang="en-CA" dirty="0"/>
              <a:t>Additional Resources</a:t>
            </a:r>
          </a:p>
        </p:txBody>
      </p:sp>
      <p:pic>
        <p:nvPicPr>
          <p:cNvPr id="41986" name="Picture 2" descr="http://projectdecisions.org/images/PT_TitleMediu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47" y="1061675"/>
            <a:ext cx="1349685" cy="177879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39552" y="3165819"/>
            <a:ext cx="2088232" cy="1569660"/>
          </a:xfrm>
          <a:prstGeom prst="rect">
            <a:avLst/>
          </a:prstGeom>
          <a:noFill/>
        </p:spPr>
        <p:txBody>
          <a:bodyPr wrap="square" rtlCol="0">
            <a:spAutoFit/>
          </a:bodyPr>
          <a:lstStyle/>
          <a:p>
            <a:r>
              <a:rPr lang="en-CA" sz="1600" dirty="0">
                <a:latin typeface="Arial" panose="020B0604020202020204" pitchFamily="34" charset="0"/>
                <a:cs typeface="Arial" panose="020B0604020202020204" pitchFamily="34" charset="0"/>
              </a:rPr>
              <a:t>Project Think:</a:t>
            </a:r>
          </a:p>
          <a:p>
            <a:r>
              <a:rPr lang="en-CA" sz="1600" dirty="0">
                <a:latin typeface="Arial" panose="020B0604020202020204" pitchFamily="34" charset="0"/>
                <a:cs typeface="Arial" panose="020B0604020202020204" pitchFamily="34" charset="0"/>
              </a:rPr>
              <a:t>Why Good Managers Make Poor Project Choices</a:t>
            </a:r>
          </a:p>
          <a:p>
            <a:endParaRPr lang="en-CA" sz="1600" dirty="0">
              <a:solidFill>
                <a:schemeClr val="tx2"/>
              </a:solidFill>
            </a:endParaRPr>
          </a:p>
        </p:txBody>
      </p:sp>
      <p:sp>
        <p:nvSpPr>
          <p:cNvPr id="10" name="TextBox 9"/>
          <p:cNvSpPr txBox="1"/>
          <p:nvPr/>
        </p:nvSpPr>
        <p:spPr>
          <a:xfrm>
            <a:off x="3275856" y="3211985"/>
            <a:ext cx="2304256" cy="1569660"/>
          </a:xfrm>
          <a:prstGeom prst="rect">
            <a:avLst/>
          </a:prstGeom>
          <a:noFill/>
        </p:spPr>
        <p:txBody>
          <a:bodyPr wrap="square" rtlCol="0">
            <a:spAutoFit/>
          </a:bodyPr>
          <a:lstStyle/>
          <a:p>
            <a:r>
              <a:rPr lang="en-CA" sz="1600" dirty="0">
                <a:latin typeface="Arial" panose="020B0604020202020204" pitchFamily="34" charset="0"/>
                <a:cs typeface="Arial" panose="020B0604020202020204" pitchFamily="34" charset="0"/>
              </a:rPr>
              <a:t>Project Decisions: The Art and Science</a:t>
            </a:r>
          </a:p>
          <a:p>
            <a:r>
              <a:rPr lang="en-CA" sz="1600" dirty="0">
                <a:latin typeface="Arial" panose="020B0604020202020204" pitchFamily="34" charset="0"/>
                <a:cs typeface="Arial" panose="020B0604020202020204" pitchFamily="34" charset="0"/>
              </a:rPr>
              <a:t>Introduction to Project Risk Management and Decision Analysis</a:t>
            </a:r>
          </a:p>
          <a:p>
            <a:endParaRPr lang="en-CA" sz="1600" dirty="0">
              <a:solidFill>
                <a:schemeClr val="tx2"/>
              </a:solidFill>
            </a:endParaRPr>
          </a:p>
        </p:txBody>
      </p:sp>
      <p:pic>
        <p:nvPicPr>
          <p:cNvPr id="28674" name="Picture 2" descr="97898147593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221" y="1049096"/>
            <a:ext cx="1296143" cy="177168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6131051" y="3165818"/>
            <a:ext cx="2304256" cy="830997"/>
          </a:xfrm>
          <a:prstGeom prst="rect">
            <a:avLst/>
          </a:prstGeom>
          <a:noFill/>
        </p:spPr>
        <p:txBody>
          <a:bodyPr wrap="square" rtlCol="0">
            <a:spAutoFit/>
          </a:bodyPr>
          <a:lstStyle/>
          <a:p>
            <a:r>
              <a:rPr lang="en-CA" sz="1600" dirty="0">
                <a:latin typeface="Arial" panose="020B0604020202020204" pitchFamily="34" charset="0"/>
                <a:cs typeface="Arial" panose="020B0604020202020204" pitchFamily="34" charset="0"/>
              </a:rPr>
              <a:t>Project Risk Analysis Made Ridiculously Simple</a:t>
            </a:r>
          </a:p>
        </p:txBody>
      </p:sp>
      <p:pic>
        <p:nvPicPr>
          <p:cNvPr id="6148" name="Picture 4" descr="http://projectdecisions.org/wp-content/uploads/2019/11/ProjectDecisionsCov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2594" y="1061675"/>
            <a:ext cx="1234603" cy="175910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59986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3_intaverPresentation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Microsoft JhengHei Light"/>
        <a:ea typeface=""/>
        <a:cs typeface=""/>
      </a:majorFont>
      <a:minorFont>
        <a:latin typeface="Segoe UI Semi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52609</TotalTime>
  <Words>922</Words>
  <Application>Microsoft Office PowerPoint</Application>
  <PresentationFormat>On-screen Show (16:9)</PresentationFormat>
  <Paragraphs>68</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3_intaverPresentationTemplate</vt:lpstr>
      <vt:lpstr>Monte Carlo Cost Risk Analysis Reporting</vt:lpstr>
      <vt:lpstr>Cost Summary</vt:lpstr>
      <vt:lpstr>Cost Chart</vt:lpstr>
      <vt:lpstr>Cash Flow</vt:lpstr>
      <vt:lpstr>Sensitivity Analysis</vt:lpstr>
      <vt:lpstr>Task: Total Cost vs Variable Cost</vt:lpstr>
      <vt:lpstr>Task: Cost per Resource</vt:lpstr>
      <vt:lpstr>PowerPoint Presentation</vt:lpstr>
      <vt:lpstr>Additional Resources</vt:lpstr>
    </vt:vector>
  </TitlesOfParts>
  <Company>Schlumberger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Quantitative Methods in Project Management</dc:title>
  <dc:creator>SLB</dc:creator>
  <cp:lastModifiedBy>Michael Trumper</cp:lastModifiedBy>
  <cp:revision>683</cp:revision>
  <cp:lastPrinted>2015-09-08T15:47:46Z</cp:lastPrinted>
  <dcterms:created xsi:type="dcterms:W3CDTF">2005-08-30T20:03:06Z</dcterms:created>
  <dcterms:modified xsi:type="dcterms:W3CDTF">2019-12-06T03:00:55Z</dcterms:modified>
</cp:coreProperties>
</file>