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4" r:id="rId3"/>
    <p:sldId id="266" r:id="rId4"/>
    <p:sldId id="265" r:id="rId5"/>
    <p:sldId id="267" r:id="rId6"/>
    <p:sldId id="268" r:id="rId7"/>
    <p:sldId id="269" r:id="rId8"/>
    <p:sldId id="270" r:id="rId9"/>
    <p:sldId id="262" r:id="rId1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E325"/>
    <a:srgbClr val="A9F5AD"/>
    <a:srgbClr val="78EF57"/>
    <a:srgbClr val="A1F48A"/>
    <a:srgbClr val="8AB2E2"/>
    <a:srgbClr val="C00000"/>
    <a:srgbClr val="578B45"/>
    <a:srgbClr val="D09E00"/>
    <a:srgbClr val="91533F"/>
    <a:srgbClr val="5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551" autoAdjust="0"/>
  </p:normalViewPr>
  <p:slideViewPr>
    <p:cSldViewPr>
      <p:cViewPr varScale="1">
        <p:scale>
          <a:sx n="88" d="100"/>
          <a:sy n="88" d="100"/>
        </p:scale>
        <p:origin x="1464" y="90"/>
      </p:cViewPr>
      <p:guideLst>
        <p:guide orient="horz" pos="162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00" d="100"/>
        <a:sy n="100" d="100"/>
      </p:scale>
      <p:origin x="0" y="0"/>
    </p:cViewPr>
  </p:sorterViewPr>
  <p:notesViewPr>
    <p:cSldViewPr>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6FADDE-D724-4FDD-97FF-FCACC3B49047}" type="datetimeFigureOut">
              <a:rPr lang="en-CA" smtClean="0"/>
              <a:t>23/06/2020</a:t>
            </a:fld>
            <a:endParaRPr lang="en-CA"/>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CDFD1E-0D4B-4478-8DA7-2F1D55876FF1}" type="slidenum">
              <a:rPr lang="en-CA" smtClean="0"/>
              <a:t>‹#›</a:t>
            </a:fld>
            <a:endParaRPr lang="en-CA"/>
          </a:p>
        </p:txBody>
      </p:sp>
    </p:spTree>
    <p:extLst>
      <p:ext uri="{BB962C8B-B14F-4D97-AF65-F5344CB8AC3E}">
        <p14:creationId xmlns:p14="http://schemas.microsoft.com/office/powerpoint/2010/main" val="196869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1CDFD1E-0D4B-4478-8DA7-2F1D55876FF1}" type="slidenum">
              <a:rPr lang="en-CA" smtClean="0"/>
              <a:t>1</a:t>
            </a:fld>
            <a:endParaRPr lang="en-CA"/>
          </a:p>
        </p:txBody>
      </p:sp>
    </p:spTree>
    <p:extLst>
      <p:ext uri="{BB962C8B-B14F-4D97-AF65-F5344CB8AC3E}">
        <p14:creationId xmlns:p14="http://schemas.microsoft.com/office/powerpoint/2010/main" val="3988933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sz="120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Many construction</a:t>
            </a:r>
            <a:r>
              <a:rPr lang="en-US" sz="1200" baseline="0" dirty="0">
                <a:solidFill>
                  <a:schemeClr val="tx1"/>
                </a:solidFill>
              </a:rPr>
              <a:t> projects are completed behind schedule or over budget and these overruns can be very significant. The </a:t>
            </a:r>
            <a:r>
              <a:rPr lang="en-CA" sz="1200" baseline="0" dirty="0">
                <a:solidFill>
                  <a:schemeClr val="tx1"/>
                </a:solidFill>
              </a:rPr>
              <a:t>East Side Access project in New York City is a very good example of this. The goals of this project is to extend the Long Island Rail Road from Queens into a new station under Grand Central Terminal in Manhattan. The project's estimated cost has escalated from $$4.3 billion in 1999, $5.3 billion in 2003, $7.2 billion in 2008, $8.4 billion in 2012. As of April 2018, the project is  expected to cost $11.1 billion, almost triple the original estimate and making it the most expensive construction project of its type in the world.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solidFill>
              </a:rPr>
              <a:t>The reasons for the ballooning costs were due to a number of factors including poor management, lack of oversight, as well as fraud.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solidFill>
              </a:rPr>
              <a:t>Other critical risks in construction industry are design changes, weather delays as well as execution delays due to suppliers and subcontractors.</a:t>
            </a:r>
            <a:endParaRPr lang="en-CA" sz="1200" dirty="0">
              <a:solidFill>
                <a:schemeClr val="tx1"/>
              </a:solidFill>
            </a:endParaRPr>
          </a:p>
          <a:p>
            <a:endParaRPr lang="en-CA" dirty="0"/>
          </a:p>
        </p:txBody>
      </p:sp>
      <p:sp>
        <p:nvSpPr>
          <p:cNvPr id="4" name="Slide Number Placeholder 3"/>
          <p:cNvSpPr>
            <a:spLocks noGrp="1"/>
          </p:cNvSpPr>
          <p:nvPr>
            <p:ph type="sldNum" sz="quarter" idx="10"/>
          </p:nvPr>
        </p:nvSpPr>
        <p:spPr/>
        <p:txBody>
          <a:bodyPr/>
          <a:lstStyle/>
          <a:p>
            <a:fld id="{11CDFD1E-0D4B-4478-8DA7-2F1D55876FF1}" type="slidenum">
              <a:rPr lang="en-CA" smtClean="0"/>
              <a:t>2</a:t>
            </a:fld>
            <a:endParaRPr lang="en-CA"/>
          </a:p>
        </p:txBody>
      </p:sp>
    </p:spTree>
    <p:extLst>
      <p:ext uri="{BB962C8B-B14F-4D97-AF65-F5344CB8AC3E}">
        <p14:creationId xmlns:p14="http://schemas.microsoft.com/office/powerpoint/2010/main" val="3988933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Poor project planning is often behind</a:t>
            </a:r>
            <a:r>
              <a:rPr lang="en-US" baseline="0" dirty="0"/>
              <a:t> delays and cost overruns and can be a result of delusions or the unintentional mistakes of project planners due to motivational biases. These types of mistakes are most prevalent in smaller projects. For example, due to optimism bias, planners often think that a project has much less risk  and can be completed faster and at a lower cost..</a:t>
            </a:r>
          </a:p>
          <a:p>
            <a:endParaRPr lang="en-US" baseline="0" dirty="0"/>
          </a:p>
          <a:p>
            <a:r>
              <a:rPr lang="en-US" baseline="0" dirty="0"/>
              <a:t>In large projects, the source of cost and schedules overruns are often due to deception, or the intentional attempt of project planners or sponsors to create plans that have a reduced cost and duration with the goal of getting the project approved. This deception is often expressed as unrealistic reductions  in the probability and impact of some risks and ignoring others.</a:t>
            </a:r>
          </a:p>
          <a:p>
            <a:endParaRPr lang="en-US" baseline="0" dirty="0"/>
          </a:p>
          <a:p>
            <a:r>
              <a:rPr lang="en-US" baseline="0" dirty="0"/>
              <a:t>One of the solutions to reduce the negative impact of these cognitive and motivational biases is project risk analysis.</a:t>
            </a:r>
            <a:endParaRPr lang="en-CA" dirty="0"/>
          </a:p>
        </p:txBody>
      </p:sp>
      <p:sp>
        <p:nvSpPr>
          <p:cNvPr id="4" name="Slide Number Placeholder 3"/>
          <p:cNvSpPr>
            <a:spLocks noGrp="1"/>
          </p:cNvSpPr>
          <p:nvPr>
            <p:ph type="sldNum" sz="quarter" idx="10"/>
          </p:nvPr>
        </p:nvSpPr>
        <p:spPr/>
        <p:txBody>
          <a:bodyPr/>
          <a:lstStyle/>
          <a:p>
            <a:fld id="{11CDFD1E-0D4B-4478-8DA7-2F1D55876FF1}" type="slidenum">
              <a:rPr lang="en-CA" smtClean="0"/>
              <a:t>3</a:t>
            </a:fld>
            <a:endParaRPr lang="en-CA"/>
          </a:p>
        </p:txBody>
      </p:sp>
    </p:spTree>
    <p:extLst>
      <p:ext uri="{BB962C8B-B14F-4D97-AF65-F5344CB8AC3E}">
        <p14:creationId xmlns:p14="http://schemas.microsoft.com/office/powerpoint/2010/main" val="3988933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perform</a:t>
            </a:r>
            <a:r>
              <a:rPr lang="en-US" baseline="0" dirty="0"/>
              <a:t> quantitative project risk analysis you need two sources of information: project schedule and risk register. Risks are assigned with probabilities and impacts  to different activities in the schedule. Then Monte Carlo simulations are performed. Result are analysis statistical distribution of project cost, finish time and other project parameters as well as ranking risks in risk register.</a:t>
            </a:r>
          </a:p>
          <a:p>
            <a:endParaRPr lang="en-US" baseline="0" dirty="0"/>
          </a:p>
          <a:p>
            <a:r>
              <a:rPr lang="en-US" baseline="0" dirty="0"/>
              <a:t>Project risk analysis for construction schedules involve integrated analysis of project schedule and cost.</a:t>
            </a:r>
            <a:endParaRPr lang="en-CA" dirty="0"/>
          </a:p>
        </p:txBody>
      </p:sp>
      <p:sp>
        <p:nvSpPr>
          <p:cNvPr id="4" name="Slide Number Placeholder 3"/>
          <p:cNvSpPr>
            <a:spLocks noGrp="1"/>
          </p:cNvSpPr>
          <p:nvPr>
            <p:ph type="sldNum" sz="quarter" idx="10"/>
          </p:nvPr>
        </p:nvSpPr>
        <p:spPr/>
        <p:txBody>
          <a:bodyPr/>
          <a:lstStyle/>
          <a:p>
            <a:fld id="{11CDFD1E-0D4B-4478-8DA7-2F1D55876FF1}" type="slidenum">
              <a:rPr lang="en-CA" smtClean="0"/>
              <a:t>4</a:t>
            </a:fld>
            <a:endParaRPr lang="en-CA"/>
          </a:p>
        </p:txBody>
      </p:sp>
    </p:spTree>
    <p:extLst>
      <p:ext uri="{BB962C8B-B14F-4D97-AF65-F5344CB8AC3E}">
        <p14:creationId xmlns:p14="http://schemas.microsoft.com/office/powerpoint/2010/main" val="398893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Accurate project risk analysis is critically important</a:t>
            </a:r>
            <a:r>
              <a:rPr lang="en-US" baseline="0" dirty="0"/>
              <a:t> during competitor bidding. Construction companies should have certain of confidence level that they will complete the project within the schedule and budget. In this example, without risks, the project could  be completed in  210 days. However, the p80 confidence level for completion is  282 days. So to meet the companies risk tolerance of p80, will require an additional 72 days of margin to account for risk. </a:t>
            </a:r>
          </a:p>
          <a:p>
            <a:endParaRPr lang="en-US" baseline="0" dirty="0"/>
          </a:p>
          <a:p>
            <a:r>
              <a:rPr lang="en-US" baseline="0" dirty="0"/>
              <a:t>Project owners are also seeing the value of project risk analysis as it gives them the opportunity to assess risk adjusted forecasts for  project duration and costs prior the bidding process and allows them to verify the feasibility of bids.  </a:t>
            </a:r>
            <a:endParaRPr lang="en-CA" dirty="0"/>
          </a:p>
        </p:txBody>
      </p:sp>
      <p:sp>
        <p:nvSpPr>
          <p:cNvPr id="4" name="Slide Number Placeholder 3"/>
          <p:cNvSpPr>
            <a:spLocks noGrp="1"/>
          </p:cNvSpPr>
          <p:nvPr>
            <p:ph type="sldNum" sz="quarter" idx="10"/>
          </p:nvPr>
        </p:nvSpPr>
        <p:spPr/>
        <p:txBody>
          <a:bodyPr/>
          <a:lstStyle/>
          <a:p>
            <a:fld id="{11CDFD1E-0D4B-4478-8DA7-2F1D55876FF1}" type="slidenum">
              <a:rPr lang="en-CA" smtClean="0"/>
              <a:t>5</a:t>
            </a:fld>
            <a:endParaRPr lang="en-CA"/>
          </a:p>
        </p:txBody>
      </p:sp>
    </p:spTree>
    <p:extLst>
      <p:ext uri="{BB962C8B-B14F-4D97-AF65-F5344CB8AC3E}">
        <p14:creationId xmlns:p14="http://schemas.microsoft.com/office/powerpoint/2010/main" val="3988933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When performing risk analysis, costs can also be analyzed by assigning risks to resources. For example, if one subcontractor is less productive or having quality issues, this  will affect all tasks in which involve the subcontractor. </a:t>
            </a:r>
          </a:p>
          <a:p>
            <a:r>
              <a:rPr lang="en-US" baseline="0" dirty="0"/>
              <a:t>Resource risks impacts include duration, allocation, or resource rates all of which can impact both task duration and cost.</a:t>
            </a:r>
            <a:endParaRPr lang="en-CA" dirty="0"/>
          </a:p>
        </p:txBody>
      </p:sp>
      <p:sp>
        <p:nvSpPr>
          <p:cNvPr id="4" name="Slide Number Placeholder 3"/>
          <p:cNvSpPr>
            <a:spLocks noGrp="1"/>
          </p:cNvSpPr>
          <p:nvPr>
            <p:ph type="sldNum" sz="quarter" idx="10"/>
          </p:nvPr>
        </p:nvSpPr>
        <p:spPr/>
        <p:txBody>
          <a:bodyPr/>
          <a:lstStyle/>
          <a:p>
            <a:fld id="{11CDFD1E-0D4B-4478-8DA7-2F1D55876FF1}" type="slidenum">
              <a:rPr lang="en-CA" smtClean="0"/>
              <a:t>6</a:t>
            </a:fld>
            <a:endParaRPr lang="en-CA"/>
          </a:p>
        </p:txBody>
      </p:sp>
    </p:spTree>
    <p:extLst>
      <p:ext uri="{BB962C8B-B14F-4D97-AF65-F5344CB8AC3E}">
        <p14:creationId xmlns:p14="http://schemas.microsoft.com/office/powerpoint/2010/main" val="3988933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construction schedules include many parallel paths. For deterministic project schedules, </a:t>
            </a:r>
            <a:r>
              <a:rPr lang="en-US" baseline="0" dirty="0"/>
              <a:t> critical path method identifies  one critical path through the schedule. In Monte Carlo simulations,  a critical path calculation is performed on each iteration. Because each iteration can model different task durations, the results of the simulation can produce multiple critical paths. The criticality index indicates the frequency at which a task is on the critical paths during the simulation. s called the. Tasks with a higher criticality index will most likely affect the final project finish time.</a:t>
            </a:r>
            <a:endParaRPr lang="en-CA" dirty="0"/>
          </a:p>
        </p:txBody>
      </p:sp>
      <p:sp>
        <p:nvSpPr>
          <p:cNvPr id="4" name="Slide Number Placeholder 3"/>
          <p:cNvSpPr>
            <a:spLocks noGrp="1"/>
          </p:cNvSpPr>
          <p:nvPr>
            <p:ph type="sldNum" sz="quarter" idx="10"/>
          </p:nvPr>
        </p:nvSpPr>
        <p:spPr/>
        <p:txBody>
          <a:bodyPr/>
          <a:lstStyle/>
          <a:p>
            <a:fld id="{11CDFD1E-0D4B-4478-8DA7-2F1D55876FF1}" type="slidenum">
              <a:rPr lang="en-CA" smtClean="0"/>
              <a:t>7</a:t>
            </a:fld>
            <a:endParaRPr lang="en-CA"/>
          </a:p>
        </p:txBody>
      </p:sp>
    </p:spTree>
    <p:extLst>
      <p:ext uri="{BB962C8B-B14F-4D97-AF65-F5344CB8AC3E}">
        <p14:creationId xmlns:p14="http://schemas.microsoft.com/office/powerpoint/2010/main" val="3988933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control process is a critical part</a:t>
            </a:r>
            <a:r>
              <a:rPr lang="en-US" baseline="0" dirty="0"/>
              <a:t> of project management process. Project risk analysis performed on each phase of the project helps to forecast project completion dates while accounting for risks and uncertainties as well as actual duration of the completed portion of a project.</a:t>
            </a:r>
            <a:endParaRPr lang="en-CA" dirty="0"/>
          </a:p>
        </p:txBody>
      </p:sp>
      <p:sp>
        <p:nvSpPr>
          <p:cNvPr id="4" name="Slide Number Placeholder 3"/>
          <p:cNvSpPr>
            <a:spLocks noGrp="1"/>
          </p:cNvSpPr>
          <p:nvPr>
            <p:ph type="sldNum" sz="quarter" idx="10"/>
          </p:nvPr>
        </p:nvSpPr>
        <p:spPr/>
        <p:txBody>
          <a:bodyPr/>
          <a:lstStyle/>
          <a:p>
            <a:fld id="{11CDFD1E-0D4B-4478-8DA7-2F1D55876FF1}" type="slidenum">
              <a:rPr lang="en-CA" smtClean="0"/>
              <a:t>8</a:t>
            </a:fld>
            <a:endParaRPr lang="en-CA"/>
          </a:p>
        </p:txBody>
      </p:sp>
    </p:spTree>
    <p:extLst>
      <p:ext uri="{BB962C8B-B14F-4D97-AF65-F5344CB8AC3E}">
        <p14:creationId xmlns:p14="http://schemas.microsoft.com/office/powerpoint/2010/main" val="3988933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b="0" dirty="0"/>
              <a:t>For more Information please read our</a:t>
            </a:r>
            <a:r>
              <a:rPr lang="en-US" b="0" baseline="0" dirty="0"/>
              <a:t> book: </a:t>
            </a:r>
            <a:r>
              <a:rPr lang="en-CA" b="0" dirty="0"/>
              <a:t>Project Risk Analysis Made Ridiculously Simple. It is a Step by Step Guide to Project Risk Analysis. Please visit our website intaver.com or subscribe to our channel.</a:t>
            </a:r>
          </a:p>
          <a:p>
            <a:endParaRPr lang="en-CA" dirty="0"/>
          </a:p>
        </p:txBody>
      </p:sp>
      <p:sp>
        <p:nvSpPr>
          <p:cNvPr id="4" name="Slide Number Placeholder 3"/>
          <p:cNvSpPr>
            <a:spLocks noGrp="1"/>
          </p:cNvSpPr>
          <p:nvPr>
            <p:ph type="sldNum" sz="quarter" idx="10"/>
          </p:nvPr>
        </p:nvSpPr>
        <p:spPr/>
        <p:txBody>
          <a:bodyPr/>
          <a:lstStyle/>
          <a:p>
            <a:fld id="{11CDFD1E-0D4B-4478-8DA7-2F1D55876FF1}" type="slidenum">
              <a:rPr lang="en-CA" smtClean="0"/>
              <a:t>9</a:t>
            </a:fld>
            <a:endParaRPr lang="en-CA"/>
          </a:p>
        </p:txBody>
      </p:sp>
    </p:spTree>
    <p:extLst>
      <p:ext uri="{BB962C8B-B14F-4D97-AF65-F5344CB8AC3E}">
        <p14:creationId xmlns:p14="http://schemas.microsoft.com/office/powerpoint/2010/main" val="3988933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endParaRPr lang="en-CA"/>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F2585C59-A389-4B1D-BAFE-C2223BD18DC7}" type="datetimeFigureOut">
              <a:rPr lang="en-CA" smtClean="0"/>
              <a:t>23/06/2020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EBBE106F-062C-4EA4-8684-54B15E94EE4A}" type="slidenum">
              <a:rPr lang="en-CA" smtClean="0"/>
              <a:t>‹#›</a:t>
            </a:fld>
            <a:endParaRPr lang="en-CA" dirty="0"/>
          </a:p>
        </p:txBody>
      </p:sp>
    </p:spTree>
    <p:extLst>
      <p:ext uri="{BB962C8B-B14F-4D97-AF65-F5344CB8AC3E}">
        <p14:creationId xmlns:p14="http://schemas.microsoft.com/office/powerpoint/2010/main" val="575178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F2585C59-A389-4B1D-BAFE-C2223BD18DC7}" type="datetimeFigureOut">
              <a:rPr lang="en-CA" smtClean="0"/>
              <a:t>23/06/2020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EBBE106F-062C-4EA4-8684-54B15E94EE4A}" type="slidenum">
              <a:rPr lang="en-CA" smtClean="0"/>
              <a:t>‹#›</a:t>
            </a:fld>
            <a:endParaRPr lang="en-CA" dirty="0"/>
          </a:p>
        </p:txBody>
      </p:sp>
    </p:spTree>
    <p:extLst>
      <p:ext uri="{BB962C8B-B14F-4D97-AF65-F5344CB8AC3E}">
        <p14:creationId xmlns:p14="http://schemas.microsoft.com/office/powerpoint/2010/main" val="2207715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585C59-A389-4B1D-BAFE-C2223BD18DC7}" type="datetimeFigureOut">
              <a:rPr lang="en-CA" smtClean="0"/>
              <a:t>23/06/2020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EBBE106F-062C-4EA4-8684-54B15E94EE4A}" type="slidenum">
              <a:rPr lang="en-CA" smtClean="0"/>
              <a:t>‹#›</a:t>
            </a:fld>
            <a:endParaRPr lang="en-CA" dirty="0"/>
          </a:p>
        </p:txBody>
      </p:sp>
    </p:spTree>
    <p:extLst>
      <p:ext uri="{BB962C8B-B14F-4D97-AF65-F5344CB8AC3E}">
        <p14:creationId xmlns:p14="http://schemas.microsoft.com/office/powerpoint/2010/main" val="59186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F2585C59-A389-4B1D-BAFE-C2223BD18DC7}" type="datetimeFigureOut">
              <a:rPr lang="en-CA" smtClean="0"/>
              <a:t>23/06/2020</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EBBE106F-062C-4EA4-8684-54B15E94EE4A}" type="slidenum">
              <a:rPr lang="en-CA" smtClean="0"/>
              <a:t>‹#›</a:t>
            </a:fld>
            <a:endParaRPr lang="en-CA" dirty="0"/>
          </a:p>
        </p:txBody>
      </p:sp>
    </p:spTree>
    <p:extLst>
      <p:ext uri="{BB962C8B-B14F-4D97-AF65-F5344CB8AC3E}">
        <p14:creationId xmlns:p14="http://schemas.microsoft.com/office/powerpoint/2010/main" val="2196286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F2585C59-A389-4B1D-BAFE-C2223BD18DC7}" type="datetimeFigureOut">
              <a:rPr lang="en-CA" smtClean="0"/>
              <a:t>23/06/2020</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EBBE106F-062C-4EA4-8684-54B15E94EE4A}" type="slidenum">
              <a:rPr lang="en-CA" smtClean="0"/>
              <a:t>‹#›</a:t>
            </a:fld>
            <a:endParaRPr lang="en-CA" dirty="0"/>
          </a:p>
        </p:txBody>
      </p:sp>
    </p:spTree>
    <p:extLst>
      <p:ext uri="{BB962C8B-B14F-4D97-AF65-F5344CB8AC3E}">
        <p14:creationId xmlns:p14="http://schemas.microsoft.com/office/powerpoint/2010/main" val="3546945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F2585C59-A389-4B1D-BAFE-C2223BD18DC7}" type="datetimeFigureOut">
              <a:rPr lang="en-CA" smtClean="0"/>
              <a:t>23/06/2020</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EBBE106F-062C-4EA4-8684-54B15E94EE4A}" type="slidenum">
              <a:rPr lang="en-CA" smtClean="0"/>
              <a:t>‹#›</a:t>
            </a:fld>
            <a:endParaRPr lang="en-CA" dirty="0"/>
          </a:p>
        </p:txBody>
      </p:sp>
    </p:spTree>
    <p:extLst>
      <p:ext uri="{BB962C8B-B14F-4D97-AF65-F5344CB8AC3E}">
        <p14:creationId xmlns:p14="http://schemas.microsoft.com/office/powerpoint/2010/main" val="2478684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85C59-A389-4B1D-BAFE-C2223BD18DC7}" type="datetimeFigureOut">
              <a:rPr lang="en-CA" smtClean="0"/>
              <a:t>23/06/2020</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EBBE106F-062C-4EA4-8684-54B15E94EE4A}" type="slidenum">
              <a:rPr lang="en-CA" smtClean="0"/>
              <a:t>‹#›</a:t>
            </a:fld>
            <a:endParaRPr lang="en-CA" dirty="0"/>
          </a:p>
        </p:txBody>
      </p:sp>
    </p:spTree>
    <p:extLst>
      <p:ext uri="{BB962C8B-B14F-4D97-AF65-F5344CB8AC3E}">
        <p14:creationId xmlns:p14="http://schemas.microsoft.com/office/powerpoint/2010/main" val="1104185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585C59-A389-4B1D-BAFE-C2223BD18DC7}" type="datetimeFigureOut">
              <a:rPr lang="en-CA" smtClean="0"/>
              <a:t>23/06/2020</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EBBE106F-062C-4EA4-8684-54B15E94EE4A}" type="slidenum">
              <a:rPr lang="en-CA" smtClean="0"/>
              <a:t>‹#›</a:t>
            </a:fld>
            <a:endParaRPr lang="en-CA" dirty="0"/>
          </a:p>
        </p:txBody>
      </p:sp>
    </p:spTree>
    <p:extLst>
      <p:ext uri="{BB962C8B-B14F-4D97-AF65-F5344CB8AC3E}">
        <p14:creationId xmlns:p14="http://schemas.microsoft.com/office/powerpoint/2010/main" val="3177398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585C59-A389-4B1D-BAFE-C2223BD18DC7}" type="datetimeFigureOut">
              <a:rPr lang="en-CA" smtClean="0"/>
              <a:t>23/06/2020</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EBBE106F-062C-4EA4-8684-54B15E94EE4A}" type="slidenum">
              <a:rPr lang="en-CA" smtClean="0"/>
              <a:t>‹#›</a:t>
            </a:fld>
            <a:endParaRPr lang="en-CA" dirty="0"/>
          </a:p>
        </p:txBody>
      </p:sp>
    </p:spTree>
    <p:extLst>
      <p:ext uri="{BB962C8B-B14F-4D97-AF65-F5344CB8AC3E}">
        <p14:creationId xmlns:p14="http://schemas.microsoft.com/office/powerpoint/2010/main" val="723651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F2585C59-A389-4B1D-BAFE-C2223BD18DC7}" type="datetimeFigureOut">
              <a:rPr lang="en-CA" smtClean="0"/>
              <a:t>23/06/2020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EBBE106F-062C-4EA4-8684-54B15E94EE4A}" type="slidenum">
              <a:rPr lang="en-CA" smtClean="0"/>
              <a:t>‹#›</a:t>
            </a:fld>
            <a:endParaRPr lang="en-CA" dirty="0"/>
          </a:p>
        </p:txBody>
      </p:sp>
    </p:spTree>
    <p:extLst>
      <p:ext uri="{BB962C8B-B14F-4D97-AF65-F5344CB8AC3E}">
        <p14:creationId xmlns:p14="http://schemas.microsoft.com/office/powerpoint/2010/main" val="3586510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F2585C59-A389-4B1D-BAFE-C2223BD18DC7}" type="datetimeFigureOut">
              <a:rPr lang="en-CA" smtClean="0"/>
              <a:t>23/06/2020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EBBE106F-062C-4EA4-8684-54B15E94EE4A}" type="slidenum">
              <a:rPr lang="en-CA" smtClean="0"/>
              <a:t>‹#›</a:t>
            </a:fld>
            <a:endParaRPr lang="en-CA" dirty="0"/>
          </a:p>
        </p:txBody>
      </p:sp>
    </p:spTree>
    <p:extLst>
      <p:ext uri="{BB962C8B-B14F-4D97-AF65-F5344CB8AC3E}">
        <p14:creationId xmlns:p14="http://schemas.microsoft.com/office/powerpoint/2010/main" val="83263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2585C59-A389-4B1D-BAFE-C2223BD18DC7}" type="datetimeFigureOut">
              <a:rPr lang="en-CA" smtClean="0"/>
              <a:t>23/06/2020</a:t>
            </a:fld>
            <a:endParaRPr lang="en-CA"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BBE106F-062C-4EA4-8684-54B15E94EE4A}" type="slidenum">
              <a:rPr lang="en-CA" smtClean="0"/>
              <a:t>‹#›</a:t>
            </a:fld>
            <a:endParaRPr lang="en-CA" dirty="0"/>
          </a:p>
        </p:txBody>
      </p:sp>
    </p:spTree>
    <p:extLst>
      <p:ext uri="{BB962C8B-B14F-4D97-AF65-F5344CB8AC3E}">
        <p14:creationId xmlns:p14="http://schemas.microsoft.com/office/powerpoint/2010/main" val="3859884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jpe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4.xml"/><Relationship Id="rId7" Type="http://schemas.openxmlformats.org/officeDocument/2006/relationships/image" Target="../media/image5.gif"/><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8.png"/><Relationship Id="rId5" Type="http://schemas.openxmlformats.org/officeDocument/2006/relationships/image" Target="../media/image1.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9.pn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7.xml"/><Relationship Id="rId5" Type="http://schemas.openxmlformats.org/officeDocument/2006/relationships/image" Target="../media/image1.jpe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85" y="771550"/>
            <a:ext cx="9144000" cy="288032"/>
          </a:xfrm>
          <a:prstGeom prst="rect">
            <a:avLst/>
          </a:prstGeom>
          <a:gradFill flip="none" rotWithShape="1">
            <a:gsLst>
              <a:gs pos="0">
                <a:srgbClr val="5ADAE8"/>
              </a:gs>
              <a:gs pos="100000">
                <a:srgbClr val="E2F7F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Rectangle 5"/>
          <p:cNvSpPr/>
          <p:nvPr/>
        </p:nvSpPr>
        <p:spPr>
          <a:xfrm>
            <a:off x="-5584" y="4227933"/>
            <a:ext cx="9149584" cy="915567"/>
          </a:xfrm>
          <a:prstGeom prst="rect">
            <a:avLst/>
          </a:prstGeom>
          <a:gradFill flip="none" rotWithShape="1">
            <a:gsLst>
              <a:gs pos="0">
                <a:srgbClr val="5ADAE8"/>
              </a:gs>
              <a:gs pos="100000">
                <a:srgbClr val="E2F7F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1026"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3337399"/>
            <a:ext cx="2052604" cy="61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835696" y="1059582"/>
            <a:ext cx="7056784" cy="1846659"/>
          </a:xfrm>
          <a:prstGeom prst="rect">
            <a:avLst/>
          </a:prstGeom>
          <a:noFill/>
        </p:spPr>
        <p:txBody>
          <a:bodyPr wrap="square" rtlCol="0">
            <a:spAutoFit/>
          </a:bodyPr>
          <a:lstStyle/>
          <a:p>
            <a:pPr algn="ctr"/>
            <a:r>
              <a:rPr lang="en-CA" sz="4800" b="1" dirty="0">
                <a:solidFill>
                  <a:schemeClr val="accent1">
                    <a:lumMod val="50000"/>
                  </a:schemeClr>
                </a:solidFill>
              </a:rPr>
              <a:t>How to Analyze Risks in Construction Projects</a:t>
            </a:r>
          </a:p>
          <a:p>
            <a:endParaRPr lang="en-CA" dirty="0"/>
          </a:p>
        </p:txBody>
      </p:sp>
      <p:sp>
        <p:nvSpPr>
          <p:cNvPr id="9" name="TextBox 8"/>
          <p:cNvSpPr txBox="1"/>
          <p:nvPr/>
        </p:nvSpPr>
        <p:spPr>
          <a:xfrm>
            <a:off x="611560" y="4320480"/>
            <a:ext cx="8064896" cy="1077218"/>
          </a:xfrm>
          <a:prstGeom prst="rect">
            <a:avLst/>
          </a:prstGeom>
          <a:noFill/>
        </p:spPr>
        <p:txBody>
          <a:bodyPr wrap="square" rtlCol="0">
            <a:spAutoFit/>
          </a:bodyPr>
          <a:lstStyle/>
          <a:p>
            <a:r>
              <a:rPr lang="en-CA" sz="3200" b="1" dirty="0">
                <a:solidFill>
                  <a:schemeClr val="accent1">
                    <a:lumMod val="50000"/>
                  </a:schemeClr>
                </a:solidFill>
              </a:rPr>
              <a:t>Project Risk Analysis and Risk Management</a:t>
            </a:r>
          </a:p>
          <a:p>
            <a:endParaRPr lang="en-CA" sz="3200" b="1" dirty="0">
              <a:solidFill>
                <a:schemeClr val="accent1">
                  <a:lumMod val="50000"/>
                </a:schemeClr>
              </a:solidFill>
            </a:endParaRPr>
          </a:p>
        </p:txBody>
      </p:sp>
      <p:sp>
        <p:nvSpPr>
          <p:cNvPr id="10" name="TextBox 9"/>
          <p:cNvSpPr txBox="1"/>
          <p:nvPr/>
        </p:nvSpPr>
        <p:spPr>
          <a:xfrm>
            <a:off x="2807803" y="39263"/>
            <a:ext cx="3672409" cy="861774"/>
          </a:xfrm>
          <a:prstGeom prst="rect">
            <a:avLst/>
          </a:prstGeom>
          <a:noFill/>
        </p:spPr>
        <p:txBody>
          <a:bodyPr wrap="square" rtlCol="0">
            <a:spAutoFit/>
          </a:bodyPr>
          <a:lstStyle/>
          <a:p>
            <a:r>
              <a:rPr lang="en-CA" sz="3200" b="1" dirty="0">
                <a:solidFill>
                  <a:schemeClr val="accent1">
                    <a:lumMod val="50000"/>
                  </a:schemeClr>
                </a:solidFill>
              </a:rPr>
              <a:t>Intaver Institute Inc.</a:t>
            </a:r>
          </a:p>
          <a:p>
            <a:endParaRPr lang="en-CA" dirty="0"/>
          </a:p>
        </p:txBody>
      </p:sp>
      <p:sp>
        <p:nvSpPr>
          <p:cNvPr id="8" name="Rectangle 7"/>
          <p:cNvSpPr/>
          <p:nvPr/>
        </p:nvSpPr>
        <p:spPr>
          <a:xfrm>
            <a:off x="251520" y="2558810"/>
            <a:ext cx="144016" cy="1309083"/>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395536" y="1923679"/>
            <a:ext cx="144016" cy="1944214"/>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539552" y="1419622"/>
            <a:ext cx="144016" cy="2448269"/>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683568" y="915566"/>
            <a:ext cx="144016" cy="2952325"/>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827584" y="1203599"/>
            <a:ext cx="144016" cy="2664292"/>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971599" y="1779662"/>
            <a:ext cx="146445" cy="208822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107504" y="3147814"/>
            <a:ext cx="144016" cy="720074"/>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1262061" y="2319721"/>
            <a:ext cx="144016" cy="1548172"/>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a:off x="1406077" y="3147814"/>
            <a:ext cx="144016" cy="72007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p:cNvSpPr/>
          <p:nvPr/>
        </p:nvSpPr>
        <p:spPr>
          <a:xfrm>
            <a:off x="1118045" y="1995686"/>
            <a:ext cx="144016" cy="1872201"/>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p:cNvSpPr/>
          <p:nvPr/>
        </p:nvSpPr>
        <p:spPr>
          <a:xfrm>
            <a:off x="1550093" y="3507851"/>
            <a:ext cx="144016" cy="360042"/>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Rectangle 46"/>
          <p:cNvSpPr/>
          <p:nvPr/>
        </p:nvSpPr>
        <p:spPr>
          <a:xfrm rot="16200000">
            <a:off x="4532832" y="-382492"/>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rot="16200000">
            <a:off x="4530038" y="-3839620"/>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22"/>
          <p:cNvSpPr txBox="1"/>
          <p:nvPr/>
        </p:nvSpPr>
        <p:spPr>
          <a:xfrm>
            <a:off x="1835696" y="2643756"/>
            <a:ext cx="7056784" cy="800219"/>
          </a:xfrm>
          <a:prstGeom prst="rect">
            <a:avLst/>
          </a:prstGeom>
          <a:noFill/>
        </p:spPr>
        <p:txBody>
          <a:bodyPr wrap="square" rtlCol="0">
            <a:spAutoFit/>
          </a:bodyPr>
          <a:lstStyle/>
          <a:p>
            <a:pPr algn="ctr"/>
            <a:r>
              <a:rPr lang="en-CA" sz="2800" b="1" dirty="0">
                <a:solidFill>
                  <a:schemeClr val="accent1">
                    <a:lumMod val="50000"/>
                  </a:schemeClr>
                </a:solidFill>
              </a:rPr>
              <a:t>Lessons Learned from Construction Industry</a:t>
            </a:r>
          </a:p>
          <a:p>
            <a:endParaRPr lang="en-CA" dirty="0"/>
          </a:p>
        </p:txBody>
      </p:sp>
    </p:spTree>
    <p:extLst>
      <p:ext uri="{BB962C8B-B14F-4D97-AF65-F5344CB8AC3E}">
        <p14:creationId xmlns:p14="http://schemas.microsoft.com/office/powerpoint/2010/main" val="1262920186"/>
      </p:ext>
    </p:extLst>
  </p:cSld>
  <p:clrMapOvr>
    <a:masterClrMapping/>
  </p:clrMapOvr>
  <mc:AlternateContent xmlns:mc="http://schemas.openxmlformats.org/markup-compatibility/2006" xmlns:p14="http://schemas.microsoft.com/office/powerpoint/2010/main">
    <mc:Choice Requires="p14">
      <p:transition spd="slow" p14:dur="2000" advTm="8335"/>
    </mc:Choice>
    <mc:Fallback xmlns="">
      <p:transition spd="slow" advTm="833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4235575"/>
            <a:ext cx="2543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611560" y="4320480"/>
            <a:ext cx="4824536" cy="707886"/>
          </a:xfrm>
          <a:prstGeom prst="rect">
            <a:avLst/>
          </a:prstGeom>
          <a:noFill/>
        </p:spPr>
        <p:txBody>
          <a:bodyPr wrap="square" rtlCol="0">
            <a:spAutoFit/>
          </a:bodyPr>
          <a:lstStyle/>
          <a:p>
            <a:r>
              <a:rPr lang="en-CA" sz="2000" b="1" dirty="0">
                <a:solidFill>
                  <a:schemeClr val="accent1">
                    <a:lumMod val="50000"/>
                  </a:schemeClr>
                </a:solidFill>
              </a:rPr>
              <a:t>Project Risk Analysis and Risk Management</a:t>
            </a:r>
          </a:p>
          <a:p>
            <a:pPr algn="ctr"/>
            <a:r>
              <a:rPr lang="en-US" sz="2000" b="1" dirty="0">
                <a:solidFill>
                  <a:schemeClr val="accent1">
                    <a:lumMod val="50000"/>
                  </a:schemeClr>
                </a:solidFill>
              </a:rPr>
              <a:t>RiskyProject Software Suite</a:t>
            </a:r>
            <a:endParaRPr lang="en-CA" sz="3200" b="1" dirty="0">
              <a:solidFill>
                <a:schemeClr val="accent1">
                  <a:lumMod val="50000"/>
                </a:schemeClr>
              </a:solidFill>
            </a:endParaRPr>
          </a:p>
        </p:txBody>
      </p:sp>
      <p:sp>
        <p:nvSpPr>
          <p:cNvPr id="10" name="TextBox 9"/>
          <p:cNvSpPr txBox="1"/>
          <p:nvPr/>
        </p:nvSpPr>
        <p:spPr>
          <a:xfrm>
            <a:off x="323529" y="39263"/>
            <a:ext cx="8352928" cy="861774"/>
          </a:xfrm>
          <a:prstGeom prst="rect">
            <a:avLst/>
          </a:prstGeom>
          <a:noFill/>
        </p:spPr>
        <p:txBody>
          <a:bodyPr wrap="square" rtlCol="0">
            <a:spAutoFit/>
          </a:bodyPr>
          <a:lstStyle/>
          <a:p>
            <a:pPr algn="ctr"/>
            <a:r>
              <a:rPr lang="en-CA" sz="3200" b="1" dirty="0">
                <a:solidFill>
                  <a:schemeClr val="accent1">
                    <a:lumMod val="50000"/>
                  </a:schemeClr>
                </a:solidFill>
              </a:rPr>
              <a:t>Construction Risks</a:t>
            </a:r>
          </a:p>
          <a:p>
            <a:endParaRPr lang="en-CA" dirty="0"/>
          </a:p>
        </p:txBody>
      </p:sp>
      <p:sp>
        <p:nvSpPr>
          <p:cNvPr id="47" name="Rectangle 46"/>
          <p:cNvSpPr/>
          <p:nvPr/>
        </p:nvSpPr>
        <p:spPr>
          <a:xfrm rot="16200000">
            <a:off x="4532832" y="-382492"/>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rot="16200000">
            <a:off x="4530038" y="-3839620"/>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TextBox 24"/>
          <p:cNvSpPr txBox="1"/>
          <p:nvPr/>
        </p:nvSpPr>
        <p:spPr>
          <a:xfrm>
            <a:off x="4144040" y="2561085"/>
            <a:ext cx="4642215" cy="1631216"/>
          </a:xfrm>
          <a:prstGeom prst="rect">
            <a:avLst/>
          </a:prstGeom>
          <a:noFill/>
        </p:spPr>
        <p:txBody>
          <a:bodyPr wrap="square" rtlCol="0">
            <a:spAutoFit/>
          </a:bodyPr>
          <a:lstStyle/>
          <a:p>
            <a:r>
              <a:rPr lang="en-US" sz="2000" b="1" u="sng" dirty="0"/>
              <a:t>Main Risks in Construction Industry</a:t>
            </a:r>
            <a:endParaRPr lang="en-CA" sz="2000" b="1" u="sng" dirty="0"/>
          </a:p>
          <a:p>
            <a:r>
              <a:rPr lang="en-CA" sz="2000" b="1" dirty="0"/>
              <a:t>Design Changes</a:t>
            </a:r>
          </a:p>
          <a:p>
            <a:r>
              <a:rPr lang="en-US" sz="2000" b="1" dirty="0"/>
              <a:t>Poor Management</a:t>
            </a:r>
            <a:endParaRPr lang="en-CA" sz="2000" b="1" dirty="0"/>
          </a:p>
          <a:p>
            <a:r>
              <a:rPr lang="en-CA" sz="2000" b="1" dirty="0"/>
              <a:t>Weather</a:t>
            </a:r>
          </a:p>
          <a:p>
            <a:r>
              <a:rPr lang="en-CA" sz="2000" b="1" dirty="0"/>
              <a:t>Delays Due to Supplier or Subcontractor</a:t>
            </a:r>
          </a:p>
        </p:txBody>
      </p:sp>
      <p:pic>
        <p:nvPicPr>
          <p:cNvPr id="2" name="Picture 2" descr="An extremely long cavern, which was excavated as part of East Side Access. This cavern will become part of the future Grand Central LIRR st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554" y="899626"/>
            <a:ext cx="3403258" cy="191433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160143" y="1046636"/>
            <a:ext cx="3533118" cy="1477328"/>
          </a:xfrm>
          <a:prstGeom prst="rect">
            <a:avLst/>
          </a:prstGeom>
          <a:noFill/>
        </p:spPr>
        <p:txBody>
          <a:bodyPr wrap="square" rtlCol="0">
            <a:spAutoFit/>
          </a:bodyPr>
          <a:lstStyle/>
          <a:p>
            <a:r>
              <a:rPr lang="en-US" dirty="0"/>
              <a:t>1999 - $4.3B</a:t>
            </a:r>
          </a:p>
          <a:p>
            <a:r>
              <a:rPr lang="en-US" dirty="0"/>
              <a:t>2003 - $5.3B</a:t>
            </a:r>
          </a:p>
          <a:p>
            <a:r>
              <a:rPr lang="en-US" dirty="0"/>
              <a:t>2008 - $7.2B</a:t>
            </a:r>
          </a:p>
          <a:p>
            <a:r>
              <a:rPr lang="en-US" dirty="0"/>
              <a:t>2012 - $8.4B</a:t>
            </a:r>
          </a:p>
          <a:p>
            <a:r>
              <a:rPr lang="en-US" dirty="0"/>
              <a:t>2018 - $11.1B</a:t>
            </a:r>
            <a:endParaRPr lang="en-CA" dirty="0"/>
          </a:p>
        </p:txBody>
      </p:sp>
      <p:sp>
        <p:nvSpPr>
          <p:cNvPr id="4" name="TextBox 3"/>
          <p:cNvSpPr txBox="1"/>
          <p:nvPr/>
        </p:nvSpPr>
        <p:spPr>
          <a:xfrm>
            <a:off x="323528" y="2952048"/>
            <a:ext cx="3672407" cy="923330"/>
          </a:xfrm>
          <a:prstGeom prst="rect">
            <a:avLst/>
          </a:prstGeom>
          <a:noFill/>
        </p:spPr>
        <p:txBody>
          <a:bodyPr wrap="square" rtlCol="0">
            <a:spAutoFit/>
          </a:bodyPr>
          <a:lstStyle/>
          <a:p>
            <a:r>
              <a:rPr lang="en-US" b="1" dirty="0"/>
              <a:t>East Side Access Project, New York</a:t>
            </a:r>
          </a:p>
          <a:p>
            <a:r>
              <a:rPr lang="en-CA" dirty="0"/>
              <a:t>The most expensive construction project of its type in the world</a:t>
            </a:r>
          </a:p>
        </p:txBody>
      </p:sp>
    </p:spTree>
    <p:custDataLst>
      <p:tags r:id="rId1"/>
    </p:custDataLst>
    <p:extLst>
      <p:ext uri="{BB962C8B-B14F-4D97-AF65-F5344CB8AC3E}">
        <p14:creationId xmlns:p14="http://schemas.microsoft.com/office/powerpoint/2010/main" val="1811246779"/>
      </p:ext>
    </p:extLst>
  </p:cSld>
  <p:clrMapOvr>
    <a:masterClrMapping/>
  </p:clrMapOvr>
  <mc:AlternateContent xmlns:mc="http://schemas.openxmlformats.org/markup-compatibility/2006" xmlns:p14="http://schemas.microsoft.com/office/powerpoint/2010/main">
    <mc:Choice Requires="p14">
      <p:transition spd="slow" p14:dur="2000" advTm="63932"/>
    </mc:Choice>
    <mc:Fallback xmlns="">
      <p:transition spd="slow" advTm="6393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4235575"/>
            <a:ext cx="2543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611560" y="4320480"/>
            <a:ext cx="4824536" cy="707886"/>
          </a:xfrm>
          <a:prstGeom prst="rect">
            <a:avLst/>
          </a:prstGeom>
          <a:noFill/>
        </p:spPr>
        <p:txBody>
          <a:bodyPr wrap="square" rtlCol="0">
            <a:spAutoFit/>
          </a:bodyPr>
          <a:lstStyle/>
          <a:p>
            <a:r>
              <a:rPr lang="en-CA" sz="2000" b="1" dirty="0">
                <a:solidFill>
                  <a:schemeClr val="accent1">
                    <a:lumMod val="50000"/>
                  </a:schemeClr>
                </a:solidFill>
              </a:rPr>
              <a:t>Project Risk Analysis and Risk Management</a:t>
            </a:r>
          </a:p>
          <a:p>
            <a:pPr algn="ctr"/>
            <a:r>
              <a:rPr lang="en-US" sz="2000" b="1" dirty="0">
                <a:solidFill>
                  <a:schemeClr val="accent1">
                    <a:lumMod val="50000"/>
                  </a:schemeClr>
                </a:solidFill>
              </a:rPr>
              <a:t>RiskyProject Software Suite</a:t>
            </a:r>
            <a:endParaRPr lang="en-CA" sz="3200" b="1" dirty="0">
              <a:solidFill>
                <a:schemeClr val="accent1">
                  <a:lumMod val="50000"/>
                </a:schemeClr>
              </a:solidFill>
            </a:endParaRPr>
          </a:p>
        </p:txBody>
      </p:sp>
      <p:sp>
        <p:nvSpPr>
          <p:cNvPr id="10" name="TextBox 9"/>
          <p:cNvSpPr txBox="1"/>
          <p:nvPr/>
        </p:nvSpPr>
        <p:spPr>
          <a:xfrm>
            <a:off x="323529" y="39263"/>
            <a:ext cx="8352928" cy="1354217"/>
          </a:xfrm>
          <a:prstGeom prst="rect">
            <a:avLst/>
          </a:prstGeom>
          <a:noFill/>
        </p:spPr>
        <p:txBody>
          <a:bodyPr wrap="square" rtlCol="0">
            <a:spAutoFit/>
          </a:bodyPr>
          <a:lstStyle/>
          <a:p>
            <a:pPr algn="ctr"/>
            <a:r>
              <a:rPr lang="en-CA" sz="3200" b="1" dirty="0">
                <a:solidFill>
                  <a:schemeClr val="accent1">
                    <a:lumMod val="50000"/>
                  </a:schemeClr>
                </a:solidFill>
              </a:rPr>
              <a:t>Why Construction Projects Are Often Behind Schedule or Over Budget</a:t>
            </a:r>
          </a:p>
          <a:p>
            <a:endParaRPr lang="en-CA" dirty="0"/>
          </a:p>
        </p:txBody>
      </p:sp>
      <p:sp>
        <p:nvSpPr>
          <p:cNvPr id="47" name="Rectangle 46"/>
          <p:cNvSpPr/>
          <p:nvPr/>
        </p:nvSpPr>
        <p:spPr>
          <a:xfrm rot="16200000">
            <a:off x="4532832" y="-382492"/>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rot="16200000">
            <a:off x="4538417" y="-3495682"/>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7"/>
          <p:cNvSpPr txBox="1"/>
          <p:nvPr/>
        </p:nvSpPr>
        <p:spPr>
          <a:xfrm>
            <a:off x="467545" y="1563638"/>
            <a:ext cx="2016224" cy="1323439"/>
          </a:xfrm>
          <a:prstGeom prst="rect">
            <a:avLst/>
          </a:prstGeom>
          <a:noFill/>
        </p:spPr>
        <p:txBody>
          <a:bodyPr wrap="square" rtlCol="0">
            <a:spAutoFit/>
          </a:bodyPr>
          <a:lstStyle/>
          <a:p>
            <a:r>
              <a:rPr lang="en-US" sz="2000" b="1" dirty="0"/>
              <a:t>Poor project planning behind delays and cost overruns</a:t>
            </a:r>
            <a:endParaRPr lang="en-CA" sz="2000" b="1" dirty="0"/>
          </a:p>
        </p:txBody>
      </p:sp>
      <p:cxnSp>
        <p:nvCxnSpPr>
          <p:cNvPr id="4" name="Straight Arrow Connector 3"/>
          <p:cNvCxnSpPr/>
          <p:nvPr/>
        </p:nvCxnSpPr>
        <p:spPr>
          <a:xfrm flipV="1">
            <a:off x="3023828" y="1393480"/>
            <a:ext cx="0" cy="2186382"/>
          </a:xfrm>
          <a:prstGeom prst="straightConnector1">
            <a:avLst/>
          </a:prstGeom>
          <a:ln w="254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023828" y="3579862"/>
            <a:ext cx="5076564" cy="0"/>
          </a:xfrm>
          <a:prstGeom prst="straightConnector1">
            <a:avLst/>
          </a:prstGeom>
          <a:ln w="254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779691" y="3579862"/>
            <a:ext cx="1584176" cy="369332"/>
          </a:xfrm>
          <a:prstGeom prst="rect">
            <a:avLst/>
          </a:prstGeom>
          <a:noFill/>
        </p:spPr>
        <p:txBody>
          <a:bodyPr wrap="square" rtlCol="0">
            <a:spAutoFit/>
          </a:bodyPr>
          <a:lstStyle/>
          <a:p>
            <a:r>
              <a:rPr lang="en-US" dirty="0"/>
              <a:t>Project Size</a:t>
            </a:r>
            <a:endParaRPr lang="en-CA" dirty="0"/>
          </a:p>
        </p:txBody>
      </p:sp>
      <p:sp>
        <p:nvSpPr>
          <p:cNvPr id="23" name="TextBox 22"/>
          <p:cNvSpPr txBox="1"/>
          <p:nvPr/>
        </p:nvSpPr>
        <p:spPr>
          <a:xfrm>
            <a:off x="3056516" y="1384488"/>
            <a:ext cx="1584176" cy="646331"/>
          </a:xfrm>
          <a:prstGeom prst="rect">
            <a:avLst/>
          </a:prstGeom>
          <a:noFill/>
        </p:spPr>
        <p:txBody>
          <a:bodyPr wrap="square" rtlCol="0">
            <a:spAutoFit/>
          </a:bodyPr>
          <a:lstStyle/>
          <a:p>
            <a:r>
              <a:rPr lang="en-US" dirty="0"/>
              <a:t>Delays and Cost Overruns</a:t>
            </a:r>
            <a:endParaRPr lang="en-CA" dirty="0"/>
          </a:p>
        </p:txBody>
      </p:sp>
      <p:sp>
        <p:nvSpPr>
          <p:cNvPr id="27" name="Freeform 26"/>
          <p:cNvSpPr/>
          <p:nvPr/>
        </p:nvSpPr>
        <p:spPr>
          <a:xfrm>
            <a:off x="3200400" y="1544128"/>
            <a:ext cx="4459857" cy="1578634"/>
          </a:xfrm>
          <a:custGeom>
            <a:avLst/>
            <a:gdLst>
              <a:gd name="connsiteX0" fmla="*/ 0 w 4459857"/>
              <a:gd name="connsiteY0" fmla="*/ 1578634 h 1578634"/>
              <a:gd name="connsiteX1" fmla="*/ 1449238 w 4459857"/>
              <a:gd name="connsiteY1" fmla="*/ 1509623 h 1578634"/>
              <a:gd name="connsiteX2" fmla="*/ 2570672 w 4459857"/>
              <a:gd name="connsiteY2" fmla="*/ 1319842 h 1578634"/>
              <a:gd name="connsiteX3" fmla="*/ 3571336 w 4459857"/>
              <a:gd name="connsiteY3" fmla="*/ 897147 h 1578634"/>
              <a:gd name="connsiteX4" fmla="*/ 4226943 w 4459857"/>
              <a:gd name="connsiteY4" fmla="*/ 353683 h 1578634"/>
              <a:gd name="connsiteX5" fmla="*/ 4459857 w 4459857"/>
              <a:gd name="connsiteY5" fmla="*/ 0 h 1578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9857" h="1578634">
                <a:moveTo>
                  <a:pt x="0" y="1578634"/>
                </a:moveTo>
                <a:cubicBezTo>
                  <a:pt x="510396" y="1565694"/>
                  <a:pt x="1020793" y="1552755"/>
                  <a:pt x="1449238" y="1509623"/>
                </a:cubicBezTo>
                <a:cubicBezTo>
                  <a:pt x="1877683" y="1466491"/>
                  <a:pt x="2216989" y="1421921"/>
                  <a:pt x="2570672" y="1319842"/>
                </a:cubicBezTo>
                <a:cubicBezTo>
                  <a:pt x="2924355" y="1217763"/>
                  <a:pt x="3295291" y="1058173"/>
                  <a:pt x="3571336" y="897147"/>
                </a:cubicBezTo>
                <a:cubicBezTo>
                  <a:pt x="3847381" y="736121"/>
                  <a:pt x="4078856" y="503207"/>
                  <a:pt x="4226943" y="353683"/>
                </a:cubicBezTo>
                <a:cubicBezTo>
                  <a:pt x="4375030" y="204159"/>
                  <a:pt x="4417443" y="102079"/>
                  <a:pt x="4459857"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ular Callout 30"/>
          <p:cNvSpPr/>
          <p:nvPr/>
        </p:nvSpPr>
        <p:spPr>
          <a:xfrm>
            <a:off x="4788024" y="1251651"/>
            <a:ext cx="1768328" cy="1243646"/>
          </a:xfrm>
          <a:prstGeom prst="wedgeRectCallout">
            <a:avLst>
              <a:gd name="adj1" fmla="val 72953"/>
              <a:gd name="adj2" fmla="val 33284"/>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CA" sz="1200" b="1" dirty="0"/>
              <a:t>Deception</a:t>
            </a:r>
            <a:r>
              <a:rPr lang="en-CA" sz="1200" dirty="0"/>
              <a:t>: intentional attempt of project planners to underestimate  cost and duration of project to get it approved</a:t>
            </a:r>
          </a:p>
        </p:txBody>
      </p:sp>
      <p:sp>
        <p:nvSpPr>
          <p:cNvPr id="32" name="Rectangular Callout 31"/>
          <p:cNvSpPr/>
          <p:nvPr/>
        </p:nvSpPr>
        <p:spPr>
          <a:xfrm>
            <a:off x="3707904" y="3651870"/>
            <a:ext cx="2402187" cy="433285"/>
          </a:xfrm>
          <a:prstGeom prst="wedgeRectCallout">
            <a:avLst>
              <a:gd name="adj1" fmla="val 13913"/>
              <a:gd name="adj2" fmla="val -115638"/>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pPr algn="ctr"/>
            <a:r>
              <a:rPr lang="en-US" sz="1200" b="1" dirty="0"/>
              <a:t>Delusion</a:t>
            </a:r>
            <a:r>
              <a:rPr lang="en-US" sz="1200" dirty="0"/>
              <a:t>: unintentional planning mistakes due cognitive biases</a:t>
            </a:r>
            <a:endParaRPr lang="en-CA" sz="1200" dirty="0">
              <a:solidFill>
                <a:schemeClr val="dk1"/>
              </a:solidFill>
            </a:endParaRPr>
          </a:p>
        </p:txBody>
      </p:sp>
      <p:sp>
        <p:nvSpPr>
          <p:cNvPr id="33" name="Rectangular Callout 32"/>
          <p:cNvSpPr/>
          <p:nvPr/>
        </p:nvSpPr>
        <p:spPr>
          <a:xfrm>
            <a:off x="845014" y="3121936"/>
            <a:ext cx="1644197" cy="576062"/>
          </a:xfrm>
          <a:prstGeom prst="wedgeRectCallout">
            <a:avLst>
              <a:gd name="adj1" fmla="val 76248"/>
              <a:gd name="adj2" fmla="val -46344"/>
            </a:avLst>
          </a:prstGeom>
          <a:gradFill>
            <a:gsLst>
              <a:gs pos="0">
                <a:schemeClr val="bg1">
                  <a:lumMod val="75000"/>
                </a:schemeClr>
              </a:gs>
              <a:gs pos="100000">
                <a:schemeClr val="bg1">
                  <a:lumMod val="95000"/>
                </a:schemeClr>
              </a:gs>
            </a:gsLst>
          </a:gradFill>
          <a:ln>
            <a:solidFill>
              <a:schemeClr val="tx1"/>
            </a:solidFill>
            <a:headEnd/>
            <a:tailEnd/>
          </a:ln>
        </p:spPr>
        <p:style>
          <a:lnRef idx="1">
            <a:schemeClr val="accent2"/>
          </a:lnRef>
          <a:fillRef idx="2">
            <a:schemeClr val="accent2"/>
          </a:fillRef>
          <a:effectRef idx="1">
            <a:schemeClr val="accent2"/>
          </a:effectRef>
          <a:fontRef idx="minor">
            <a:schemeClr val="dk1"/>
          </a:fontRef>
        </p:style>
        <p:txBody>
          <a:bodyPr anchor="ctr"/>
          <a:lstStyle/>
          <a:p>
            <a:pPr algn="ctr"/>
            <a:r>
              <a:rPr lang="en-US" sz="1200" b="1" dirty="0"/>
              <a:t>Solution</a:t>
            </a:r>
            <a:r>
              <a:rPr lang="en-US" sz="1200" dirty="0"/>
              <a:t>: project risk analysis</a:t>
            </a:r>
            <a:endParaRPr lang="en-CA" sz="1200" dirty="0">
              <a:solidFill>
                <a:schemeClr val="dk1"/>
              </a:solidFill>
            </a:endParaRPr>
          </a:p>
        </p:txBody>
      </p:sp>
      <p:sp>
        <p:nvSpPr>
          <p:cNvPr id="29" name="Freeform 28"/>
          <p:cNvSpPr/>
          <p:nvPr/>
        </p:nvSpPr>
        <p:spPr>
          <a:xfrm>
            <a:off x="3209026" y="2958396"/>
            <a:ext cx="4433978" cy="405442"/>
          </a:xfrm>
          <a:custGeom>
            <a:avLst/>
            <a:gdLst>
              <a:gd name="connsiteX0" fmla="*/ 0 w 4433978"/>
              <a:gd name="connsiteY0" fmla="*/ 405442 h 405442"/>
              <a:gd name="connsiteX1" fmla="*/ 1595887 w 4433978"/>
              <a:gd name="connsiteY1" fmla="*/ 388189 h 405442"/>
              <a:gd name="connsiteX2" fmla="*/ 3183148 w 4433978"/>
              <a:gd name="connsiteY2" fmla="*/ 267419 h 405442"/>
              <a:gd name="connsiteX3" fmla="*/ 4433978 w 4433978"/>
              <a:gd name="connsiteY3" fmla="*/ 0 h 405442"/>
            </a:gdLst>
            <a:ahLst/>
            <a:cxnLst>
              <a:cxn ang="0">
                <a:pos x="connsiteX0" y="connsiteY0"/>
              </a:cxn>
              <a:cxn ang="0">
                <a:pos x="connsiteX1" y="connsiteY1"/>
              </a:cxn>
              <a:cxn ang="0">
                <a:pos x="connsiteX2" y="connsiteY2"/>
              </a:cxn>
              <a:cxn ang="0">
                <a:pos x="connsiteX3" y="connsiteY3"/>
              </a:cxn>
            </a:cxnLst>
            <a:rect l="l" t="t" r="r" b="b"/>
            <a:pathLst>
              <a:path w="4433978" h="405442">
                <a:moveTo>
                  <a:pt x="0" y="405442"/>
                </a:moveTo>
                <a:lnTo>
                  <a:pt x="1595887" y="388189"/>
                </a:lnTo>
                <a:cubicBezTo>
                  <a:pt x="2126412" y="365185"/>
                  <a:pt x="2710133" y="332117"/>
                  <a:pt x="3183148" y="267419"/>
                </a:cubicBezTo>
                <a:cubicBezTo>
                  <a:pt x="3656163" y="202721"/>
                  <a:pt x="4045070" y="101360"/>
                  <a:pt x="4433978" y="0"/>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2" name="Group 1">
            <a:extLst>
              <a:ext uri="{FF2B5EF4-FFF2-40B4-BE49-F238E27FC236}">
                <a16:creationId xmlns:a16="http://schemas.microsoft.com/office/drawing/2014/main" id="{AACB7B98-2F3B-496F-BB9C-54921D80595F}"/>
              </a:ext>
            </a:extLst>
          </p:cNvPr>
          <p:cNvGrpSpPr/>
          <p:nvPr/>
        </p:nvGrpSpPr>
        <p:grpSpPr>
          <a:xfrm>
            <a:off x="7729965" y="1563638"/>
            <a:ext cx="1306531" cy="1955650"/>
            <a:chOff x="7729965" y="1563638"/>
            <a:chExt cx="1306531" cy="1955650"/>
          </a:xfrm>
        </p:grpSpPr>
        <p:sp>
          <p:nvSpPr>
            <p:cNvPr id="30" name="Left Brace 29"/>
            <p:cNvSpPr/>
            <p:nvPr/>
          </p:nvSpPr>
          <p:spPr>
            <a:xfrm rot="10800000">
              <a:off x="7729965" y="1563638"/>
              <a:ext cx="226409" cy="195565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6" name="TextBox 35"/>
            <p:cNvSpPr txBox="1"/>
            <p:nvPr/>
          </p:nvSpPr>
          <p:spPr>
            <a:xfrm>
              <a:off x="7964637" y="1895132"/>
              <a:ext cx="1071859" cy="1200329"/>
            </a:xfrm>
            <a:prstGeom prst="rect">
              <a:avLst/>
            </a:prstGeom>
            <a:noFill/>
          </p:spPr>
          <p:txBody>
            <a:bodyPr wrap="square" rtlCol="0">
              <a:spAutoFit/>
            </a:bodyPr>
            <a:lstStyle/>
            <a:p>
              <a:r>
                <a:rPr lang="en-US" dirty="0"/>
                <a:t>Total Delay / Cost Overruns</a:t>
              </a:r>
              <a:endParaRPr lang="en-CA" dirty="0"/>
            </a:p>
          </p:txBody>
        </p:sp>
      </p:grpSp>
    </p:spTree>
    <p:custDataLst>
      <p:tags r:id="rId1"/>
    </p:custDataLst>
    <p:extLst>
      <p:ext uri="{BB962C8B-B14F-4D97-AF65-F5344CB8AC3E}">
        <p14:creationId xmlns:p14="http://schemas.microsoft.com/office/powerpoint/2010/main" val="1253703506"/>
      </p:ext>
    </p:extLst>
  </p:cSld>
  <p:clrMapOvr>
    <a:masterClrMapping/>
  </p:clrMapOvr>
  <mc:AlternateContent xmlns:mc="http://schemas.openxmlformats.org/markup-compatibility/2006" xmlns:p14="http://schemas.microsoft.com/office/powerpoint/2010/main">
    <mc:Choice Requires="p14">
      <p:transition spd="slow" p14:dur="2000" advTm="60513"/>
    </mc:Choice>
    <mc:Fallback xmlns="">
      <p:transition spd="slow" advTm="605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ppt_x"/>
                                          </p:val>
                                        </p:tav>
                                        <p:tav tm="100000">
                                          <p:val>
                                            <p:strVal val="#ppt_x"/>
                                          </p:val>
                                        </p:tav>
                                      </p:tavLst>
                                    </p:anim>
                                    <p:anim calcmode="lin" valueType="num">
                                      <p:cBhvr additive="base">
                                        <p:cTn id="2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ppt_x"/>
                                          </p:val>
                                        </p:tav>
                                        <p:tav tm="100000">
                                          <p:val>
                                            <p:strVal val="#ppt_x"/>
                                          </p:val>
                                        </p:tav>
                                      </p:tavLst>
                                    </p:anim>
                                    <p:anim calcmode="lin" valueType="num">
                                      <p:cBhvr additive="base">
                                        <p:cTn id="30" dur="500" fill="hold"/>
                                        <p:tgtEl>
                                          <p:spTgt spid="2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ppt_x"/>
                                          </p:val>
                                        </p:tav>
                                        <p:tav tm="100000">
                                          <p:val>
                                            <p:strVal val="#ppt_x"/>
                                          </p:val>
                                        </p:tav>
                                      </p:tavLst>
                                    </p:anim>
                                    <p:anim calcmode="lin" valueType="num">
                                      <p:cBhvr additive="base">
                                        <p:cTn id="3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0-#ppt_w/2"/>
                                          </p:val>
                                        </p:tav>
                                        <p:tav tm="100000">
                                          <p:val>
                                            <p:strVal val="#ppt_x"/>
                                          </p:val>
                                        </p:tav>
                                      </p:tavLst>
                                    </p:anim>
                                    <p:anim calcmode="lin" valueType="num">
                                      <p:cBhvr additive="base">
                                        <p:cTn id="40"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P spid="27" grpId="0" animBg="1"/>
      <p:bldP spid="31" grpId="0" animBg="1"/>
      <p:bldP spid="32" grpId="0" animBg="1"/>
      <p:bldP spid="33"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4235575"/>
            <a:ext cx="2543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611560" y="4320480"/>
            <a:ext cx="4824536" cy="707886"/>
          </a:xfrm>
          <a:prstGeom prst="rect">
            <a:avLst/>
          </a:prstGeom>
          <a:noFill/>
        </p:spPr>
        <p:txBody>
          <a:bodyPr wrap="square" rtlCol="0">
            <a:spAutoFit/>
          </a:bodyPr>
          <a:lstStyle/>
          <a:p>
            <a:r>
              <a:rPr lang="en-CA" sz="2000" b="1" dirty="0">
                <a:solidFill>
                  <a:schemeClr val="accent1">
                    <a:lumMod val="50000"/>
                  </a:schemeClr>
                </a:solidFill>
              </a:rPr>
              <a:t>Project Risk Analysis and Risk Management</a:t>
            </a:r>
          </a:p>
          <a:p>
            <a:pPr algn="ctr"/>
            <a:r>
              <a:rPr lang="en-US" sz="2000" b="1" dirty="0">
                <a:solidFill>
                  <a:schemeClr val="accent1">
                    <a:lumMod val="50000"/>
                  </a:schemeClr>
                </a:solidFill>
              </a:rPr>
              <a:t>RiskyProject Software Suite</a:t>
            </a:r>
            <a:endParaRPr lang="en-CA" sz="3200" b="1" dirty="0">
              <a:solidFill>
                <a:schemeClr val="accent1">
                  <a:lumMod val="50000"/>
                </a:schemeClr>
              </a:solidFill>
            </a:endParaRPr>
          </a:p>
        </p:txBody>
      </p:sp>
      <p:sp>
        <p:nvSpPr>
          <p:cNvPr id="10" name="TextBox 9"/>
          <p:cNvSpPr txBox="1"/>
          <p:nvPr/>
        </p:nvSpPr>
        <p:spPr>
          <a:xfrm>
            <a:off x="323529" y="39263"/>
            <a:ext cx="8352928" cy="861774"/>
          </a:xfrm>
          <a:prstGeom prst="rect">
            <a:avLst/>
          </a:prstGeom>
          <a:noFill/>
        </p:spPr>
        <p:txBody>
          <a:bodyPr wrap="square" rtlCol="0">
            <a:spAutoFit/>
          </a:bodyPr>
          <a:lstStyle/>
          <a:p>
            <a:pPr algn="ctr"/>
            <a:r>
              <a:rPr lang="en-US" sz="3200" b="1" dirty="0">
                <a:solidFill>
                  <a:schemeClr val="accent1">
                    <a:lumMod val="50000"/>
                  </a:schemeClr>
                </a:solidFill>
              </a:rPr>
              <a:t>How Project Risk Analysis is Performed</a:t>
            </a:r>
            <a:endParaRPr lang="en-CA" sz="3200" b="1" dirty="0">
              <a:solidFill>
                <a:schemeClr val="accent1">
                  <a:lumMod val="50000"/>
                </a:schemeClr>
              </a:solidFill>
            </a:endParaRPr>
          </a:p>
          <a:p>
            <a:endParaRPr lang="en-CA" dirty="0"/>
          </a:p>
        </p:txBody>
      </p:sp>
      <p:sp>
        <p:nvSpPr>
          <p:cNvPr id="47" name="Rectangle 46"/>
          <p:cNvSpPr/>
          <p:nvPr/>
        </p:nvSpPr>
        <p:spPr>
          <a:xfrm rot="16200000">
            <a:off x="4532832" y="-382492"/>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rot="16200000">
            <a:off x="4530038" y="-3839620"/>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3" name="Group 2">
            <a:extLst>
              <a:ext uri="{FF2B5EF4-FFF2-40B4-BE49-F238E27FC236}">
                <a16:creationId xmlns:a16="http://schemas.microsoft.com/office/drawing/2014/main" id="{BDFB99B5-8169-49C0-AAF5-FB3CE52B3B4F}"/>
              </a:ext>
            </a:extLst>
          </p:cNvPr>
          <p:cNvGrpSpPr/>
          <p:nvPr/>
        </p:nvGrpSpPr>
        <p:grpSpPr>
          <a:xfrm>
            <a:off x="294465" y="762258"/>
            <a:ext cx="4636467" cy="1809492"/>
            <a:chOff x="294465" y="762258"/>
            <a:chExt cx="4636467" cy="1809492"/>
          </a:xfrm>
        </p:grpSpPr>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374" y="1131590"/>
              <a:ext cx="4633558" cy="14401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TextBox 33"/>
            <p:cNvSpPr txBox="1"/>
            <p:nvPr/>
          </p:nvSpPr>
          <p:spPr>
            <a:xfrm>
              <a:off x="294465" y="762258"/>
              <a:ext cx="2664296" cy="369332"/>
            </a:xfrm>
            <a:prstGeom prst="rect">
              <a:avLst/>
            </a:prstGeom>
            <a:noFill/>
          </p:spPr>
          <p:txBody>
            <a:bodyPr wrap="square" rtlCol="0">
              <a:spAutoFit/>
            </a:bodyPr>
            <a:lstStyle/>
            <a:p>
              <a:r>
                <a:rPr lang="en-US" dirty="0"/>
                <a:t>Risk Register</a:t>
              </a:r>
              <a:endParaRPr lang="en-CA" dirty="0"/>
            </a:p>
          </p:txBody>
        </p:sp>
      </p:grpSp>
      <p:grpSp>
        <p:nvGrpSpPr>
          <p:cNvPr id="2" name="Group 1">
            <a:extLst>
              <a:ext uri="{FF2B5EF4-FFF2-40B4-BE49-F238E27FC236}">
                <a16:creationId xmlns:a16="http://schemas.microsoft.com/office/drawing/2014/main" id="{216A428A-29CC-4F1D-8F8E-F6439E97AB6C}"/>
              </a:ext>
            </a:extLst>
          </p:cNvPr>
          <p:cNvGrpSpPr/>
          <p:nvPr/>
        </p:nvGrpSpPr>
        <p:grpSpPr>
          <a:xfrm>
            <a:off x="6012160" y="757021"/>
            <a:ext cx="2437830" cy="1814729"/>
            <a:chOff x="6012160" y="757021"/>
            <a:chExt cx="2437830" cy="1814729"/>
          </a:xfrm>
        </p:grpSpPr>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6176" y="1135396"/>
              <a:ext cx="2293814" cy="143635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TextBox 34"/>
            <p:cNvSpPr txBox="1"/>
            <p:nvPr/>
          </p:nvSpPr>
          <p:spPr>
            <a:xfrm>
              <a:off x="6012160" y="757021"/>
              <a:ext cx="2232248" cy="369332"/>
            </a:xfrm>
            <a:prstGeom prst="rect">
              <a:avLst/>
            </a:prstGeom>
            <a:noFill/>
          </p:spPr>
          <p:txBody>
            <a:bodyPr wrap="square" rtlCol="0">
              <a:spAutoFit/>
            </a:bodyPr>
            <a:lstStyle/>
            <a:p>
              <a:r>
                <a:rPr lang="en-US" dirty="0"/>
                <a:t>Project Schedule</a:t>
              </a:r>
              <a:endParaRPr lang="en-CA" dirty="0"/>
            </a:p>
          </p:txBody>
        </p:sp>
      </p:grpSp>
      <p:grpSp>
        <p:nvGrpSpPr>
          <p:cNvPr id="4" name="Group 3">
            <a:extLst>
              <a:ext uri="{FF2B5EF4-FFF2-40B4-BE49-F238E27FC236}">
                <a16:creationId xmlns:a16="http://schemas.microsoft.com/office/drawing/2014/main" id="{38F98A52-1C4B-43B4-A4A6-1B538CFAD2F3}"/>
              </a:ext>
            </a:extLst>
          </p:cNvPr>
          <p:cNvGrpSpPr/>
          <p:nvPr/>
        </p:nvGrpSpPr>
        <p:grpSpPr>
          <a:xfrm>
            <a:off x="4999509" y="1159859"/>
            <a:ext cx="1152128" cy="691811"/>
            <a:chOff x="4999509" y="1159859"/>
            <a:chExt cx="1152128" cy="691811"/>
          </a:xfrm>
        </p:grpSpPr>
        <p:sp>
          <p:nvSpPr>
            <p:cNvPr id="39" name="Right Arrow 38"/>
            <p:cNvSpPr/>
            <p:nvPr/>
          </p:nvSpPr>
          <p:spPr>
            <a:xfrm>
              <a:off x="5220072" y="1563638"/>
              <a:ext cx="504056" cy="288032"/>
            </a:xfrm>
            <a:prstGeom prst="rightArrow">
              <a:avLst/>
            </a:prstGeom>
          </p:spPr>
          <p:style>
            <a:lnRef idx="1">
              <a:schemeClr val="accent1"/>
            </a:lnRef>
            <a:fillRef idx="2">
              <a:schemeClr val="accent1"/>
            </a:fillRef>
            <a:effectRef idx="1">
              <a:schemeClr val="accent1"/>
            </a:effectRef>
            <a:fontRef idx="minor">
              <a:schemeClr val="dk1"/>
            </a:fontRef>
          </p:style>
          <p:txBody>
            <a:bodyPr anchor="ctr"/>
            <a:lstStyle/>
            <a:p>
              <a:pPr algn="ctr"/>
              <a:endParaRPr lang="en-CA" sz="1200" b="1">
                <a:solidFill>
                  <a:schemeClr val="dk1"/>
                </a:solidFill>
              </a:endParaRPr>
            </a:p>
          </p:txBody>
        </p:sp>
        <p:sp>
          <p:nvSpPr>
            <p:cNvPr id="40" name="TextBox 39"/>
            <p:cNvSpPr txBox="1"/>
            <p:nvPr/>
          </p:nvSpPr>
          <p:spPr>
            <a:xfrm>
              <a:off x="4999509" y="1159859"/>
              <a:ext cx="1152128" cy="307777"/>
            </a:xfrm>
            <a:prstGeom prst="rect">
              <a:avLst/>
            </a:prstGeom>
            <a:noFill/>
          </p:spPr>
          <p:txBody>
            <a:bodyPr wrap="square" rtlCol="0">
              <a:spAutoFit/>
            </a:bodyPr>
            <a:lstStyle/>
            <a:p>
              <a:r>
                <a:rPr lang="en-US" sz="1400" dirty="0"/>
                <a:t>Assign risks</a:t>
              </a:r>
              <a:endParaRPr lang="en-CA" sz="1400" dirty="0"/>
            </a:p>
          </p:txBody>
        </p:sp>
      </p:grpSp>
      <p:grpSp>
        <p:nvGrpSpPr>
          <p:cNvPr id="8" name="Group 7">
            <a:extLst>
              <a:ext uri="{FF2B5EF4-FFF2-40B4-BE49-F238E27FC236}">
                <a16:creationId xmlns:a16="http://schemas.microsoft.com/office/drawing/2014/main" id="{F60A3B9F-9B58-4A90-95AB-3AF570364A72}"/>
              </a:ext>
            </a:extLst>
          </p:cNvPr>
          <p:cNvGrpSpPr/>
          <p:nvPr/>
        </p:nvGrpSpPr>
        <p:grpSpPr>
          <a:xfrm>
            <a:off x="4977554" y="2007984"/>
            <a:ext cx="3472436" cy="1497083"/>
            <a:chOff x="4977554" y="2007984"/>
            <a:chExt cx="3472436" cy="1497083"/>
          </a:xfrm>
        </p:grpSpPr>
        <p:sp>
          <p:nvSpPr>
            <p:cNvPr id="46" name="Right Arrow 45"/>
            <p:cNvSpPr/>
            <p:nvPr/>
          </p:nvSpPr>
          <p:spPr>
            <a:xfrm rot="5400000">
              <a:off x="5298229" y="2037839"/>
              <a:ext cx="347742" cy="288032"/>
            </a:xfrm>
            <a:prstGeom prst="rightArrow">
              <a:avLst/>
            </a:prstGeom>
          </p:spPr>
          <p:style>
            <a:lnRef idx="1">
              <a:schemeClr val="accent1"/>
            </a:lnRef>
            <a:fillRef idx="2">
              <a:schemeClr val="accent1"/>
            </a:fillRef>
            <a:effectRef idx="1">
              <a:schemeClr val="accent1"/>
            </a:effectRef>
            <a:fontRef idx="minor">
              <a:schemeClr val="dk1"/>
            </a:fontRef>
          </p:style>
          <p:txBody>
            <a:bodyPr anchor="ctr"/>
            <a:lstStyle/>
            <a:p>
              <a:pPr algn="ctr"/>
              <a:endParaRPr lang="en-CA" sz="1200" b="1">
                <a:solidFill>
                  <a:schemeClr val="dk1"/>
                </a:solidFill>
              </a:endParaRPr>
            </a:p>
          </p:txBody>
        </p:sp>
        <p:grpSp>
          <p:nvGrpSpPr>
            <p:cNvPr id="5" name="Group 4">
              <a:extLst>
                <a:ext uri="{FF2B5EF4-FFF2-40B4-BE49-F238E27FC236}">
                  <a16:creationId xmlns:a16="http://schemas.microsoft.com/office/drawing/2014/main" id="{E1F08CD5-65D7-4209-AD6F-D15E2A79782F}"/>
                </a:ext>
              </a:extLst>
            </p:cNvPr>
            <p:cNvGrpSpPr/>
            <p:nvPr/>
          </p:nvGrpSpPr>
          <p:grpSpPr>
            <a:xfrm>
              <a:off x="4977554" y="2375251"/>
              <a:ext cx="3472436" cy="1129816"/>
              <a:chOff x="4977554" y="2375251"/>
              <a:chExt cx="3472436" cy="1129816"/>
            </a:xfrm>
          </p:grpSpPr>
          <p:pic>
            <p:nvPicPr>
              <p:cNvPr id="41" name="Picture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77554" y="2375251"/>
                <a:ext cx="1129816" cy="1129816"/>
              </a:xfrm>
              <a:prstGeom prst="rect">
                <a:avLst/>
              </a:prstGeom>
            </p:spPr>
          </p:pic>
          <p:sp>
            <p:nvSpPr>
              <p:cNvPr id="48" name="TextBox 47"/>
              <p:cNvSpPr txBox="1"/>
              <p:nvPr/>
            </p:nvSpPr>
            <p:spPr>
              <a:xfrm>
                <a:off x="6073726" y="2834247"/>
                <a:ext cx="2376264" cy="307777"/>
              </a:xfrm>
              <a:prstGeom prst="rect">
                <a:avLst/>
              </a:prstGeom>
              <a:noFill/>
            </p:spPr>
            <p:txBody>
              <a:bodyPr wrap="square" rtlCol="0">
                <a:spAutoFit/>
              </a:bodyPr>
              <a:lstStyle/>
              <a:p>
                <a:r>
                  <a:rPr lang="en-US" sz="1400" dirty="0"/>
                  <a:t>Run Monte Carlo simulations</a:t>
                </a:r>
                <a:endParaRPr lang="en-CA" sz="1400" dirty="0"/>
              </a:p>
            </p:txBody>
          </p:sp>
        </p:grpSp>
      </p:grpSp>
      <p:grpSp>
        <p:nvGrpSpPr>
          <p:cNvPr id="7" name="Group 6">
            <a:extLst>
              <a:ext uri="{FF2B5EF4-FFF2-40B4-BE49-F238E27FC236}">
                <a16:creationId xmlns:a16="http://schemas.microsoft.com/office/drawing/2014/main" id="{D7B007C0-8382-41C9-AB34-831F09CD164A}"/>
              </a:ext>
            </a:extLst>
          </p:cNvPr>
          <p:cNvGrpSpPr/>
          <p:nvPr/>
        </p:nvGrpSpPr>
        <p:grpSpPr>
          <a:xfrm>
            <a:off x="5040052" y="3334235"/>
            <a:ext cx="2428811" cy="635270"/>
            <a:chOff x="5040052" y="3334235"/>
            <a:chExt cx="2428811" cy="635270"/>
          </a:xfrm>
        </p:grpSpPr>
        <p:sp>
          <p:nvSpPr>
            <p:cNvPr id="42" name="Bent-Up Arrow 41"/>
            <p:cNvSpPr/>
            <p:nvPr/>
          </p:nvSpPr>
          <p:spPr>
            <a:xfrm rot="5400000" flipV="1">
              <a:off x="5010449" y="3363838"/>
              <a:ext cx="635270" cy="576064"/>
            </a:xfrm>
            <a:prstGeom prst="bentUpArrow">
              <a:avLst/>
            </a:prstGeom>
          </p:spPr>
          <p:style>
            <a:lnRef idx="1">
              <a:schemeClr val="accent1"/>
            </a:lnRef>
            <a:fillRef idx="2">
              <a:schemeClr val="accent1"/>
            </a:fillRef>
            <a:effectRef idx="1">
              <a:schemeClr val="accent1"/>
            </a:effectRef>
            <a:fontRef idx="minor">
              <a:schemeClr val="dk1"/>
            </a:fontRef>
          </p:style>
          <p:txBody>
            <a:bodyPr anchor="ctr"/>
            <a:lstStyle/>
            <a:p>
              <a:pPr algn="ctr"/>
              <a:endParaRPr lang="en-CA" sz="1200" b="1">
                <a:solidFill>
                  <a:schemeClr val="dk1"/>
                </a:solidFill>
              </a:endParaRPr>
            </a:p>
          </p:txBody>
        </p:sp>
        <p:sp>
          <p:nvSpPr>
            <p:cNvPr id="50" name="TextBox 49"/>
            <p:cNvSpPr txBox="1"/>
            <p:nvPr/>
          </p:nvSpPr>
          <p:spPr>
            <a:xfrm>
              <a:off x="5796136" y="3484207"/>
              <a:ext cx="1672727" cy="307777"/>
            </a:xfrm>
            <a:prstGeom prst="rect">
              <a:avLst/>
            </a:prstGeom>
            <a:noFill/>
          </p:spPr>
          <p:txBody>
            <a:bodyPr wrap="square" rtlCol="0">
              <a:spAutoFit/>
            </a:bodyPr>
            <a:lstStyle/>
            <a:p>
              <a:r>
                <a:rPr lang="en-US" sz="1400" dirty="0"/>
                <a:t>Result of analysis</a:t>
              </a:r>
              <a:endParaRPr lang="en-CA" sz="1400" dirty="0"/>
            </a:p>
          </p:txBody>
        </p:sp>
      </p:grpSp>
      <p:grpSp>
        <p:nvGrpSpPr>
          <p:cNvPr id="6" name="Group 5">
            <a:extLst>
              <a:ext uri="{FF2B5EF4-FFF2-40B4-BE49-F238E27FC236}">
                <a16:creationId xmlns:a16="http://schemas.microsoft.com/office/drawing/2014/main" id="{FEB4CC35-9C9D-442C-A86F-597DA0D144C9}"/>
              </a:ext>
            </a:extLst>
          </p:cNvPr>
          <p:cNvGrpSpPr/>
          <p:nvPr/>
        </p:nvGrpSpPr>
        <p:grpSpPr>
          <a:xfrm>
            <a:off x="290916" y="2824733"/>
            <a:ext cx="4640016" cy="1123915"/>
            <a:chOff x="290916" y="2824733"/>
            <a:chExt cx="4640016" cy="1123915"/>
          </a:xfrm>
        </p:grpSpPr>
        <p:pic>
          <p:nvPicPr>
            <p:cNvPr id="2052"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0916" y="2824733"/>
              <a:ext cx="4640016" cy="112391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Rectangle 42"/>
            <p:cNvSpPr/>
            <p:nvPr/>
          </p:nvSpPr>
          <p:spPr>
            <a:xfrm>
              <a:off x="1835696" y="2940159"/>
              <a:ext cx="2952328" cy="927736"/>
            </a:xfrm>
            <a:prstGeom prst="rect">
              <a:avLst/>
            </a:prstGeom>
            <a:solidFill>
              <a:srgbClr val="C00000">
                <a:alpha val="13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ectangle 51"/>
            <p:cNvSpPr/>
            <p:nvPr/>
          </p:nvSpPr>
          <p:spPr>
            <a:xfrm>
              <a:off x="467544" y="2940159"/>
              <a:ext cx="1080120" cy="927735"/>
            </a:xfrm>
            <a:prstGeom prst="rect">
              <a:avLst/>
            </a:prstGeom>
            <a:solidFill>
              <a:srgbClr val="00B050">
                <a:alpha val="13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custDataLst>
      <p:tags r:id="rId1"/>
    </p:custDataLst>
    <p:extLst>
      <p:ext uri="{BB962C8B-B14F-4D97-AF65-F5344CB8AC3E}">
        <p14:creationId xmlns:p14="http://schemas.microsoft.com/office/powerpoint/2010/main" val="2710697812"/>
      </p:ext>
    </p:extLst>
  </p:cSld>
  <p:clrMapOvr>
    <a:masterClrMapping/>
  </p:clrMapOvr>
  <mc:AlternateContent xmlns:mc="http://schemas.openxmlformats.org/markup-compatibility/2006" xmlns:p14="http://schemas.microsoft.com/office/powerpoint/2010/main">
    <mc:Choice Requires="p14">
      <p:transition spd="slow" p14:dur="2000" advTm="40103"/>
    </mc:Choice>
    <mc:Fallback xmlns="">
      <p:transition spd="slow" advTm="401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ap&#10;&#10;Description automatically generated">
            <a:extLst>
              <a:ext uri="{FF2B5EF4-FFF2-40B4-BE49-F238E27FC236}">
                <a16:creationId xmlns:a16="http://schemas.microsoft.com/office/drawing/2014/main" id="{9C8F1BAF-CF90-4704-845A-935B5F78F2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2585" y="808858"/>
            <a:ext cx="5677622" cy="3255264"/>
          </a:xfrm>
          <a:prstGeom prst="rect">
            <a:avLst/>
          </a:prstGeom>
        </p:spPr>
      </p:pic>
      <p:pic>
        <p:nvPicPr>
          <p:cNvPr id="1026" name="Picture 2" descr="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192" y="4235575"/>
            <a:ext cx="2543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611560" y="4320480"/>
            <a:ext cx="4824536" cy="707886"/>
          </a:xfrm>
          <a:prstGeom prst="rect">
            <a:avLst/>
          </a:prstGeom>
          <a:noFill/>
        </p:spPr>
        <p:txBody>
          <a:bodyPr wrap="square" rtlCol="0">
            <a:spAutoFit/>
          </a:bodyPr>
          <a:lstStyle/>
          <a:p>
            <a:r>
              <a:rPr lang="en-CA" sz="2000" b="1" dirty="0">
                <a:solidFill>
                  <a:schemeClr val="accent1">
                    <a:lumMod val="50000"/>
                  </a:schemeClr>
                </a:solidFill>
              </a:rPr>
              <a:t>Project Risk Analysis and Risk Management</a:t>
            </a:r>
          </a:p>
          <a:p>
            <a:pPr algn="ctr"/>
            <a:r>
              <a:rPr lang="en-US" sz="2000" b="1" dirty="0">
                <a:solidFill>
                  <a:schemeClr val="accent1">
                    <a:lumMod val="50000"/>
                  </a:schemeClr>
                </a:solidFill>
              </a:rPr>
              <a:t>RiskyProject Software Suite</a:t>
            </a:r>
            <a:endParaRPr lang="en-CA" sz="3200" b="1" dirty="0">
              <a:solidFill>
                <a:schemeClr val="accent1">
                  <a:lumMod val="50000"/>
                </a:schemeClr>
              </a:solidFill>
            </a:endParaRPr>
          </a:p>
        </p:txBody>
      </p:sp>
      <p:sp>
        <p:nvSpPr>
          <p:cNvPr id="10" name="TextBox 9"/>
          <p:cNvSpPr txBox="1"/>
          <p:nvPr/>
        </p:nvSpPr>
        <p:spPr>
          <a:xfrm>
            <a:off x="323529" y="39263"/>
            <a:ext cx="8352928" cy="861774"/>
          </a:xfrm>
          <a:prstGeom prst="rect">
            <a:avLst/>
          </a:prstGeom>
          <a:noFill/>
        </p:spPr>
        <p:txBody>
          <a:bodyPr wrap="square" rtlCol="0">
            <a:spAutoFit/>
          </a:bodyPr>
          <a:lstStyle/>
          <a:p>
            <a:pPr algn="ctr"/>
            <a:r>
              <a:rPr lang="en-US" sz="3200" b="1" dirty="0">
                <a:solidFill>
                  <a:schemeClr val="accent1">
                    <a:lumMod val="50000"/>
                  </a:schemeClr>
                </a:solidFill>
              </a:rPr>
              <a:t>Project Risk Analysis for Competitive Bidding</a:t>
            </a:r>
            <a:endParaRPr lang="en-CA" sz="3200" b="1" dirty="0">
              <a:solidFill>
                <a:schemeClr val="accent1">
                  <a:lumMod val="50000"/>
                </a:schemeClr>
              </a:solidFill>
            </a:endParaRPr>
          </a:p>
          <a:p>
            <a:endParaRPr lang="en-CA" dirty="0"/>
          </a:p>
        </p:txBody>
      </p:sp>
      <p:sp>
        <p:nvSpPr>
          <p:cNvPr id="47" name="Rectangle 46"/>
          <p:cNvSpPr/>
          <p:nvPr/>
        </p:nvSpPr>
        <p:spPr>
          <a:xfrm rot="16200000">
            <a:off x="4532832" y="-382492"/>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rot="16200000">
            <a:off x="4530038" y="-3839620"/>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064" y="5645159"/>
            <a:ext cx="5442466" cy="325267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ular Callout 7"/>
          <p:cNvSpPr/>
          <p:nvPr/>
        </p:nvSpPr>
        <p:spPr>
          <a:xfrm>
            <a:off x="1475656" y="1352760"/>
            <a:ext cx="1201094" cy="649309"/>
          </a:xfrm>
          <a:prstGeom prst="wedgeRectCallout">
            <a:avLst>
              <a:gd name="adj1" fmla="val 59160"/>
              <a:gd name="adj2" fmla="val 53376"/>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pPr algn="ctr"/>
            <a:r>
              <a:rPr lang="en-US" sz="1200" b="1" dirty="0"/>
              <a:t>Deterministic Duration –</a:t>
            </a:r>
            <a:r>
              <a:rPr lang="en-US" sz="1200" dirty="0"/>
              <a:t>No Risks</a:t>
            </a:r>
            <a:endParaRPr lang="en-CA" sz="1200" dirty="0">
              <a:solidFill>
                <a:schemeClr val="dk1"/>
              </a:solidFill>
            </a:endParaRPr>
          </a:p>
        </p:txBody>
      </p:sp>
      <p:sp>
        <p:nvSpPr>
          <p:cNvPr id="11" name="Rectangular Callout 10"/>
          <p:cNvSpPr/>
          <p:nvPr/>
        </p:nvSpPr>
        <p:spPr>
          <a:xfrm>
            <a:off x="5741879" y="1555576"/>
            <a:ext cx="1768328" cy="621823"/>
          </a:xfrm>
          <a:prstGeom prst="wedgeRectCallout">
            <a:avLst>
              <a:gd name="adj1" fmla="val -126155"/>
              <a:gd name="adj2" fmla="val -17716"/>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CA" sz="1200" b="1" dirty="0"/>
              <a:t>80% confidence</a:t>
            </a:r>
            <a:r>
              <a:rPr lang="en-CA" sz="1200" dirty="0"/>
              <a:t>  that project will be complete on time</a:t>
            </a:r>
          </a:p>
        </p:txBody>
      </p:sp>
      <p:sp>
        <p:nvSpPr>
          <p:cNvPr id="2" name="AutoShape 2">
            <a:extLst>
              <a:ext uri="{FF2B5EF4-FFF2-40B4-BE49-F238E27FC236}">
                <a16:creationId xmlns:a16="http://schemas.microsoft.com/office/drawing/2014/main" id="{58415D75-E9E9-4682-AD22-62B62FD53118}"/>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3" name="AutoShape 4">
            <a:extLst>
              <a:ext uri="{FF2B5EF4-FFF2-40B4-BE49-F238E27FC236}">
                <a16:creationId xmlns:a16="http://schemas.microsoft.com/office/drawing/2014/main" id="{3BDD0762-E058-4ABB-A261-EB9AE1A52D84}"/>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Tree>
    <p:custDataLst>
      <p:tags r:id="rId1"/>
    </p:custDataLst>
    <p:extLst>
      <p:ext uri="{BB962C8B-B14F-4D97-AF65-F5344CB8AC3E}">
        <p14:creationId xmlns:p14="http://schemas.microsoft.com/office/powerpoint/2010/main" val="137732716"/>
      </p:ext>
    </p:extLst>
  </p:cSld>
  <p:clrMapOvr>
    <a:masterClrMapping/>
  </p:clrMapOvr>
  <mc:AlternateContent xmlns:mc="http://schemas.openxmlformats.org/markup-compatibility/2006" xmlns:p14="http://schemas.microsoft.com/office/powerpoint/2010/main">
    <mc:Choice Requires="p14">
      <p:transition spd="slow" p14:dur="2000" advTm="49353"/>
    </mc:Choice>
    <mc:Fallback xmlns="">
      <p:transition spd="slow" advTm="493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4235575"/>
            <a:ext cx="2543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611560" y="4320480"/>
            <a:ext cx="4824536" cy="707886"/>
          </a:xfrm>
          <a:prstGeom prst="rect">
            <a:avLst/>
          </a:prstGeom>
          <a:noFill/>
        </p:spPr>
        <p:txBody>
          <a:bodyPr wrap="square" rtlCol="0">
            <a:spAutoFit/>
          </a:bodyPr>
          <a:lstStyle/>
          <a:p>
            <a:r>
              <a:rPr lang="en-CA" sz="2000" b="1" dirty="0">
                <a:solidFill>
                  <a:schemeClr val="accent1">
                    <a:lumMod val="50000"/>
                  </a:schemeClr>
                </a:solidFill>
              </a:rPr>
              <a:t>Project Risk Analysis and Risk Management</a:t>
            </a:r>
          </a:p>
          <a:p>
            <a:pPr algn="ctr"/>
            <a:r>
              <a:rPr lang="en-US" sz="2000" b="1" dirty="0">
                <a:solidFill>
                  <a:schemeClr val="accent1">
                    <a:lumMod val="50000"/>
                  </a:schemeClr>
                </a:solidFill>
              </a:rPr>
              <a:t>RiskyProject Software Suite</a:t>
            </a:r>
            <a:endParaRPr lang="en-CA" sz="3200" b="1" dirty="0">
              <a:solidFill>
                <a:schemeClr val="accent1">
                  <a:lumMod val="50000"/>
                </a:schemeClr>
              </a:solidFill>
            </a:endParaRPr>
          </a:p>
        </p:txBody>
      </p:sp>
      <p:sp>
        <p:nvSpPr>
          <p:cNvPr id="10" name="TextBox 9"/>
          <p:cNvSpPr txBox="1"/>
          <p:nvPr/>
        </p:nvSpPr>
        <p:spPr>
          <a:xfrm>
            <a:off x="323529" y="39263"/>
            <a:ext cx="8352928" cy="861774"/>
          </a:xfrm>
          <a:prstGeom prst="rect">
            <a:avLst/>
          </a:prstGeom>
          <a:noFill/>
        </p:spPr>
        <p:txBody>
          <a:bodyPr wrap="square" rtlCol="0">
            <a:spAutoFit/>
          </a:bodyPr>
          <a:lstStyle/>
          <a:p>
            <a:pPr algn="ctr"/>
            <a:r>
              <a:rPr lang="en-US" sz="3200" b="1" dirty="0">
                <a:solidFill>
                  <a:schemeClr val="accent1">
                    <a:lumMod val="50000"/>
                  </a:schemeClr>
                </a:solidFill>
              </a:rPr>
              <a:t>Risk Associated With Resources</a:t>
            </a:r>
            <a:endParaRPr lang="en-CA" sz="3200" b="1" dirty="0">
              <a:solidFill>
                <a:schemeClr val="accent1">
                  <a:lumMod val="50000"/>
                </a:schemeClr>
              </a:solidFill>
            </a:endParaRPr>
          </a:p>
          <a:p>
            <a:endParaRPr lang="en-CA" dirty="0"/>
          </a:p>
        </p:txBody>
      </p:sp>
      <p:sp>
        <p:nvSpPr>
          <p:cNvPr id="47" name="Rectangle 46"/>
          <p:cNvSpPr/>
          <p:nvPr/>
        </p:nvSpPr>
        <p:spPr>
          <a:xfrm rot="16200000">
            <a:off x="4532832" y="-382492"/>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rot="16200000">
            <a:off x="4530038" y="-3839620"/>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5852" y="901806"/>
            <a:ext cx="4510063" cy="29723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ular Callout 7"/>
          <p:cNvSpPr/>
          <p:nvPr/>
        </p:nvSpPr>
        <p:spPr>
          <a:xfrm>
            <a:off x="6260056" y="1251651"/>
            <a:ext cx="1768328" cy="621823"/>
          </a:xfrm>
          <a:prstGeom prst="wedgeRectCallout">
            <a:avLst>
              <a:gd name="adj1" fmla="val -215374"/>
              <a:gd name="adj2" fmla="val 164613"/>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CA" sz="1200" b="1" dirty="0"/>
              <a:t>Risk can assigned to resources</a:t>
            </a:r>
            <a:endParaRPr lang="en-CA" sz="1200" dirty="0"/>
          </a:p>
        </p:txBody>
      </p:sp>
      <p:sp>
        <p:nvSpPr>
          <p:cNvPr id="11" name="Rectangular Callout 10"/>
          <p:cNvSpPr/>
          <p:nvPr/>
        </p:nvSpPr>
        <p:spPr>
          <a:xfrm>
            <a:off x="6260056" y="1995686"/>
            <a:ext cx="1768328" cy="1368152"/>
          </a:xfrm>
          <a:prstGeom prst="wedgeRectCallout">
            <a:avLst>
              <a:gd name="adj1" fmla="val 39172"/>
              <a:gd name="adj2" fmla="val 8220"/>
            </a:avLst>
          </a:prstGeom>
          <a:gradFill>
            <a:gsLst>
              <a:gs pos="0">
                <a:schemeClr val="bg1">
                  <a:lumMod val="75000"/>
                </a:schemeClr>
              </a:gs>
              <a:gs pos="100000">
                <a:schemeClr val="bg1">
                  <a:lumMod val="95000"/>
                </a:schemeClr>
              </a:gs>
            </a:gsLst>
          </a:gradFill>
          <a:ln>
            <a:solidFill>
              <a:schemeClr val="tx1"/>
            </a:solidFill>
            <a:headEnd/>
            <a:tailEnd/>
          </a:ln>
        </p:spPr>
        <p:style>
          <a:lnRef idx="1">
            <a:schemeClr val="accent2"/>
          </a:lnRef>
          <a:fillRef idx="2">
            <a:schemeClr val="accent2"/>
          </a:fillRef>
          <a:effectRef idx="1">
            <a:schemeClr val="accent2"/>
          </a:effectRef>
          <a:fontRef idx="minor">
            <a:schemeClr val="dk1"/>
          </a:fontRef>
        </p:style>
        <p:txBody>
          <a:bodyPr anchor="ctr"/>
          <a:lstStyle/>
          <a:p>
            <a:r>
              <a:rPr lang="en-US" sz="1200" dirty="0">
                <a:solidFill>
                  <a:schemeClr val="dk1"/>
                </a:solidFill>
              </a:rPr>
              <a:t>Increase/reduce </a:t>
            </a:r>
          </a:p>
          <a:p>
            <a:pPr marL="171450" indent="-171450">
              <a:buFont typeface="Arial" panose="020B0604020202020204" pitchFamily="34" charset="0"/>
              <a:buChar char="•"/>
            </a:pPr>
            <a:r>
              <a:rPr lang="en-US" sz="1200" dirty="0">
                <a:solidFill>
                  <a:schemeClr val="dk1"/>
                </a:solidFill>
              </a:rPr>
              <a:t>duration or/cost of tasks this resource is assigned to</a:t>
            </a:r>
          </a:p>
          <a:p>
            <a:pPr marL="171450" indent="-171450">
              <a:buFont typeface="Arial" panose="020B0604020202020204" pitchFamily="34" charset="0"/>
              <a:buChar char="•"/>
            </a:pPr>
            <a:r>
              <a:rPr lang="en-US" sz="1200" dirty="0"/>
              <a:t>rate</a:t>
            </a:r>
          </a:p>
          <a:p>
            <a:pPr marL="171450" indent="-171450">
              <a:buFont typeface="Arial" panose="020B0604020202020204" pitchFamily="34" charset="0"/>
              <a:buChar char="•"/>
            </a:pPr>
            <a:r>
              <a:rPr lang="en-US" sz="1200" dirty="0">
                <a:solidFill>
                  <a:schemeClr val="dk1"/>
                </a:solidFill>
              </a:rPr>
              <a:t>resource allocation</a:t>
            </a:r>
            <a:endParaRPr lang="en-CA" sz="1200" dirty="0">
              <a:solidFill>
                <a:schemeClr val="dk1"/>
              </a:solidFill>
            </a:endParaRPr>
          </a:p>
        </p:txBody>
      </p:sp>
    </p:spTree>
    <p:custDataLst>
      <p:tags r:id="rId1"/>
    </p:custDataLst>
    <p:extLst>
      <p:ext uri="{BB962C8B-B14F-4D97-AF65-F5344CB8AC3E}">
        <p14:creationId xmlns:p14="http://schemas.microsoft.com/office/powerpoint/2010/main" val="137732716"/>
      </p:ext>
    </p:extLst>
  </p:cSld>
  <p:clrMapOvr>
    <a:masterClrMapping/>
  </p:clrMapOvr>
  <mc:AlternateContent xmlns:mc="http://schemas.openxmlformats.org/markup-compatibility/2006" xmlns:p14="http://schemas.microsoft.com/office/powerpoint/2010/main">
    <mc:Choice Requires="p14">
      <p:transition spd="slow" p14:dur="2000" advTm="31849"/>
    </mc:Choice>
    <mc:Fallback xmlns="">
      <p:transition spd="slow" advTm="318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4235575"/>
            <a:ext cx="2543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611560" y="4320480"/>
            <a:ext cx="4824536" cy="707886"/>
          </a:xfrm>
          <a:prstGeom prst="rect">
            <a:avLst/>
          </a:prstGeom>
          <a:noFill/>
        </p:spPr>
        <p:txBody>
          <a:bodyPr wrap="square" rtlCol="0">
            <a:spAutoFit/>
          </a:bodyPr>
          <a:lstStyle/>
          <a:p>
            <a:r>
              <a:rPr lang="en-CA" sz="2000" b="1" dirty="0">
                <a:solidFill>
                  <a:schemeClr val="accent1">
                    <a:lumMod val="50000"/>
                  </a:schemeClr>
                </a:solidFill>
              </a:rPr>
              <a:t>Project Risk Analysis and Risk Management</a:t>
            </a:r>
          </a:p>
          <a:p>
            <a:pPr algn="ctr"/>
            <a:r>
              <a:rPr lang="en-US" sz="2000" b="1" dirty="0">
                <a:solidFill>
                  <a:schemeClr val="accent1">
                    <a:lumMod val="50000"/>
                  </a:schemeClr>
                </a:solidFill>
              </a:rPr>
              <a:t>RiskyProject Software Suite</a:t>
            </a:r>
            <a:endParaRPr lang="en-CA" sz="3200" b="1" dirty="0">
              <a:solidFill>
                <a:schemeClr val="accent1">
                  <a:lumMod val="50000"/>
                </a:schemeClr>
              </a:solidFill>
            </a:endParaRPr>
          </a:p>
        </p:txBody>
      </p:sp>
      <p:sp>
        <p:nvSpPr>
          <p:cNvPr id="10" name="TextBox 9"/>
          <p:cNvSpPr txBox="1"/>
          <p:nvPr/>
        </p:nvSpPr>
        <p:spPr>
          <a:xfrm>
            <a:off x="323529" y="39263"/>
            <a:ext cx="8352928" cy="584775"/>
          </a:xfrm>
          <a:prstGeom prst="rect">
            <a:avLst/>
          </a:prstGeom>
          <a:noFill/>
        </p:spPr>
        <p:txBody>
          <a:bodyPr wrap="square" rtlCol="0">
            <a:spAutoFit/>
          </a:bodyPr>
          <a:lstStyle/>
          <a:p>
            <a:pPr algn="ctr"/>
            <a:r>
              <a:rPr lang="en-US" sz="3200" b="1" dirty="0">
                <a:solidFill>
                  <a:schemeClr val="accent1">
                    <a:lumMod val="50000"/>
                  </a:schemeClr>
                </a:solidFill>
              </a:rPr>
              <a:t>Criticality Index</a:t>
            </a:r>
            <a:endParaRPr lang="en-CA" dirty="0"/>
          </a:p>
        </p:txBody>
      </p:sp>
      <p:sp>
        <p:nvSpPr>
          <p:cNvPr id="47" name="Rectangle 46"/>
          <p:cNvSpPr/>
          <p:nvPr/>
        </p:nvSpPr>
        <p:spPr>
          <a:xfrm rot="16200000">
            <a:off x="4532832" y="-382492"/>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rot="16200000">
            <a:off x="4530038" y="-3839620"/>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7" name="Group 16">
            <a:extLst>
              <a:ext uri="{FF2B5EF4-FFF2-40B4-BE49-F238E27FC236}">
                <a16:creationId xmlns:a16="http://schemas.microsoft.com/office/drawing/2014/main" id="{28E0F66B-C612-4B46-BC1E-9C3DFF5B31AD}"/>
              </a:ext>
            </a:extLst>
          </p:cNvPr>
          <p:cNvGrpSpPr/>
          <p:nvPr/>
        </p:nvGrpSpPr>
        <p:grpSpPr>
          <a:xfrm>
            <a:off x="845362" y="771551"/>
            <a:ext cx="3096344" cy="3024335"/>
            <a:chOff x="845362" y="771551"/>
            <a:chExt cx="3096344" cy="3024335"/>
          </a:xfrm>
        </p:grpSpPr>
        <p:sp>
          <p:nvSpPr>
            <p:cNvPr id="7" name="Rectangular Callout 6"/>
            <p:cNvSpPr/>
            <p:nvPr/>
          </p:nvSpPr>
          <p:spPr>
            <a:xfrm>
              <a:off x="1169559" y="1419622"/>
              <a:ext cx="1043955" cy="167971"/>
            </a:xfrm>
            <a:prstGeom prst="wedgeRectCallout">
              <a:avLst>
                <a:gd name="adj1" fmla="val -14460"/>
                <a:gd name="adj2" fmla="val 16030"/>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pPr algn="ctr"/>
              <a:endParaRPr lang="en-CA" sz="1200" dirty="0"/>
            </a:p>
          </p:txBody>
        </p:sp>
        <p:sp>
          <p:nvSpPr>
            <p:cNvPr id="8" name="Rectangular Callout 7"/>
            <p:cNvSpPr/>
            <p:nvPr/>
          </p:nvSpPr>
          <p:spPr>
            <a:xfrm>
              <a:off x="2204411" y="1739993"/>
              <a:ext cx="521977" cy="167971"/>
            </a:xfrm>
            <a:prstGeom prst="wedgeRectCallout">
              <a:avLst>
                <a:gd name="adj1" fmla="val -14460"/>
                <a:gd name="adj2" fmla="val 16030"/>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pPr algn="ctr"/>
              <a:endParaRPr lang="en-CA" sz="1200" dirty="0"/>
            </a:p>
          </p:txBody>
        </p:sp>
        <p:sp>
          <p:nvSpPr>
            <p:cNvPr id="11" name="Rectangular Callout 10"/>
            <p:cNvSpPr/>
            <p:nvPr/>
          </p:nvSpPr>
          <p:spPr>
            <a:xfrm>
              <a:off x="2726388" y="2139702"/>
              <a:ext cx="765492" cy="167971"/>
            </a:xfrm>
            <a:prstGeom prst="wedgeRectCallout">
              <a:avLst>
                <a:gd name="adj1" fmla="val -14460"/>
                <a:gd name="adj2" fmla="val 16030"/>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pPr algn="ctr"/>
              <a:endParaRPr lang="en-CA" sz="1200" dirty="0"/>
            </a:p>
          </p:txBody>
        </p:sp>
        <p:sp>
          <p:nvSpPr>
            <p:cNvPr id="22" name="Rectangular Callout 21"/>
            <p:cNvSpPr/>
            <p:nvPr/>
          </p:nvSpPr>
          <p:spPr>
            <a:xfrm>
              <a:off x="1169559" y="2535389"/>
              <a:ext cx="1043955" cy="167971"/>
            </a:xfrm>
            <a:prstGeom prst="wedgeRectCallout">
              <a:avLst>
                <a:gd name="adj1" fmla="val -14460"/>
                <a:gd name="adj2" fmla="val 16030"/>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CA" sz="1200" dirty="0"/>
            </a:p>
          </p:txBody>
        </p:sp>
        <p:sp>
          <p:nvSpPr>
            <p:cNvPr id="23" name="Rectangular Callout 22"/>
            <p:cNvSpPr/>
            <p:nvPr/>
          </p:nvSpPr>
          <p:spPr>
            <a:xfrm>
              <a:off x="2213514" y="3019459"/>
              <a:ext cx="1043955" cy="167971"/>
            </a:xfrm>
            <a:prstGeom prst="wedgeRectCallout">
              <a:avLst>
                <a:gd name="adj1" fmla="val -14460"/>
                <a:gd name="adj2" fmla="val 16030"/>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CA" sz="1200" dirty="0"/>
            </a:p>
          </p:txBody>
        </p:sp>
        <p:sp>
          <p:nvSpPr>
            <p:cNvPr id="2" name="Rectangle 1"/>
            <p:cNvSpPr/>
            <p:nvPr/>
          </p:nvSpPr>
          <p:spPr>
            <a:xfrm>
              <a:off x="845362" y="1131590"/>
              <a:ext cx="3096344" cy="2664296"/>
            </a:xfrm>
            <a:prstGeom prst="rect">
              <a:avLst/>
            </a:prstGeom>
            <a:solidFill>
              <a:schemeClr val="accent1">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p:cNvSpPr txBox="1"/>
            <p:nvPr/>
          </p:nvSpPr>
          <p:spPr>
            <a:xfrm>
              <a:off x="845362" y="771551"/>
              <a:ext cx="2646518" cy="369332"/>
            </a:xfrm>
            <a:prstGeom prst="rect">
              <a:avLst/>
            </a:prstGeom>
            <a:noFill/>
          </p:spPr>
          <p:txBody>
            <a:bodyPr wrap="square" rtlCol="0">
              <a:spAutoFit/>
            </a:bodyPr>
            <a:lstStyle/>
            <a:p>
              <a:r>
                <a:rPr lang="en-US" dirty="0"/>
                <a:t>Iteration 1</a:t>
              </a:r>
              <a:endParaRPr lang="en-CA" dirty="0"/>
            </a:p>
          </p:txBody>
        </p:sp>
      </p:grpSp>
      <p:grpSp>
        <p:nvGrpSpPr>
          <p:cNvPr id="13" name="Group 12">
            <a:extLst>
              <a:ext uri="{FF2B5EF4-FFF2-40B4-BE49-F238E27FC236}">
                <a16:creationId xmlns:a16="http://schemas.microsoft.com/office/drawing/2014/main" id="{C8A376B9-3F66-4D66-BCFE-284F7FD8F8E4}"/>
              </a:ext>
            </a:extLst>
          </p:cNvPr>
          <p:cNvGrpSpPr/>
          <p:nvPr/>
        </p:nvGrpSpPr>
        <p:grpSpPr>
          <a:xfrm>
            <a:off x="4499993" y="778448"/>
            <a:ext cx="3104662" cy="3024335"/>
            <a:chOff x="4566414" y="771551"/>
            <a:chExt cx="3104662" cy="3024335"/>
          </a:xfrm>
        </p:grpSpPr>
        <p:sp>
          <p:nvSpPr>
            <p:cNvPr id="19" name="Rectangle 18"/>
            <p:cNvSpPr/>
            <p:nvPr/>
          </p:nvSpPr>
          <p:spPr>
            <a:xfrm>
              <a:off x="4574732" y="1131590"/>
              <a:ext cx="3096344" cy="2664296"/>
            </a:xfrm>
            <a:prstGeom prst="rect">
              <a:avLst/>
            </a:prstGeom>
            <a:solidFill>
              <a:schemeClr val="accent1">
                <a:alpha val="1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ular Callout 13"/>
            <p:cNvSpPr/>
            <p:nvPr/>
          </p:nvSpPr>
          <p:spPr>
            <a:xfrm>
              <a:off x="4898929" y="1419622"/>
              <a:ext cx="1043955" cy="167971"/>
            </a:xfrm>
            <a:prstGeom prst="wedgeRectCallout">
              <a:avLst>
                <a:gd name="adj1" fmla="val -14460"/>
                <a:gd name="adj2" fmla="val 16030"/>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CA" sz="1200" dirty="0"/>
            </a:p>
          </p:txBody>
        </p:sp>
        <p:sp>
          <p:nvSpPr>
            <p:cNvPr id="15" name="Rectangular Callout 14"/>
            <p:cNvSpPr/>
            <p:nvPr/>
          </p:nvSpPr>
          <p:spPr>
            <a:xfrm>
              <a:off x="5933781" y="1739993"/>
              <a:ext cx="521977" cy="167971"/>
            </a:xfrm>
            <a:prstGeom prst="wedgeRectCallout">
              <a:avLst>
                <a:gd name="adj1" fmla="val -14460"/>
                <a:gd name="adj2" fmla="val 16030"/>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CA" sz="1200" dirty="0"/>
            </a:p>
          </p:txBody>
        </p:sp>
        <p:sp>
          <p:nvSpPr>
            <p:cNvPr id="16" name="Rectangular Callout 15"/>
            <p:cNvSpPr/>
            <p:nvPr/>
          </p:nvSpPr>
          <p:spPr>
            <a:xfrm>
              <a:off x="6455758" y="2139702"/>
              <a:ext cx="521977" cy="167971"/>
            </a:xfrm>
            <a:prstGeom prst="wedgeRectCallout">
              <a:avLst>
                <a:gd name="adj1" fmla="val -14460"/>
                <a:gd name="adj2" fmla="val 16030"/>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CA" sz="1200" dirty="0"/>
            </a:p>
          </p:txBody>
        </p:sp>
        <p:sp>
          <p:nvSpPr>
            <p:cNvPr id="20" name="Rectangular Callout 19"/>
            <p:cNvSpPr/>
            <p:nvPr/>
          </p:nvSpPr>
          <p:spPr>
            <a:xfrm>
              <a:off x="4914118" y="2571750"/>
              <a:ext cx="1043955" cy="167971"/>
            </a:xfrm>
            <a:prstGeom prst="wedgeRectCallout">
              <a:avLst>
                <a:gd name="adj1" fmla="val -14460"/>
                <a:gd name="adj2" fmla="val 16030"/>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pPr algn="ctr"/>
              <a:endParaRPr lang="en-CA" sz="1200" dirty="0"/>
            </a:p>
          </p:txBody>
        </p:sp>
        <p:sp>
          <p:nvSpPr>
            <p:cNvPr id="21" name="Rectangular Callout 20"/>
            <p:cNvSpPr/>
            <p:nvPr/>
          </p:nvSpPr>
          <p:spPr>
            <a:xfrm>
              <a:off x="5958073" y="3055820"/>
              <a:ext cx="1278223" cy="167971"/>
            </a:xfrm>
            <a:prstGeom prst="wedgeRectCallout">
              <a:avLst>
                <a:gd name="adj1" fmla="val -14460"/>
                <a:gd name="adj2" fmla="val 16030"/>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pPr algn="ctr"/>
              <a:endParaRPr lang="en-CA" sz="1200" dirty="0"/>
            </a:p>
          </p:txBody>
        </p:sp>
        <p:sp>
          <p:nvSpPr>
            <p:cNvPr id="4" name="TextBox 3"/>
            <p:cNvSpPr txBox="1"/>
            <p:nvPr/>
          </p:nvSpPr>
          <p:spPr>
            <a:xfrm>
              <a:off x="4566414" y="771551"/>
              <a:ext cx="1811750" cy="369332"/>
            </a:xfrm>
            <a:prstGeom prst="rect">
              <a:avLst/>
            </a:prstGeom>
            <a:noFill/>
          </p:spPr>
          <p:txBody>
            <a:bodyPr wrap="square" rtlCol="0">
              <a:spAutoFit/>
            </a:bodyPr>
            <a:lstStyle/>
            <a:p>
              <a:r>
                <a:rPr lang="en-US" dirty="0"/>
                <a:t>Iteration 2</a:t>
              </a:r>
              <a:endParaRPr lang="en-CA" dirty="0"/>
            </a:p>
          </p:txBody>
        </p:sp>
      </p:grpSp>
      <p:sp>
        <p:nvSpPr>
          <p:cNvPr id="25" name="TextBox 24"/>
          <p:cNvSpPr txBox="1"/>
          <p:nvPr/>
        </p:nvSpPr>
        <p:spPr>
          <a:xfrm>
            <a:off x="2426002" y="1306530"/>
            <a:ext cx="2646518" cy="369332"/>
          </a:xfrm>
          <a:prstGeom prst="rect">
            <a:avLst/>
          </a:prstGeom>
          <a:noFill/>
        </p:spPr>
        <p:txBody>
          <a:bodyPr wrap="square" rtlCol="0">
            <a:spAutoFit/>
          </a:bodyPr>
          <a:lstStyle/>
          <a:p>
            <a:r>
              <a:rPr lang="en-US" dirty="0"/>
              <a:t>Critical Path</a:t>
            </a:r>
            <a:endParaRPr lang="en-CA" dirty="0"/>
          </a:p>
        </p:txBody>
      </p:sp>
      <p:sp>
        <p:nvSpPr>
          <p:cNvPr id="26" name="TextBox 25"/>
          <p:cNvSpPr txBox="1"/>
          <p:nvPr/>
        </p:nvSpPr>
        <p:spPr>
          <a:xfrm>
            <a:off x="6196849" y="2555055"/>
            <a:ext cx="2646518" cy="369332"/>
          </a:xfrm>
          <a:prstGeom prst="rect">
            <a:avLst/>
          </a:prstGeom>
          <a:noFill/>
        </p:spPr>
        <p:txBody>
          <a:bodyPr wrap="square" rtlCol="0">
            <a:spAutoFit/>
          </a:bodyPr>
          <a:lstStyle/>
          <a:p>
            <a:r>
              <a:rPr lang="en-US" dirty="0"/>
              <a:t>Critical Path</a:t>
            </a:r>
            <a:endParaRPr lang="en-CA" dirty="0"/>
          </a:p>
        </p:txBody>
      </p:sp>
    </p:spTree>
    <p:custDataLst>
      <p:tags r:id="rId1"/>
    </p:custDataLst>
    <p:extLst>
      <p:ext uri="{BB962C8B-B14F-4D97-AF65-F5344CB8AC3E}">
        <p14:creationId xmlns:p14="http://schemas.microsoft.com/office/powerpoint/2010/main" val="1485351118"/>
      </p:ext>
    </p:extLst>
  </p:cSld>
  <p:clrMapOvr>
    <a:masterClrMapping/>
  </p:clrMapOvr>
  <mc:AlternateContent xmlns:mc="http://schemas.openxmlformats.org/markup-compatibility/2006" xmlns:p14="http://schemas.microsoft.com/office/powerpoint/2010/main">
    <mc:Choice Requires="p14">
      <p:transition spd="slow" p14:dur="2000" advTm="43525"/>
    </mc:Choice>
    <mc:Fallback xmlns="">
      <p:transition spd="slow" advTm="435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7704" y="937556"/>
            <a:ext cx="4464496" cy="310809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192" y="4235575"/>
            <a:ext cx="2543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611560" y="4320480"/>
            <a:ext cx="4824536" cy="707886"/>
          </a:xfrm>
          <a:prstGeom prst="rect">
            <a:avLst/>
          </a:prstGeom>
          <a:noFill/>
        </p:spPr>
        <p:txBody>
          <a:bodyPr wrap="square" rtlCol="0">
            <a:spAutoFit/>
          </a:bodyPr>
          <a:lstStyle/>
          <a:p>
            <a:r>
              <a:rPr lang="en-CA" sz="2000" b="1" dirty="0">
                <a:solidFill>
                  <a:schemeClr val="accent1">
                    <a:lumMod val="50000"/>
                  </a:schemeClr>
                </a:solidFill>
              </a:rPr>
              <a:t>Project Risk Analysis and Risk Management</a:t>
            </a:r>
          </a:p>
          <a:p>
            <a:pPr algn="ctr"/>
            <a:r>
              <a:rPr lang="en-US" sz="2000" b="1" dirty="0">
                <a:solidFill>
                  <a:schemeClr val="accent1">
                    <a:lumMod val="50000"/>
                  </a:schemeClr>
                </a:solidFill>
              </a:rPr>
              <a:t>RiskyProject Software Suite</a:t>
            </a:r>
            <a:endParaRPr lang="en-CA" sz="3200" b="1" dirty="0">
              <a:solidFill>
                <a:schemeClr val="accent1">
                  <a:lumMod val="50000"/>
                </a:schemeClr>
              </a:solidFill>
            </a:endParaRPr>
          </a:p>
        </p:txBody>
      </p:sp>
      <p:sp>
        <p:nvSpPr>
          <p:cNvPr id="10" name="TextBox 9"/>
          <p:cNvSpPr txBox="1"/>
          <p:nvPr/>
        </p:nvSpPr>
        <p:spPr>
          <a:xfrm>
            <a:off x="323529" y="39263"/>
            <a:ext cx="8352928" cy="584775"/>
          </a:xfrm>
          <a:prstGeom prst="rect">
            <a:avLst/>
          </a:prstGeom>
          <a:noFill/>
        </p:spPr>
        <p:txBody>
          <a:bodyPr wrap="square" rtlCol="0">
            <a:spAutoFit/>
          </a:bodyPr>
          <a:lstStyle/>
          <a:p>
            <a:pPr algn="ctr"/>
            <a:r>
              <a:rPr lang="en-US" sz="3200" b="1" dirty="0">
                <a:solidFill>
                  <a:schemeClr val="accent1">
                    <a:lumMod val="50000"/>
                  </a:schemeClr>
                </a:solidFill>
              </a:rPr>
              <a:t>Project Control</a:t>
            </a:r>
            <a:endParaRPr lang="en-CA" dirty="0"/>
          </a:p>
        </p:txBody>
      </p:sp>
      <p:sp>
        <p:nvSpPr>
          <p:cNvPr id="47" name="Rectangle 46"/>
          <p:cNvSpPr/>
          <p:nvPr/>
        </p:nvSpPr>
        <p:spPr>
          <a:xfrm rot="16200000">
            <a:off x="4532832" y="-382492"/>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rot="16200000">
            <a:off x="4530038" y="-3839620"/>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ular Callout 7"/>
          <p:cNvSpPr/>
          <p:nvPr/>
        </p:nvSpPr>
        <p:spPr>
          <a:xfrm>
            <a:off x="2423281" y="1563638"/>
            <a:ext cx="1201094" cy="649309"/>
          </a:xfrm>
          <a:prstGeom prst="wedgeRectCallout">
            <a:avLst>
              <a:gd name="adj1" fmla="val 69469"/>
              <a:gd name="adj2" fmla="val 46041"/>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pPr algn="ctr"/>
            <a:r>
              <a:rPr lang="en-US" sz="1200" b="1" dirty="0"/>
              <a:t>Deterministic Schedule</a:t>
            </a:r>
            <a:endParaRPr lang="en-CA" sz="1200" dirty="0">
              <a:solidFill>
                <a:schemeClr val="dk1"/>
              </a:solidFill>
            </a:endParaRPr>
          </a:p>
        </p:txBody>
      </p:sp>
      <p:sp>
        <p:nvSpPr>
          <p:cNvPr id="2" name="TextBox 1"/>
          <p:cNvSpPr txBox="1"/>
          <p:nvPr/>
        </p:nvSpPr>
        <p:spPr>
          <a:xfrm rot="16200000">
            <a:off x="212734" y="2187685"/>
            <a:ext cx="2838811" cy="338554"/>
          </a:xfrm>
          <a:prstGeom prst="rect">
            <a:avLst/>
          </a:prstGeom>
          <a:noFill/>
        </p:spPr>
        <p:txBody>
          <a:bodyPr wrap="square" rtlCol="0">
            <a:spAutoFit/>
          </a:bodyPr>
          <a:lstStyle/>
          <a:p>
            <a:r>
              <a:rPr lang="en-US" sz="1600" dirty="0"/>
              <a:t>Percent of project completed</a:t>
            </a:r>
            <a:endParaRPr lang="en-CA" sz="1600" dirty="0"/>
          </a:p>
        </p:txBody>
      </p:sp>
      <p:sp>
        <p:nvSpPr>
          <p:cNvPr id="11" name="Rectangular Callout 10"/>
          <p:cNvSpPr/>
          <p:nvPr/>
        </p:nvSpPr>
        <p:spPr>
          <a:xfrm>
            <a:off x="6287415" y="1252726"/>
            <a:ext cx="1768328" cy="621823"/>
          </a:xfrm>
          <a:prstGeom prst="wedgeRectCallout">
            <a:avLst>
              <a:gd name="adj1" fmla="val -80605"/>
              <a:gd name="adj2" fmla="val -80472"/>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CA" sz="1200" b="1" dirty="0"/>
              <a:t>Expected p80 project completion date with risks and uncertainties</a:t>
            </a:r>
            <a:endParaRPr lang="en-CA" sz="1200" dirty="0"/>
          </a:p>
        </p:txBody>
      </p:sp>
      <p:sp>
        <p:nvSpPr>
          <p:cNvPr id="12" name="Rectangular Callout 11"/>
          <p:cNvSpPr/>
          <p:nvPr/>
        </p:nvSpPr>
        <p:spPr>
          <a:xfrm>
            <a:off x="4911972" y="2787774"/>
            <a:ext cx="1048248" cy="296171"/>
          </a:xfrm>
          <a:prstGeom prst="wedgeRectCallout">
            <a:avLst>
              <a:gd name="adj1" fmla="val -173593"/>
              <a:gd name="adj2" fmla="val -32159"/>
            </a:avLst>
          </a:prstGeom>
          <a:gradFill>
            <a:gsLst>
              <a:gs pos="0">
                <a:schemeClr val="bg1">
                  <a:lumMod val="75000"/>
                </a:schemeClr>
              </a:gs>
              <a:gs pos="100000">
                <a:schemeClr val="bg1">
                  <a:lumMod val="95000"/>
                </a:schemeClr>
              </a:gs>
            </a:gsLst>
          </a:gradFill>
          <a:ln>
            <a:solidFill>
              <a:schemeClr val="tx1"/>
            </a:solidFill>
            <a:headEnd/>
            <a:tailEnd/>
          </a:ln>
        </p:spPr>
        <p:style>
          <a:lnRef idx="1">
            <a:schemeClr val="accent2"/>
          </a:lnRef>
          <a:fillRef idx="2">
            <a:schemeClr val="accent2"/>
          </a:fillRef>
          <a:effectRef idx="1">
            <a:schemeClr val="accent2"/>
          </a:effectRef>
          <a:fontRef idx="minor">
            <a:schemeClr val="dk1"/>
          </a:fontRef>
        </p:style>
        <p:txBody>
          <a:bodyPr anchor="ctr"/>
          <a:lstStyle/>
          <a:p>
            <a:r>
              <a:rPr lang="en-US" sz="1200" dirty="0">
                <a:solidFill>
                  <a:schemeClr val="dk1"/>
                </a:solidFill>
              </a:rPr>
              <a:t>Low estimate</a:t>
            </a:r>
            <a:endParaRPr lang="en-CA" sz="1200" dirty="0">
              <a:solidFill>
                <a:schemeClr val="dk1"/>
              </a:solidFill>
            </a:endParaRPr>
          </a:p>
        </p:txBody>
      </p:sp>
      <p:sp>
        <p:nvSpPr>
          <p:cNvPr id="15" name="Rectangular Callout 14"/>
          <p:cNvSpPr/>
          <p:nvPr/>
        </p:nvSpPr>
        <p:spPr>
          <a:xfrm>
            <a:off x="4443952" y="3219822"/>
            <a:ext cx="1516268" cy="648072"/>
          </a:xfrm>
          <a:prstGeom prst="wedgeRectCallout">
            <a:avLst>
              <a:gd name="adj1" fmla="val -139893"/>
              <a:gd name="adj2" fmla="val 737"/>
            </a:avLst>
          </a:prstGeom>
          <a:gradFill>
            <a:gsLst>
              <a:gs pos="0">
                <a:srgbClr val="78EF57"/>
              </a:gs>
              <a:gs pos="100000">
                <a:srgbClr val="A9F5AD"/>
              </a:gs>
            </a:gsLst>
          </a:gradFill>
          <a:ln>
            <a:solidFill>
              <a:srgbClr val="1BE325"/>
            </a:solidFill>
            <a:headEnd/>
            <a:tailEnd/>
          </a:ln>
        </p:spPr>
        <p:style>
          <a:lnRef idx="1">
            <a:schemeClr val="accent2"/>
          </a:lnRef>
          <a:fillRef idx="2">
            <a:schemeClr val="accent2"/>
          </a:fillRef>
          <a:effectRef idx="1">
            <a:schemeClr val="accent2"/>
          </a:effectRef>
          <a:fontRef idx="minor">
            <a:schemeClr val="dk1"/>
          </a:fontRef>
        </p:style>
        <p:txBody>
          <a:bodyPr anchor="ctr"/>
          <a:lstStyle/>
          <a:p>
            <a:r>
              <a:rPr lang="en-US" sz="1200" b="1" dirty="0">
                <a:solidFill>
                  <a:schemeClr val="dk1"/>
                </a:solidFill>
              </a:rPr>
              <a:t>Actual Duration of completed portion of project</a:t>
            </a:r>
            <a:endParaRPr lang="en-CA" sz="1200" b="1" dirty="0">
              <a:solidFill>
                <a:schemeClr val="dk1"/>
              </a:solidFill>
            </a:endParaRPr>
          </a:p>
        </p:txBody>
      </p:sp>
      <p:grpSp>
        <p:nvGrpSpPr>
          <p:cNvPr id="16" name="Group 15">
            <a:extLst>
              <a:ext uri="{FF2B5EF4-FFF2-40B4-BE49-F238E27FC236}">
                <a16:creationId xmlns:a16="http://schemas.microsoft.com/office/drawing/2014/main" id="{E47392D9-36D1-4142-B87E-736A0C1B4FA5}"/>
              </a:ext>
            </a:extLst>
          </p:cNvPr>
          <p:cNvGrpSpPr/>
          <p:nvPr/>
        </p:nvGrpSpPr>
        <p:grpSpPr>
          <a:xfrm>
            <a:off x="4911972" y="2064861"/>
            <a:ext cx="1872183" cy="1001821"/>
            <a:chOff x="4911972" y="2064861"/>
            <a:chExt cx="1872183" cy="1001821"/>
          </a:xfrm>
        </p:grpSpPr>
        <p:sp>
          <p:nvSpPr>
            <p:cNvPr id="14" name="Rectangular Callout 13"/>
            <p:cNvSpPr/>
            <p:nvPr/>
          </p:nvSpPr>
          <p:spPr>
            <a:xfrm>
              <a:off x="5735907" y="2064861"/>
              <a:ext cx="1048248" cy="296171"/>
            </a:xfrm>
            <a:prstGeom prst="wedgeRectCallout">
              <a:avLst>
                <a:gd name="adj1" fmla="val -163598"/>
                <a:gd name="adj2" fmla="val -28943"/>
              </a:avLst>
            </a:prstGeom>
            <a:gradFill>
              <a:gsLst>
                <a:gs pos="0">
                  <a:schemeClr val="bg1">
                    <a:lumMod val="75000"/>
                  </a:schemeClr>
                </a:gs>
                <a:gs pos="100000">
                  <a:schemeClr val="bg1">
                    <a:lumMod val="95000"/>
                  </a:schemeClr>
                </a:gs>
              </a:gsLst>
            </a:gradFill>
            <a:ln>
              <a:solidFill>
                <a:schemeClr val="tx1"/>
              </a:solidFill>
              <a:headEnd/>
              <a:tailEnd/>
            </a:ln>
          </p:spPr>
          <p:style>
            <a:lnRef idx="1">
              <a:schemeClr val="accent2"/>
            </a:lnRef>
            <a:fillRef idx="2">
              <a:schemeClr val="accent2"/>
            </a:fillRef>
            <a:effectRef idx="1">
              <a:schemeClr val="accent2"/>
            </a:effectRef>
            <a:fontRef idx="minor">
              <a:schemeClr val="dk1"/>
            </a:fontRef>
          </p:style>
          <p:txBody>
            <a:bodyPr anchor="ctr"/>
            <a:lstStyle/>
            <a:p>
              <a:r>
                <a:rPr lang="en-US" sz="1200" dirty="0">
                  <a:solidFill>
                    <a:schemeClr val="dk1"/>
                  </a:solidFill>
                </a:rPr>
                <a:t>High Estimate</a:t>
              </a:r>
              <a:endParaRPr lang="en-CA" sz="1200" dirty="0">
                <a:solidFill>
                  <a:schemeClr val="dk1"/>
                </a:solidFill>
              </a:endParaRPr>
            </a:p>
          </p:txBody>
        </p:sp>
        <p:sp>
          <p:nvSpPr>
            <p:cNvPr id="18" name="Rectangular Callout 11">
              <a:extLst>
                <a:ext uri="{FF2B5EF4-FFF2-40B4-BE49-F238E27FC236}">
                  <a16:creationId xmlns:a16="http://schemas.microsoft.com/office/drawing/2014/main" id="{E5C60E5E-B2FB-497E-A06E-3382FE1AC940}"/>
                </a:ext>
              </a:extLst>
            </p:cNvPr>
            <p:cNvSpPr/>
            <p:nvPr/>
          </p:nvSpPr>
          <p:spPr>
            <a:xfrm>
              <a:off x="4911972" y="2770511"/>
              <a:ext cx="1048248" cy="296171"/>
            </a:xfrm>
            <a:prstGeom prst="wedgeRectCallout">
              <a:avLst>
                <a:gd name="adj1" fmla="val -173593"/>
                <a:gd name="adj2" fmla="val -32159"/>
              </a:avLst>
            </a:prstGeom>
            <a:gradFill>
              <a:gsLst>
                <a:gs pos="0">
                  <a:schemeClr val="bg1">
                    <a:lumMod val="75000"/>
                  </a:schemeClr>
                </a:gs>
                <a:gs pos="100000">
                  <a:schemeClr val="bg1">
                    <a:lumMod val="95000"/>
                  </a:schemeClr>
                </a:gs>
              </a:gsLst>
            </a:gradFill>
            <a:ln>
              <a:solidFill>
                <a:schemeClr val="tx1"/>
              </a:solidFill>
              <a:headEnd/>
              <a:tailEnd/>
            </a:ln>
          </p:spPr>
          <p:style>
            <a:lnRef idx="1">
              <a:schemeClr val="accent2"/>
            </a:lnRef>
            <a:fillRef idx="2">
              <a:schemeClr val="accent2"/>
            </a:fillRef>
            <a:effectRef idx="1">
              <a:schemeClr val="accent2"/>
            </a:effectRef>
            <a:fontRef idx="minor">
              <a:schemeClr val="dk1"/>
            </a:fontRef>
          </p:style>
          <p:txBody>
            <a:bodyPr anchor="ctr"/>
            <a:lstStyle/>
            <a:p>
              <a:r>
                <a:rPr lang="en-US" sz="1200" dirty="0">
                  <a:solidFill>
                    <a:schemeClr val="dk1"/>
                  </a:solidFill>
                </a:rPr>
                <a:t>Low estimate</a:t>
              </a:r>
              <a:endParaRPr lang="en-CA" sz="1200" dirty="0">
                <a:solidFill>
                  <a:schemeClr val="dk1"/>
                </a:solidFill>
              </a:endParaRPr>
            </a:p>
          </p:txBody>
        </p:sp>
        <p:sp>
          <p:nvSpPr>
            <p:cNvPr id="22" name="Rectangular Callout 13">
              <a:extLst>
                <a:ext uri="{FF2B5EF4-FFF2-40B4-BE49-F238E27FC236}">
                  <a16:creationId xmlns:a16="http://schemas.microsoft.com/office/drawing/2014/main" id="{1E8BEF81-186A-40E7-90E4-FB24F5130752}"/>
                </a:ext>
              </a:extLst>
            </p:cNvPr>
            <p:cNvSpPr/>
            <p:nvPr/>
          </p:nvSpPr>
          <p:spPr>
            <a:xfrm>
              <a:off x="5251943" y="2406401"/>
              <a:ext cx="1226543" cy="296171"/>
            </a:xfrm>
            <a:prstGeom prst="wedgeRectCallout">
              <a:avLst>
                <a:gd name="adj1" fmla="val -154900"/>
                <a:gd name="adj2" fmla="val -26370"/>
              </a:avLst>
            </a:prstGeom>
            <a:gradFill>
              <a:gsLst>
                <a:gs pos="0">
                  <a:schemeClr val="bg1">
                    <a:lumMod val="75000"/>
                  </a:schemeClr>
                </a:gs>
                <a:gs pos="100000">
                  <a:schemeClr val="bg1">
                    <a:lumMod val="95000"/>
                  </a:schemeClr>
                </a:gs>
              </a:gsLst>
            </a:gradFill>
            <a:ln>
              <a:solidFill>
                <a:schemeClr val="tx1"/>
              </a:solidFill>
              <a:headEnd/>
              <a:tailEnd/>
            </a:ln>
          </p:spPr>
          <p:style>
            <a:lnRef idx="1">
              <a:schemeClr val="accent2"/>
            </a:lnRef>
            <a:fillRef idx="2">
              <a:schemeClr val="accent2"/>
            </a:fillRef>
            <a:effectRef idx="1">
              <a:schemeClr val="accent2"/>
            </a:effectRef>
            <a:fontRef idx="minor">
              <a:schemeClr val="dk1"/>
            </a:fontRef>
          </p:style>
          <p:txBody>
            <a:bodyPr anchor="ctr"/>
            <a:lstStyle/>
            <a:p>
              <a:r>
                <a:rPr lang="en-US" sz="1200" dirty="0">
                  <a:solidFill>
                    <a:schemeClr val="dk1"/>
                  </a:solidFill>
                </a:rPr>
                <a:t>Mean Estimate</a:t>
              </a:r>
              <a:endParaRPr lang="en-CA" sz="1200" dirty="0">
                <a:solidFill>
                  <a:schemeClr val="dk1"/>
                </a:solidFill>
              </a:endParaRPr>
            </a:p>
          </p:txBody>
        </p:sp>
      </p:grpSp>
    </p:spTree>
    <p:custDataLst>
      <p:tags r:id="rId1"/>
    </p:custDataLst>
    <p:extLst>
      <p:ext uri="{BB962C8B-B14F-4D97-AF65-F5344CB8AC3E}">
        <p14:creationId xmlns:p14="http://schemas.microsoft.com/office/powerpoint/2010/main" val="333493310"/>
      </p:ext>
    </p:extLst>
  </p:cSld>
  <p:clrMapOvr>
    <a:masterClrMapping/>
  </p:clrMapOvr>
  <mc:AlternateContent xmlns:mc="http://schemas.openxmlformats.org/markup-compatibility/2006" xmlns:p14="http://schemas.microsoft.com/office/powerpoint/2010/main">
    <mc:Choice Requires="p14">
      <p:transition spd="slow" p14:dur="2000" advTm="9399"/>
    </mc:Choice>
    <mc:Fallback xmlns="">
      <p:transition spd="slow" advTm="93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4235575"/>
            <a:ext cx="2543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611560" y="4320480"/>
            <a:ext cx="4824536" cy="707886"/>
          </a:xfrm>
          <a:prstGeom prst="rect">
            <a:avLst/>
          </a:prstGeom>
          <a:noFill/>
        </p:spPr>
        <p:txBody>
          <a:bodyPr wrap="square" rtlCol="0">
            <a:spAutoFit/>
          </a:bodyPr>
          <a:lstStyle/>
          <a:p>
            <a:r>
              <a:rPr lang="en-CA" sz="2000" b="1" dirty="0">
                <a:solidFill>
                  <a:schemeClr val="accent1">
                    <a:lumMod val="50000"/>
                  </a:schemeClr>
                </a:solidFill>
              </a:rPr>
              <a:t>Project Risk Analysis and Risk Management</a:t>
            </a:r>
          </a:p>
          <a:p>
            <a:pPr algn="ctr"/>
            <a:r>
              <a:rPr lang="en-US" sz="2000" b="1" dirty="0">
                <a:solidFill>
                  <a:schemeClr val="accent1">
                    <a:lumMod val="50000"/>
                  </a:schemeClr>
                </a:solidFill>
              </a:rPr>
              <a:t>RiskyProject Software Suite</a:t>
            </a:r>
            <a:endParaRPr lang="en-CA" sz="3200" b="1" dirty="0">
              <a:solidFill>
                <a:schemeClr val="accent1">
                  <a:lumMod val="50000"/>
                </a:schemeClr>
              </a:solidFill>
            </a:endParaRPr>
          </a:p>
        </p:txBody>
      </p:sp>
      <p:sp>
        <p:nvSpPr>
          <p:cNvPr id="10" name="TextBox 9"/>
          <p:cNvSpPr txBox="1"/>
          <p:nvPr/>
        </p:nvSpPr>
        <p:spPr>
          <a:xfrm>
            <a:off x="323529" y="39263"/>
            <a:ext cx="8352928" cy="861774"/>
          </a:xfrm>
          <a:prstGeom prst="rect">
            <a:avLst/>
          </a:prstGeom>
          <a:noFill/>
        </p:spPr>
        <p:txBody>
          <a:bodyPr wrap="square" rtlCol="0">
            <a:spAutoFit/>
          </a:bodyPr>
          <a:lstStyle/>
          <a:p>
            <a:pPr algn="ctr"/>
            <a:r>
              <a:rPr lang="en-US" sz="3200" b="1" dirty="0">
                <a:solidFill>
                  <a:schemeClr val="accent1">
                    <a:lumMod val="50000"/>
                  </a:schemeClr>
                </a:solidFill>
              </a:rPr>
              <a:t>About Project Risk Analysis</a:t>
            </a:r>
            <a:endParaRPr lang="en-CA" sz="3200" b="1" dirty="0">
              <a:solidFill>
                <a:schemeClr val="accent1">
                  <a:lumMod val="50000"/>
                </a:schemeClr>
              </a:solidFill>
            </a:endParaRPr>
          </a:p>
          <a:p>
            <a:endParaRPr lang="en-CA" dirty="0"/>
          </a:p>
        </p:txBody>
      </p:sp>
      <p:sp>
        <p:nvSpPr>
          <p:cNvPr id="47" name="Rectangle 46"/>
          <p:cNvSpPr/>
          <p:nvPr/>
        </p:nvSpPr>
        <p:spPr>
          <a:xfrm rot="16200000">
            <a:off x="4532832" y="-382492"/>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rot="16200000">
            <a:off x="4530038" y="-3839620"/>
            <a:ext cx="72753" cy="9149587"/>
          </a:xfrm>
          <a:prstGeom prst="rect">
            <a:avLst/>
          </a:prstGeom>
          <a:gradFill flip="none" rotWithShape="1">
            <a:gsLst>
              <a:gs pos="0">
                <a:srgbClr val="540000"/>
              </a:gs>
              <a:gs pos="100000">
                <a:srgbClr val="FF000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122" name="Picture 2" descr="http://projectdecisions.org/wp-content/uploads/2017/05/PR-book-cover160x23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1139825"/>
            <a:ext cx="1524000" cy="2190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23828" y="1139825"/>
            <a:ext cx="4644516" cy="2462213"/>
          </a:xfrm>
          <a:prstGeom prst="rect">
            <a:avLst/>
          </a:prstGeom>
          <a:noFill/>
        </p:spPr>
        <p:txBody>
          <a:bodyPr wrap="square" rtlCol="0">
            <a:spAutoFit/>
          </a:bodyPr>
          <a:lstStyle/>
          <a:p>
            <a:pPr fontAlgn="base"/>
            <a:r>
              <a:rPr lang="en-US" sz="1400" dirty="0"/>
              <a:t>For more Information:</a:t>
            </a:r>
          </a:p>
          <a:p>
            <a:pPr fontAlgn="base"/>
            <a:endParaRPr lang="en-CA" dirty="0"/>
          </a:p>
          <a:p>
            <a:pPr algn="ctr" fontAlgn="base"/>
            <a:r>
              <a:rPr lang="en-CA" b="1" dirty="0"/>
              <a:t>Project Risk Analysis Made Ridiculously Simple</a:t>
            </a:r>
          </a:p>
          <a:p>
            <a:pPr algn="ctr" fontAlgn="base"/>
            <a:endParaRPr lang="en-CA" dirty="0"/>
          </a:p>
          <a:p>
            <a:pPr algn="ctr" fontAlgn="base"/>
            <a:r>
              <a:rPr lang="en-CA" dirty="0"/>
              <a:t>A Step by Step Guide to Project Risk Analysis</a:t>
            </a:r>
          </a:p>
          <a:p>
            <a:pPr algn="ctr" fontAlgn="base"/>
            <a:r>
              <a:rPr lang="en-CA" sz="1400" dirty="0"/>
              <a:t>by Lev </a:t>
            </a:r>
            <a:r>
              <a:rPr lang="en-CA" sz="1400" dirty="0" err="1"/>
              <a:t>Virine</a:t>
            </a:r>
            <a:r>
              <a:rPr lang="en-CA" sz="1400" dirty="0"/>
              <a:t> and Michael </a:t>
            </a:r>
            <a:r>
              <a:rPr lang="en-CA" sz="1400" dirty="0" err="1"/>
              <a:t>Trumper</a:t>
            </a:r>
            <a:endParaRPr lang="en-CA" sz="1400" dirty="0"/>
          </a:p>
          <a:p>
            <a:pPr fontAlgn="base"/>
            <a:endParaRPr lang="en-US" dirty="0"/>
          </a:p>
          <a:p>
            <a:pPr algn="ctr" fontAlgn="base"/>
            <a:r>
              <a:rPr lang="en-US" dirty="0"/>
              <a:t>www.intaver.com</a:t>
            </a:r>
            <a:endParaRPr lang="en-CA" dirty="0"/>
          </a:p>
          <a:p>
            <a:endParaRPr lang="en-CA" dirty="0"/>
          </a:p>
        </p:txBody>
      </p:sp>
      <p:sp>
        <p:nvSpPr>
          <p:cNvPr id="3" name="Rectangle 2"/>
          <p:cNvSpPr/>
          <p:nvPr/>
        </p:nvSpPr>
        <p:spPr>
          <a:xfrm>
            <a:off x="2771801" y="1491630"/>
            <a:ext cx="5256584" cy="14401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874245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5.6|17.4"/>
</p:tagLst>
</file>

<file path=ppt/tags/tag2.xml><?xml version="1.0" encoding="utf-8"?>
<p:tagLst xmlns:a="http://schemas.openxmlformats.org/drawingml/2006/main" xmlns:r="http://schemas.openxmlformats.org/officeDocument/2006/relationships" xmlns:p="http://schemas.openxmlformats.org/presentationml/2006/main">
  <p:tag name="TIMING" val="|14.4|11.7|24.1"/>
</p:tagLst>
</file>

<file path=ppt/tags/tag3.xml><?xml version="1.0" encoding="utf-8"?>
<p:tagLst xmlns:a="http://schemas.openxmlformats.org/drawingml/2006/main" xmlns:r="http://schemas.openxmlformats.org/officeDocument/2006/relationships" xmlns:p="http://schemas.openxmlformats.org/presentationml/2006/main">
  <p:tag name="TIMING" val="|5.7|3.3|4.5|4.4|6.1|0.9"/>
</p:tagLst>
</file>

<file path=ppt/tags/tag4.xml><?xml version="1.0" encoding="utf-8"?>
<p:tagLst xmlns:a="http://schemas.openxmlformats.org/drawingml/2006/main" xmlns:r="http://schemas.openxmlformats.org/officeDocument/2006/relationships" xmlns:p="http://schemas.openxmlformats.org/presentationml/2006/main">
  <p:tag name="TIMING" val="|16.3|5.9"/>
</p:tagLst>
</file>

<file path=ppt/tags/tag5.xml><?xml version="1.0" encoding="utf-8"?>
<p:tagLst xmlns:a="http://schemas.openxmlformats.org/drawingml/2006/main" xmlns:r="http://schemas.openxmlformats.org/officeDocument/2006/relationships" xmlns:p="http://schemas.openxmlformats.org/presentationml/2006/main">
  <p:tag name="TIMING" val="|12.6|6.5"/>
</p:tagLst>
</file>

<file path=ppt/tags/tag6.xml><?xml version="1.0" encoding="utf-8"?>
<p:tagLst xmlns:a="http://schemas.openxmlformats.org/drawingml/2006/main" xmlns:r="http://schemas.openxmlformats.org/officeDocument/2006/relationships" xmlns:p="http://schemas.openxmlformats.org/presentationml/2006/main">
  <p:tag name="TIMING" val="|7.2|1.3|6.3|0.7"/>
</p:tagLst>
</file>

<file path=ppt/tags/tag7.xml><?xml version="1.0" encoding="utf-8"?>
<p:tagLst xmlns:a="http://schemas.openxmlformats.org/drawingml/2006/main" xmlns:r="http://schemas.openxmlformats.org/officeDocument/2006/relationships" xmlns:p="http://schemas.openxmlformats.org/presentationml/2006/main">
  <p:tag name="TIMING" val="|1.8|3.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8596</TotalTime>
  <Words>1141</Words>
  <Application>Microsoft Office PowerPoint</Application>
  <PresentationFormat>On-screen Show (16:9)</PresentationFormat>
  <Paragraphs>110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lvirine</dc:creator>
  <cp:lastModifiedBy>Lev Virine</cp:lastModifiedBy>
  <cp:revision>87</cp:revision>
  <dcterms:created xsi:type="dcterms:W3CDTF">2020-03-13T18:37:57Z</dcterms:created>
  <dcterms:modified xsi:type="dcterms:W3CDTF">2020-06-23T16:23:22Z</dcterms:modified>
</cp:coreProperties>
</file>