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8" r:id="rId1"/>
  </p:sldMasterIdLst>
  <p:notesMasterIdLst>
    <p:notesMasterId r:id="rId27"/>
  </p:notesMasterIdLst>
  <p:handoutMasterIdLst>
    <p:handoutMasterId r:id="rId28"/>
  </p:handoutMasterIdLst>
  <p:sldIdLst>
    <p:sldId id="568" r:id="rId2"/>
    <p:sldId id="577" r:id="rId3"/>
    <p:sldId id="574" r:id="rId4"/>
    <p:sldId id="575" r:id="rId5"/>
    <p:sldId id="576" r:id="rId6"/>
    <p:sldId id="579" r:id="rId7"/>
    <p:sldId id="581" r:id="rId8"/>
    <p:sldId id="580" r:id="rId9"/>
    <p:sldId id="578" r:id="rId10"/>
    <p:sldId id="583" r:id="rId11"/>
    <p:sldId id="584" r:id="rId12"/>
    <p:sldId id="585" r:id="rId13"/>
    <p:sldId id="586" r:id="rId14"/>
    <p:sldId id="552" r:id="rId15"/>
    <p:sldId id="587" r:id="rId16"/>
    <p:sldId id="564" r:id="rId17"/>
    <p:sldId id="588" r:id="rId18"/>
    <p:sldId id="590" r:id="rId19"/>
    <p:sldId id="591" r:id="rId20"/>
    <p:sldId id="589" r:id="rId21"/>
    <p:sldId id="567" r:id="rId22"/>
    <p:sldId id="547" r:id="rId23"/>
    <p:sldId id="593" r:id="rId24"/>
    <p:sldId id="594" r:id="rId25"/>
    <p:sldId id="557" r:id="rId26"/>
  </p:sldIdLst>
  <p:sldSz cx="9144000" cy="6858000" type="screen4x3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00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8" autoAdjust="0"/>
    <p:restoredTop sz="76571" autoAdjust="0"/>
  </p:normalViewPr>
  <p:slideViewPr>
    <p:cSldViewPr>
      <p:cViewPr>
        <p:scale>
          <a:sx n="66" d="100"/>
          <a:sy n="66" d="100"/>
        </p:scale>
        <p:origin x="-2226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50" d="100"/>
          <a:sy n="150" d="100"/>
        </p:scale>
        <p:origin x="-72" y="3738"/>
      </p:cViewPr>
      <p:guideLst>
        <p:guide orient="horz" pos="2952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Lev\Webinar\Web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Sheet1!$B$2:$B$6</c:f>
              <c:strCache>
                <c:ptCount val="5"/>
                <c:pt idx="0">
                  <c:v>2003</c:v>
                </c:pt>
                <c:pt idx="1">
                  <c:v>2007</c:v>
                </c:pt>
                <c:pt idx="2">
                  <c:v>March, 2009</c:v>
                </c:pt>
                <c:pt idx="3">
                  <c:v>September, 2009</c:v>
                </c:pt>
                <c:pt idx="4">
                  <c:v>September, 2011, First Phase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16</c:v>
                </c:pt>
                <c:pt idx="2">
                  <c:v>50</c:v>
                </c:pt>
                <c:pt idx="3">
                  <c:v>34</c:v>
                </c:pt>
                <c:pt idx="4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4577152"/>
        <c:axId val="344578688"/>
        <c:axId val="0"/>
      </c:bar3DChart>
      <c:catAx>
        <c:axId val="344577152"/>
        <c:scaling>
          <c:orientation val="minMax"/>
        </c:scaling>
        <c:delete val="0"/>
        <c:axPos val="b"/>
        <c:majorTickMark val="out"/>
        <c:minorTickMark val="none"/>
        <c:tickLblPos val="nextTo"/>
        <c:crossAx val="344578688"/>
        <c:crosses val="autoZero"/>
        <c:auto val="1"/>
        <c:lblAlgn val="ctr"/>
        <c:lblOffset val="100"/>
        <c:noMultiLvlLbl val="0"/>
      </c:catAx>
      <c:valAx>
        <c:axId val="344578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4577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016185476815399E-2"/>
          <c:y val="5.6030183727034118E-2"/>
          <c:w val="0.75042825896762899"/>
          <c:h val="0.77611475648877226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Sheet1!$B$29:$B$31</c:f>
              <c:strCache>
                <c:ptCount val="3"/>
                <c:pt idx="0">
                  <c:v>Without risks</c:v>
                </c:pt>
                <c:pt idx="1">
                  <c:v>With risks</c:v>
                </c:pt>
                <c:pt idx="2">
                  <c:v>With risks and mitigations</c:v>
                </c:pt>
              </c:strCache>
            </c:strRef>
          </c:cat>
          <c:val>
            <c:numRef>
              <c:f>Sheet1!$C$29:$C$31</c:f>
              <c:numCache>
                <c:formatCode>General</c:formatCode>
                <c:ptCount val="3"/>
                <c:pt idx="0">
                  <c:v>1.8</c:v>
                </c:pt>
                <c:pt idx="1">
                  <c:v>1.8</c:v>
                </c:pt>
                <c:pt idx="2">
                  <c:v>1.8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Sheet1!$B$29:$B$31</c:f>
              <c:strCache>
                <c:ptCount val="3"/>
                <c:pt idx="0">
                  <c:v>Without risks</c:v>
                </c:pt>
                <c:pt idx="1">
                  <c:v>With risks</c:v>
                </c:pt>
                <c:pt idx="2">
                  <c:v>With risks and mitigations</c:v>
                </c:pt>
              </c:strCache>
            </c:strRef>
          </c:cat>
          <c:val>
            <c:numRef>
              <c:f>Sheet1!$D$29:$D$31</c:f>
              <c:numCache>
                <c:formatCode>General</c:formatCode>
                <c:ptCount val="3"/>
                <c:pt idx="0">
                  <c:v>1.3</c:v>
                </c:pt>
                <c:pt idx="1">
                  <c:v>2.2000000000000002</c:v>
                </c:pt>
                <c:pt idx="2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4713472"/>
        <c:axId val="343474176"/>
        <c:axId val="0"/>
      </c:bar3DChart>
      <c:catAx>
        <c:axId val="344713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40" baseline="0"/>
            </a:pPr>
            <a:endParaRPr lang="en-US"/>
          </a:p>
        </c:txPr>
        <c:crossAx val="343474176"/>
        <c:crosses val="autoZero"/>
        <c:auto val="1"/>
        <c:lblAlgn val="ctr"/>
        <c:lblOffset val="100"/>
        <c:noMultiLvlLbl val="0"/>
      </c:catAx>
      <c:valAx>
        <c:axId val="343474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4713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0.76471</cdr:x>
      <cdr:y>0.13725</cdr:y>
    </cdr:from>
    <cdr:to>
      <cdr:x>0.97647</cdr:x>
      <cdr:y>0.46711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4953001" y="533400"/>
          <a:ext cx="1371600" cy="128190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 dirty="0"/>
            <a:t>Other</a:t>
          </a:r>
          <a:r>
            <a:rPr lang="en-CA" sz="1400" baseline="0" dirty="0"/>
            <a:t> costs: OpCost, </a:t>
          </a:r>
          <a:r>
            <a:rPr lang="en-CA" sz="1400" baseline="0" dirty="0" smtClean="0"/>
            <a:t>Royalties, </a:t>
          </a:r>
          <a:r>
            <a:rPr lang="en-CA" sz="1400" baseline="0" dirty="0"/>
            <a:t>Return, G&amp;A, etc.</a:t>
          </a:r>
          <a:endParaRPr lang="en-CA" sz="1400" dirty="0"/>
        </a:p>
      </cdr:txBody>
    </cdr:sp>
  </cdr:relSizeAnchor>
  <cdr:relSizeAnchor xmlns:cdr="http://schemas.openxmlformats.org/drawingml/2006/chartDrawing">
    <cdr:from>
      <cdr:x>0.76471</cdr:x>
      <cdr:y>0.47059</cdr:y>
    </cdr:from>
    <cdr:to>
      <cdr:x>0.97647</cdr:x>
      <cdr:y>0.80392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953000" y="1828800"/>
          <a:ext cx="1371600" cy="129540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 dirty="0"/>
            <a:t>Other</a:t>
          </a:r>
          <a:r>
            <a:rPr lang="en-CA" sz="1400" baseline="0" dirty="0"/>
            <a:t> costs: OpCost, </a:t>
          </a:r>
          <a:r>
            <a:rPr lang="en-CA" sz="1400" baseline="0" dirty="0" smtClean="0"/>
            <a:t>Royalties, </a:t>
          </a:r>
          <a:r>
            <a:rPr lang="en-CA" sz="1400" baseline="0" dirty="0"/>
            <a:t>Return, G&amp;A, etc.</a:t>
          </a:r>
          <a:endParaRPr lang="en-CA" sz="1400" dirty="0"/>
        </a:p>
      </cdr:txBody>
    </cdr:sp>
  </cdr:relSizeAnchor>
  <cdr:relSizeAnchor xmlns:cdr="http://schemas.openxmlformats.org/drawingml/2006/chartDrawing">
    <cdr:from>
      <cdr:x>0.48235</cdr:x>
      <cdr:y>0.1902</cdr:y>
    </cdr:from>
    <cdr:to>
      <cdr:x>0.70588</cdr:x>
      <cdr:y>0.1902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3124200" y="739140"/>
          <a:ext cx="1447800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0.17353</cdr:x>
      <cdr:y>0.04867</cdr:y>
    </cdr:from>
    <cdr:to>
      <cdr:x>0.32647</cdr:x>
      <cdr:y>0.16631</cdr:y>
    </cdr:to>
    <cdr:sp macro="" textlink="">
      <cdr:nvSpPr>
        <cdr:cNvPr id="6" name="Rectangle 5"/>
        <cdr:cNvSpPr/>
      </cdr:nvSpPr>
      <cdr:spPr>
        <a:xfrm xmlns:a="http://schemas.openxmlformats.org/drawingml/2006/main">
          <a:off x="1123950" y="189131"/>
          <a:ext cx="990600" cy="45720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600" b="1" dirty="0" smtClean="0"/>
            <a:t>Gas Price</a:t>
          </a:r>
          <a:endParaRPr lang="en-US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/>
          <a:lstStyle>
            <a:lvl1pPr algn="l">
              <a:defRPr sz="1200"/>
            </a:lvl1pPr>
          </a:lstStyle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4" y="3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/>
          <a:lstStyle>
            <a:lvl1pPr algn="r">
              <a:defRPr sz="1200"/>
            </a:lvl1pPr>
          </a:lstStyle>
          <a:p>
            <a:fld id="{C0ACD15D-A0A3-4038-9912-7FC00F11C3AC}" type="datetime1">
              <a:rPr lang="en-CA" smtClean="0"/>
              <a:t>2018-01-31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902347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4" y="8902347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 anchor="b"/>
          <a:lstStyle>
            <a:lvl1pPr algn="r">
              <a:defRPr sz="1200"/>
            </a:lvl1pPr>
          </a:lstStyle>
          <a:p>
            <a:fld id="{450ECADD-C7FE-44B7-B560-CF36C2A4B8B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965945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/>
          <a:lstStyle>
            <a:lvl1pPr algn="l">
              <a:defRPr sz="1200"/>
            </a:lvl1pPr>
          </a:lstStyle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4" y="3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/>
          <a:lstStyle>
            <a:lvl1pPr algn="r">
              <a:defRPr sz="1200"/>
            </a:lvl1pPr>
          </a:lstStyle>
          <a:p>
            <a:fld id="{BAD61412-1224-491D-92D5-989B11F855AB}" type="datetime1">
              <a:rPr lang="en-CA" smtClean="0"/>
              <a:t>2018-01-31</a:t>
            </a:fld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1" y="4451985"/>
            <a:ext cx="5669280" cy="4217670"/>
          </a:xfrm>
          <a:prstGeom prst="rect">
            <a:avLst/>
          </a:prstGeom>
        </p:spPr>
        <p:txBody>
          <a:bodyPr vert="horz" lIns="94016" tIns="47007" rIns="94016" bIns="4700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02347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4" y="8902347"/>
            <a:ext cx="3070860" cy="468630"/>
          </a:xfrm>
          <a:prstGeom prst="rect">
            <a:avLst/>
          </a:prstGeom>
        </p:spPr>
        <p:txBody>
          <a:bodyPr vert="horz" lIns="94016" tIns="47007" rIns="94016" bIns="47007" rtlCol="0" anchor="b"/>
          <a:lstStyle>
            <a:lvl1pPr algn="r">
              <a:defRPr sz="1200"/>
            </a:lvl1pPr>
          </a:lstStyle>
          <a:p>
            <a:fld id="{236919C2-DA08-4D70-915C-BB232A80F11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086486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044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463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89F9-2CBD-4D31-9FA3-6A4C923039E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2545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89F9-2CBD-4D31-9FA3-6A4C923039E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0178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89F9-2CBD-4D31-9FA3-6A4C923039EF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24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89F9-2CBD-4D31-9FA3-6A4C923039E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24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89F9-2CBD-4D31-9FA3-6A4C923039E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2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89F9-2CBD-4D31-9FA3-6A4C923039E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24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6622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77928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9979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To model</a:t>
            </a:r>
            <a:r>
              <a:rPr lang="en-CA" baseline="0" dirty="0" smtClean="0"/>
              <a:t> schedule driven cost, we have included high level resources that have been assigned to specific tasks.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0764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0383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47183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9442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2477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4988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1502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8932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2966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2118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40274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59863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0150" y="703263"/>
            <a:ext cx="4686300" cy="35147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2458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64124" indent="-293894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75576" indent="-235115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45806" indent="-235115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116036" indent="-235115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86266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3056496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526727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996957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CA" altLang="en-US" sz="1200"/>
              <a:t>Intaver Institute  2011</a:t>
            </a: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64124" indent="-293894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75576" indent="-235115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45806" indent="-235115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116036" indent="-235115" eaLnBrk="0" hangingPunct="0"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86266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3056496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526727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996957" indent="-23511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8ADFB39-D5E0-423A-A86F-11CC7A9D0C09}" type="slidenum">
              <a:rPr lang="en-CA" altLang="en-US" sz="1200"/>
              <a:pPr eaLnBrk="1" hangingPunct="1"/>
              <a:t>24</a:t>
            </a:fld>
            <a:endParaRPr lang="en-CA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Intaver Institute  2011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919C2-DA08-4D70-915C-BB232A80F116}" type="slidenum">
              <a:rPr lang="en-CA" smtClean="0"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1484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667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00110"/>
          </a:xfrm>
        </p:spPr>
        <p:txBody>
          <a:bodyPr/>
          <a:lstStyle>
            <a:lvl1pPr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 b="1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081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Version 5.0</a:t>
            </a:r>
            <a:endParaRPr lang="en-C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2012 Intaver Institute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10FC5-10EC-4447-B388-2BA36344D64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284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62000"/>
            <a:ext cx="9144000" cy="5638800"/>
          </a:xfrm>
          <a:prstGeom prst="rect">
            <a:avLst/>
          </a:prstGeom>
          <a:gradFill>
            <a:gsLst>
              <a:gs pos="0">
                <a:srgbClr val="00B0F0">
                  <a:lumMod val="97000"/>
                  <a:alpha val="65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DCF3FA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762000"/>
            <a:ext cx="883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  <a:endParaRPr lang="en-CA" alt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187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Calibri" panose="020F0502020204030204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aver.com/index-whitepapers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trumper@intaver.com" TargetMode="External"/><Relationship Id="rId4" Type="http://schemas.openxmlformats.org/officeDocument/2006/relationships/hyperlink" Target="http://www.risk-docto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1680" y="1556792"/>
            <a:ext cx="5328592" cy="175432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3600" b="1" dirty="0" smtClean="0">
                <a:solidFill>
                  <a:schemeClr val="tx2"/>
                </a:solidFill>
              </a:rPr>
              <a:t>Webinar: </a:t>
            </a:r>
            <a:r>
              <a:rPr lang="en-CA" sz="3600" b="1" dirty="0">
                <a:solidFill>
                  <a:schemeClr val="tx2"/>
                </a:solidFill>
              </a:rPr>
              <a:t>Risk Management for Oil and Gas Projects </a:t>
            </a:r>
            <a:endParaRPr lang="en-US" sz="2400" b="1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371600" y="28956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3200">
              <a:latin typeface="Arial" charset="0"/>
            </a:endParaRPr>
          </a:p>
        </p:txBody>
      </p:sp>
      <p:sp>
        <p:nvSpPr>
          <p:cNvPr id="4100" name="Text Box 10"/>
          <p:cNvSpPr txBox="1">
            <a:spLocks noChangeArrowheads="1"/>
          </p:cNvSpPr>
          <p:nvPr/>
        </p:nvSpPr>
        <p:spPr bwMode="auto">
          <a:xfrm>
            <a:off x="914400" y="4784725"/>
            <a:ext cx="7315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000">
                <a:latin typeface="Calibri" pitchFamily="34" charset="0"/>
              </a:rPr>
              <a:t>Intaver Institute Inc.</a:t>
            </a:r>
          </a:p>
          <a:p>
            <a:pPr eaLnBrk="1" hangingPunct="1"/>
            <a:r>
              <a:rPr lang="en-US" sz="2000">
                <a:latin typeface="Calibri" pitchFamily="34" charset="0"/>
              </a:rPr>
              <a:t>303, 6707, Elbow Drive S.W, Calgary, AB, Canada</a:t>
            </a:r>
          </a:p>
          <a:p>
            <a:pPr eaLnBrk="1" hangingPunct="1"/>
            <a:r>
              <a:rPr lang="en-US" sz="2000">
                <a:latin typeface="Calibri" pitchFamily="34" charset="0"/>
              </a:rPr>
              <a:t>Tel: +1(403)692-2252</a:t>
            </a:r>
          </a:p>
          <a:p>
            <a:pPr eaLnBrk="1" hangingPunct="1"/>
            <a:r>
              <a:rPr lang="en-US" sz="2000">
                <a:latin typeface="Calibri" pitchFamily="34" charset="0"/>
              </a:rPr>
              <a:t>Fax: +1(403)459-4533</a:t>
            </a:r>
          </a:p>
          <a:p>
            <a:pPr eaLnBrk="1" hangingPunct="1"/>
            <a:r>
              <a:rPr lang="en-US" sz="2000">
                <a:latin typeface="Calibri" pitchFamily="34" charset="0"/>
              </a:rPr>
              <a:t>www.intaver.com</a:t>
            </a:r>
          </a:p>
        </p:txBody>
      </p:sp>
    </p:spTree>
    <p:extLst>
      <p:ext uri="{BB962C8B-B14F-4D97-AF65-F5344CB8AC3E}">
        <p14:creationId xmlns:p14="http://schemas.microsoft.com/office/powerpoint/2010/main" val="273935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5"/>
          <a:stretch/>
        </p:blipFill>
        <p:spPr bwMode="auto">
          <a:xfrm>
            <a:off x="4572000" y="1508809"/>
            <a:ext cx="3696322" cy="337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4624"/>
            <a:ext cx="7620000" cy="646331"/>
          </a:xfrm>
        </p:spPr>
        <p:txBody>
          <a:bodyPr/>
          <a:lstStyle/>
          <a:p>
            <a:r>
              <a:rPr lang="en-CA" sz="3600" dirty="0" smtClean="0">
                <a:solidFill>
                  <a:schemeClr val="tx2"/>
                </a:solidFill>
                <a:latin typeface="+mj-lt"/>
              </a:rPr>
              <a:t>Introduction</a:t>
            </a:r>
            <a:endParaRPr lang="en-CA" sz="3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4546848" cy="5256584"/>
          </a:xfrm>
        </p:spPr>
        <p:txBody>
          <a:bodyPr/>
          <a:lstStyle/>
          <a:p>
            <a:r>
              <a:rPr lang="en-CA" b="1" dirty="0" smtClean="0">
                <a:solidFill>
                  <a:schemeClr val="tx2"/>
                </a:solidFill>
                <a:latin typeface="+mj-lt"/>
              </a:rPr>
              <a:t>Intaver Institute Timeline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2002: Established 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2004: V.1 RiskyProject 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2009: v 3 Integrated Risk Register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2012: v 5</a:t>
            </a:r>
          </a:p>
          <a:p>
            <a:r>
              <a:rPr lang="en-CA" b="1" dirty="0" smtClean="0">
                <a:solidFill>
                  <a:schemeClr val="tx2"/>
                </a:solidFill>
                <a:latin typeface="+mj-lt"/>
              </a:rPr>
              <a:t>RiskyProject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Full Project Risk Management Lifecycle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Integrated Risk Register</a:t>
            </a: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Risk Matrix, Risk Planning</a:t>
            </a:r>
          </a:p>
          <a:p>
            <a:pPr marL="411163" lvl="1" indent="0" algn="ctr">
              <a:buNone/>
            </a:pPr>
            <a:r>
              <a:rPr lang="en-CA" sz="3200" b="1" dirty="0">
                <a:solidFill>
                  <a:schemeClr val="tx2"/>
                </a:solidFill>
                <a:latin typeface="+mj-lt"/>
              </a:rPr>
              <a:t>+</a:t>
            </a:r>
            <a:endParaRPr lang="en-CA" sz="3200" b="1" dirty="0" smtClean="0">
              <a:solidFill>
                <a:schemeClr val="tx2"/>
              </a:solidFill>
              <a:latin typeface="+mj-lt"/>
            </a:endParaRPr>
          </a:p>
          <a:p>
            <a:pPr lvl="1"/>
            <a:r>
              <a:rPr lang="en-CA" dirty="0" smtClean="0">
                <a:solidFill>
                  <a:schemeClr val="tx2"/>
                </a:solidFill>
                <a:latin typeface="+mj-lt"/>
              </a:rPr>
              <a:t>Quantitative Monte Carlo Cost and Schedule Risk Analysis</a:t>
            </a:r>
            <a:endParaRPr lang="en-CA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96025" y="96404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smtClean="0">
                <a:solidFill>
                  <a:schemeClr val="tx2"/>
                </a:solidFill>
                <a:latin typeface="+mj-lt"/>
              </a:rPr>
              <a:t>Clients</a:t>
            </a:r>
            <a:endParaRPr lang="en-CA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748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7787478"/>
              </p:ext>
            </p:extLst>
          </p:nvPr>
        </p:nvGraphicFramePr>
        <p:xfrm>
          <a:off x="3657600" y="3505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38921" y="188640"/>
            <a:ext cx="8229600" cy="523220"/>
          </a:xfrm>
        </p:spPr>
        <p:txBody>
          <a:bodyPr/>
          <a:lstStyle/>
          <a:p>
            <a:r>
              <a:rPr lang="en-CA" sz="2800" dirty="0" smtClean="0">
                <a:solidFill>
                  <a:schemeClr val="tx2"/>
                </a:solidFill>
                <a:latin typeface="+mn-lt"/>
              </a:rPr>
              <a:t>Gorgon Natural Gas Project</a:t>
            </a:r>
            <a:endParaRPr lang="en-CA" sz="28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9486" y="3048000"/>
            <a:ext cx="3952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chemeClr val="tx2"/>
                </a:solidFill>
              </a:rPr>
              <a:t>Project Cost Estimate in Billions A$</a:t>
            </a:r>
            <a:endParaRPr lang="en-CA" sz="20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3244096"/>
            <a:ext cx="24384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62600" y="61722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 smtClean="0"/>
              <a:t>Date of cost estimate</a:t>
            </a:r>
            <a:endParaRPr lang="en-CA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1295400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chemeClr val="tx2"/>
                </a:solidFill>
              </a:rPr>
              <a:t>A three-train liquefied natural gas (LNG) facility on Barrow Island (Australia) that will produce 15.6 million metric tons of LNG per year.</a:t>
            </a:r>
            <a:endParaRPr lang="en-CA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5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46" y="764704"/>
            <a:ext cx="8229600" cy="107721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  <a:latin typeface="+mj-lt"/>
              </a:rPr>
              <a:t>Project Risk Analysis in </a:t>
            </a:r>
            <a:r>
              <a:rPr lang="en-CA" sz="3200" dirty="0" smtClean="0">
                <a:solidFill>
                  <a:schemeClr val="tx2"/>
                </a:solidFill>
                <a:latin typeface="+mj-lt"/>
              </a:rPr>
              <a:t>Portfolio </a:t>
            </a:r>
            <a:r>
              <a:rPr lang="en-CA" sz="3200" dirty="0">
                <a:solidFill>
                  <a:schemeClr val="tx2"/>
                </a:solidFill>
                <a:latin typeface="+mj-lt"/>
              </a:rPr>
              <a:t>Management Process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24000"/>
            <a:ext cx="2514600" cy="1219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Project Cost and Schedule risks and uncertainties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685800" y="2876550"/>
            <a:ext cx="2514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Geological and other Uncertainties affecting production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685800" y="4191000"/>
            <a:ext cx="2514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Price Uncertainties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685800" y="4876800"/>
            <a:ext cx="25146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Other Risks and Uncertainties:</a:t>
            </a:r>
          </a:p>
          <a:p>
            <a:pPr marL="285750" indent="-285750">
              <a:buFontTx/>
              <a:buChar char="-"/>
            </a:pPr>
            <a:r>
              <a:rPr lang="en-CA" dirty="0" smtClean="0"/>
              <a:t>Political risks</a:t>
            </a:r>
          </a:p>
          <a:p>
            <a:pPr marL="285750" indent="-285750">
              <a:buFontTx/>
              <a:buChar char="-"/>
            </a:pPr>
            <a:r>
              <a:rPr lang="en-CA" dirty="0" smtClean="0"/>
              <a:t>Uncertainties in Royalties regimes</a:t>
            </a:r>
          </a:p>
          <a:p>
            <a:pPr marL="285750" indent="-285750">
              <a:buFontTx/>
              <a:buChar char="-"/>
            </a:pPr>
            <a:r>
              <a:rPr lang="en-CA" dirty="0" smtClean="0"/>
              <a:t>….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3581400" y="3486150"/>
            <a:ext cx="18288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Economic Analysis of the Projects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5638800" y="3486150"/>
            <a:ext cx="155829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Corporate Portfolio Management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7593330" y="3590925"/>
            <a:ext cx="1101090" cy="1009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Strategic Decision</a:t>
            </a:r>
            <a:endParaRPr lang="en-CA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00400" y="2438400"/>
            <a:ext cx="533400" cy="10477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</p:cNvCxnSpPr>
          <p:nvPr/>
        </p:nvCxnSpPr>
        <p:spPr>
          <a:xfrm>
            <a:off x="3200400" y="348615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</p:cNvCxnSpPr>
          <p:nvPr/>
        </p:nvCxnSpPr>
        <p:spPr>
          <a:xfrm>
            <a:off x="3200400" y="449580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3"/>
          </p:cNvCxnSpPr>
          <p:nvPr/>
        </p:nvCxnSpPr>
        <p:spPr>
          <a:xfrm flipV="1">
            <a:off x="3200400" y="4705350"/>
            <a:ext cx="533400" cy="1085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9" idx="1"/>
          </p:cNvCxnSpPr>
          <p:nvPr/>
        </p:nvCxnSpPr>
        <p:spPr>
          <a:xfrm>
            <a:off x="5410200" y="4095750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3"/>
            <a:endCxn id="10" idx="1"/>
          </p:cNvCxnSpPr>
          <p:nvPr/>
        </p:nvCxnSpPr>
        <p:spPr>
          <a:xfrm>
            <a:off x="7197090" y="4095750"/>
            <a:ext cx="3962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62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17548"/>
            <a:ext cx="8229600" cy="52322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CA" sz="2800" dirty="0">
                <a:solidFill>
                  <a:schemeClr val="tx2"/>
                </a:solidFill>
                <a:latin typeface="+mj-lt"/>
              </a:rPr>
              <a:t>Risk Management Affects Project Profitability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953114"/>
              </p:ext>
            </p:extLst>
          </p:nvPr>
        </p:nvGraphicFramePr>
        <p:xfrm>
          <a:off x="1371600" y="2133600"/>
          <a:ext cx="6477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16764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Full circle cost of gas</a:t>
            </a:r>
          </a:p>
          <a:p>
            <a:r>
              <a:rPr lang="en-CA" dirty="0" smtClean="0"/>
              <a:t>$/Mcf</a:t>
            </a:r>
            <a:endParaRPr lang="en-CA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266950" y="2872740"/>
            <a:ext cx="14478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1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84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  <a:latin typeface="+mj-lt"/>
              </a:rPr>
              <a:t>Identifying and Managing Critical Risks is Key </a:t>
            </a:r>
          </a:p>
        </p:txBody>
      </p:sp>
      <p:pic>
        <p:nvPicPr>
          <p:cNvPr id="1026" name="Picture 2" descr="C:\Users\daddio\AppData\Local\Temp\Temporary Internet Files\Content.IE5\8G0DSMCN\MC90043475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265363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6"/>
          <p:cNvSpPr txBox="1"/>
          <p:nvPr/>
        </p:nvSpPr>
        <p:spPr>
          <a:xfrm>
            <a:off x="323528" y="2306255"/>
            <a:ext cx="1152128" cy="544946"/>
          </a:xfrm>
          <a:prstGeom prst="rect">
            <a:avLst/>
          </a:prstGeom>
          <a:noFill/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 smtClean="0">
                <a:solidFill>
                  <a:srgbClr val="FFC000"/>
                </a:solidFill>
              </a:rPr>
              <a:t>Risk</a:t>
            </a:r>
            <a:endParaRPr lang="en-CA" sz="1400" b="1" dirty="0">
              <a:solidFill>
                <a:srgbClr val="FFC000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4789733" y="1824187"/>
            <a:ext cx="936104" cy="1584176"/>
          </a:xfrm>
          <a:prstGeom prst="up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Up Arrow 11"/>
          <p:cNvSpPr/>
          <p:nvPr/>
        </p:nvSpPr>
        <p:spPr>
          <a:xfrm rot="10800000">
            <a:off x="4789733" y="3933056"/>
            <a:ext cx="936104" cy="158417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6"/>
          <p:cNvSpPr txBox="1"/>
          <p:nvPr/>
        </p:nvSpPr>
        <p:spPr>
          <a:xfrm>
            <a:off x="5815293" y="2141118"/>
            <a:ext cx="1565019" cy="351778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B050"/>
                </a:solidFill>
              </a:rPr>
              <a:t>Opportunity?</a:t>
            </a:r>
            <a:endParaRPr lang="en-CA" sz="1400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6008742" y="4158175"/>
            <a:ext cx="1371570" cy="37427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Threat?</a:t>
            </a:r>
          </a:p>
          <a:p>
            <a:endParaRPr lang="en-CA" sz="200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endParaRPr lang="en-CA" sz="14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257550" y="3558774"/>
            <a:ext cx="153218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27" name="Picture 3" descr="C:\Users\daddio\AppData\Local\Temp\Temporary Internet Files\Content.IE5\T9K5ED26\MC90029529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83" y="4551363"/>
            <a:ext cx="1457326" cy="106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addio\AppData\Local\Temp\Temporary Internet Files\Content.IE5\T9K5ED26\MC900441459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532445"/>
            <a:ext cx="1643856" cy="164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1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620000" cy="584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CA" sz="3200" dirty="0">
                <a:solidFill>
                  <a:schemeClr val="tx2"/>
                </a:solidFill>
                <a:latin typeface="+mj-lt"/>
              </a:rPr>
              <a:t>Which risks are critical?</a:t>
            </a:r>
          </a:p>
        </p:txBody>
      </p:sp>
      <p:pic>
        <p:nvPicPr>
          <p:cNvPr id="3074" name="Picture 2" descr="C:\Users\daddio\AppData\Local\Temp\Temporary Internet Files\Content.IE5\6CLN9FVF\MC900441498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420" y="2540419"/>
            <a:ext cx="1497360" cy="149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66780" y="1884505"/>
            <a:ext cx="2880320" cy="369332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3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4966780" y="2388561"/>
            <a:ext cx="2880320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4</a:t>
            </a:r>
            <a:endParaRPr lang="en-CA" dirty="0"/>
          </a:p>
        </p:txBody>
      </p:sp>
      <p:sp>
        <p:nvSpPr>
          <p:cNvPr id="18" name="TextBox 17"/>
          <p:cNvSpPr txBox="1"/>
          <p:nvPr/>
        </p:nvSpPr>
        <p:spPr>
          <a:xfrm>
            <a:off x="4966780" y="2892617"/>
            <a:ext cx="2880320" cy="36933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1</a:t>
            </a:r>
            <a:endParaRPr lang="en-CA" dirty="0"/>
          </a:p>
        </p:txBody>
      </p:sp>
      <p:sp>
        <p:nvSpPr>
          <p:cNvPr id="19" name="TextBox 18"/>
          <p:cNvSpPr txBox="1"/>
          <p:nvPr/>
        </p:nvSpPr>
        <p:spPr>
          <a:xfrm>
            <a:off x="4966780" y="3396673"/>
            <a:ext cx="2880320" cy="369332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5</a:t>
            </a:r>
            <a:endParaRPr lang="en-CA" dirty="0"/>
          </a:p>
        </p:txBody>
      </p:sp>
      <p:sp>
        <p:nvSpPr>
          <p:cNvPr id="22" name="TextBox 21"/>
          <p:cNvSpPr txBox="1"/>
          <p:nvPr/>
        </p:nvSpPr>
        <p:spPr>
          <a:xfrm>
            <a:off x="4966780" y="3900729"/>
            <a:ext cx="2880320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2</a:t>
            </a:r>
            <a:endParaRPr lang="en-CA" dirty="0"/>
          </a:p>
        </p:txBody>
      </p:sp>
      <p:sp>
        <p:nvSpPr>
          <p:cNvPr id="23" name="TextBox 22"/>
          <p:cNvSpPr txBox="1"/>
          <p:nvPr/>
        </p:nvSpPr>
        <p:spPr>
          <a:xfrm>
            <a:off x="611560" y="1884505"/>
            <a:ext cx="2880320" cy="369332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1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611560" y="2388561"/>
            <a:ext cx="2880320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2</a:t>
            </a:r>
            <a:endParaRPr lang="en-CA" dirty="0"/>
          </a:p>
        </p:txBody>
      </p:sp>
      <p:sp>
        <p:nvSpPr>
          <p:cNvPr id="25" name="TextBox 24"/>
          <p:cNvSpPr txBox="1"/>
          <p:nvPr/>
        </p:nvSpPr>
        <p:spPr>
          <a:xfrm>
            <a:off x="611560" y="2892617"/>
            <a:ext cx="2880320" cy="36933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3</a:t>
            </a:r>
            <a:endParaRPr lang="en-CA" dirty="0"/>
          </a:p>
        </p:txBody>
      </p:sp>
      <p:sp>
        <p:nvSpPr>
          <p:cNvPr id="26" name="TextBox 25"/>
          <p:cNvSpPr txBox="1"/>
          <p:nvPr/>
        </p:nvSpPr>
        <p:spPr>
          <a:xfrm>
            <a:off x="611560" y="3396673"/>
            <a:ext cx="2880320" cy="369332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4</a:t>
            </a:r>
            <a:endParaRPr lang="en-CA" dirty="0"/>
          </a:p>
        </p:txBody>
      </p:sp>
      <p:sp>
        <p:nvSpPr>
          <p:cNvPr id="27" name="TextBox 26"/>
          <p:cNvSpPr txBox="1"/>
          <p:nvPr/>
        </p:nvSpPr>
        <p:spPr>
          <a:xfrm>
            <a:off x="611560" y="3900729"/>
            <a:ext cx="2880320" cy="369332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Risk 5</a:t>
            </a:r>
            <a:endParaRPr lang="en-CA" dirty="0"/>
          </a:p>
        </p:txBody>
      </p:sp>
      <p:sp>
        <p:nvSpPr>
          <p:cNvPr id="9" name="Curved Up Arrow 8"/>
          <p:cNvSpPr/>
          <p:nvPr/>
        </p:nvSpPr>
        <p:spPr>
          <a:xfrm>
            <a:off x="3517143" y="4093011"/>
            <a:ext cx="1584176" cy="7200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8" name="Curved Up Arrow 27"/>
          <p:cNvSpPr/>
          <p:nvPr/>
        </p:nvSpPr>
        <p:spPr>
          <a:xfrm rot="10471861">
            <a:off x="3426011" y="1469125"/>
            <a:ext cx="1584176" cy="7200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16200000">
            <a:off x="-60276" y="5048493"/>
            <a:ext cx="1515983" cy="1127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Schedule risk</a:t>
            </a:r>
            <a:endParaRPr lang="en-CA" dirty="0"/>
          </a:p>
        </p:txBody>
      </p:sp>
      <p:sp>
        <p:nvSpPr>
          <p:cNvPr id="21" name="Right Arrow 20"/>
          <p:cNvSpPr/>
          <p:nvPr/>
        </p:nvSpPr>
        <p:spPr>
          <a:xfrm rot="16200000">
            <a:off x="1200861" y="5059210"/>
            <a:ext cx="1517287" cy="1107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Cost Risk</a:t>
            </a:r>
            <a:endParaRPr lang="en-CA" dirty="0"/>
          </a:p>
        </p:txBody>
      </p:sp>
      <p:sp>
        <p:nvSpPr>
          <p:cNvPr id="29" name="Right Arrow 28"/>
          <p:cNvSpPr/>
          <p:nvPr/>
        </p:nvSpPr>
        <p:spPr>
          <a:xfrm rot="16200000">
            <a:off x="2384762" y="5060813"/>
            <a:ext cx="1517287" cy="1107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Safety Risk</a:t>
            </a:r>
            <a:endParaRPr lang="en-CA" dirty="0"/>
          </a:p>
        </p:txBody>
      </p:sp>
      <p:sp>
        <p:nvSpPr>
          <p:cNvPr id="30" name="Right Arrow 29"/>
          <p:cNvSpPr/>
          <p:nvPr/>
        </p:nvSpPr>
        <p:spPr>
          <a:xfrm rot="16200000">
            <a:off x="3636182" y="5064020"/>
            <a:ext cx="1517287" cy="1107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Legal Risk</a:t>
            </a:r>
            <a:endParaRPr lang="en-CA" dirty="0"/>
          </a:p>
        </p:txBody>
      </p:sp>
      <p:sp>
        <p:nvSpPr>
          <p:cNvPr id="31" name="Right Arrow 30"/>
          <p:cNvSpPr/>
          <p:nvPr/>
        </p:nvSpPr>
        <p:spPr>
          <a:xfrm rot="16200000">
            <a:off x="4873269" y="5058557"/>
            <a:ext cx="1517287" cy="1107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Quality Risk</a:t>
            </a:r>
            <a:endParaRPr lang="en-CA" dirty="0"/>
          </a:p>
        </p:txBody>
      </p:sp>
      <p:sp>
        <p:nvSpPr>
          <p:cNvPr id="32" name="Right Arrow 31"/>
          <p:cNvSpPr/>
          <p:nvPr/>
        </p:nvSpPr>
        <p:spPr>
          <a:xfrm rot="16200000">
            <a:off x="7299601" y="5082590"/>
            <a:ext cx="1517287" cy="1107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…………….. Risk</a:t>
            </a:r>
            <a:endParaRPr lang="en-CA" dirty="0"/>
          </a:p>
        </p:txBody>
      </p:sp>
      <p:sp>
        <p:nvSpPr>
          <p:cNvPr id="33" name="Right Arrow 32"/>
          <p:cNvSpPr/>
          <p:nvPr/>
        </p:nvSpPr>
        <p:spPr>
          <a:xfrm rot="16200000">
            <a:off x="6109936" y="5082591"/>
            <a:ext cx="1517287" cy="1107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/>
              <a:t>Enviromental</a:t>
            </a:r>
            <a:r>
              <a:rPr lang="en-CA" dirty="0" smtClean="0"/>
              <a:t> Risk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22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 rot="18887724">
            <a:off x="1499073" y="3710660"/>
            <a:ext cx="2513802" cy="7344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 smtClean="0"/>
              <a:t>Time Dependent Costs</a:t>
            </a:r>
            <a:endParaRPr lang="en-CA" sz="1600" b="1" dirty="0"/>
          </a:p>
        </p:txBody>
      </p:sp>
      <p:sp>
        <p:nvSpPr>
          <p:cNvPr id="4" name="Right Arrow 3"/>
          <p:cNvSpPr/>
          <p:nvPr/>
        </p:nvSpPr>
        <p:spPr>
          <a:xfrm rot="16200000">
            <a:off x="3291902" y="3450165"/>
            <a:ext cx="1670565" cy="1465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Cost Risk</a:t>
            </a:r>
            <a:endParaRPr lang="en-CA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2" y="97468"/>
            <a:ext cx="7620000" cy="52322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CA" sz="2800" dirty="0">
                <a:solidFill>
                  <a:schemeClr val="tx2"/>
                </a:solidFill>
                <a:latin typeface="+mj-lt"/>
              </a:rPr>
              <a:t>Time is Money: Cost and Schedule Risks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5D52E3F-CB61-459B-9830-65C9EACC92DB}" type="datetime1">
              <a:rPr lang="en-US" smtClean="0">
                <a:solidFill>
                  <a:srgbClr val="DBF5F9"/>
                </a:solidFill>
              </a:rPr>
              <a:t>18/01/31</a:t>
            </a:fld>
            <a:endParaRPr lang="en-US" dirty="0">
              <a:solidFill>
                <a:srgbClr val="DBF5F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DBF5F9"/>
                </a:solidFill>
              </a:rPr>
              <a:t>2013  Intaver Institute</a:t>
            </a:r>
            <a:endParaRPr lang="en-US" dirty="0">
              <a:solidFill>
                <a:srgbClr val="DBF5F9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F0D05C-74BF-4375-9374-0B8071943EC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6" name="Picture 6" descr="C:\Users\daddio\AppData\Local\Temp\Temporary Internet Files\Content.IE5\T9K5ED26\MC90044145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804" y="850432"/>
            <a:ext cx="3612959" cy="361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daddio\AppData\Local\Temp\Temporary Internet Files\Content.IE5\T9K5ED26\MC90044145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90" y="5276742"/>
            <a:ext cx="1401021" cy="140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addio\AppData\Local\Temp\Temporary Internet Files\Content.IE5\8G0DSMCN\MC900441468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7" y="5276742"/>
            <a:ext cx="1096246" cy="109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048" y="2185190"/>
            <a:ext cx="3384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2400" dirty="0" smtClean="0"/>
              <a:t>Schedule risk drives Costs due to time dependent resource costs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400" dirty="0" smtClean="0"/>
              <a:t>40% -70% cost risk is schedule driven</a:t>
            </a:r>
          </a:p>
          <a:p>
            <a:endParaRPr lang="en-CA" dirty="0"/>
          </a:p>
        </p:txBody>
      </p:sp>
      <p:pic>
        <p:nvPicPr>
          <p:cNvPr id="20" name="Picture 2" descr="C:\Users\daddio\AppData\Local\Temp\Temporary Internet Files\Content.IE5\8G0DSMCN\MC900441468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632393"/>
            <a:ext cx="2049039" cy="20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ight Arrow 20"/>
          <p:cNvSpPr/>
          <p:nvPr/>
        </p:nvSpPr>
        <p:spPr>
          <a:xfrm rot="16200000">
            <a:off x="691466" y="3437564"/>
            <a:ext cx="1669129" cy="1492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Schedule risk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450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890283"/>
            <a:ext cx="6609555" cy="317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03861" y="1480458"/>
            <a:ext cx="2736304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CA" b="1" dirty="0"/>
              <a:t>Input 1: Project Schedule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1" y="5266069"/>
            <a:ext cx="7238629" cy="12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96954" y="5012858"/>
            <a:ext cx="4096072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CA" b="1" dirty="0"/>
              <a:t>Input 2: List of Risks (Risk Register)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716016" y="3109610"/>
            <a:ext cx="0" cy="19717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907704" y="4221088"/>
            <a:ext cx="2685504" cy="6756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400" b="1" dirty="0">
                <a:solidFill>
                  <a:srgbClr val="000000"/>
                </a:solidFill>
              </a:rPr>
              <a:t>Assign Risks to Project Tasks and Resources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7020271" y="2924944"/>
            <a:ext cx="775117" cy="63878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7795389" y="2708920"/>
            <a:ext cx="1227134" cy="1070828"/>
          </a:xfrm>
          <a:prstGeom prst="rect">
            <a:avLst/>
          </a:prstGeom>
          <a:gradFill>
            <a:gsLst>
              <a:gs pos="0">
                <a:srgbClr val="FF0000"/>
              </a:gs>
              <a:gs pos="35000">
                <a:srgbClr val="FF0000">
                  <a:lumMod val="83000"/>
                </a:srgbClr>
              </a:gs>
              <a:gs pos="100000">
                <a:srgbClr val="FF0000"/>
              </a:gs>
            </a:gsLst>
            <a:lin ang="162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Perform Analysis</a:t>
            </a:r>
            <a:endParaRPr lang="en-CA" dirty="0"/>
          </a:p>
        </p:txBody>
      </p:sp>
      <p:sp>
        <p:nvSpPr>
          <p:cNvPr id="14" name="Rectangle 13"/>
          <p:cNvSpPr/>
          <p:nvPr/>
        </p:nvSpPr>
        <p:spPr>
          <a:xfrm>
            <a:off x="266699" y="890283"/>
            <a:ext cx="6609555" cy="31731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273664" y="5266069"/>
            <a:ext cx="7231666" cy="12592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560512" y="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latin typeface="+mj-lt"/>
                <a:ea typeface="+mj-ea"/>
                <a:cs typeface="Arial" pitchFamily="34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000" b="1">
                <a:latin typeface="Arial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000" b="1">
                <a:latin typeface="Arial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000" b="1">
                <a:latin typeface="Arial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000" b="1">
                <a:latin typeface="Arial" charset="0"/>
                <a:cs typeface="Arial" charset="0"/>
              </a:defRPr>
            </a:lvl9pPr>
          </a:lstStyle>
          <a:p>
            <a:r>
              <a:rPr lang="en-CA" dirty="0">
                <a:solidFill>
                  <a:schemeClr val="tx2"/>
                </a:solidFill>
              </a:rPr>
              <a:t>Risk Events Approach</a:t>
            </a:r>
          </a:p>
        </p:txBody>
      </p:sp>
    </p:spTree>
    <p:extLst>
      <p:ext uri="{BB962C8B-B14F-4D97-AF65-F5344CB8AC3E}">
        <p14:creationId xmlns:p14="http://schemas.microsoft.com/office/powerpoint/2010/main" val="75623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416" y="13905"/>
            <a:ext cx="7620000" cy="6463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CA" sz="3600" dirty="0">
                <a:solidFill>
                  <a:schemeClr val="tx2"/>
                </a:solidFill>
                <a:latin typeface="+mj-lt"/>
              </a:rPr>
              <a:t>Schedule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239117" cy="533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72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424" y="116632"/>
            <a:ext cx="7620000" cy="646331"/>
          </a:xfrm>
        </p:spPr>
        <p:txBody>
          <a:bodyPr/>
          <a:lstStyle/>
          <a:p>
            <a:r>
              <a:rPr lang="en-CA" sz="3600" dirty="0" smtClean="0">
                <a:solidFill>
                  <a:schemeClr val="tx2"/>
                </a:solidFill>
                <a:latin typeface="+mj-lt"/>
              </a:rPr>
              <a:t>Costs</a:t>
            </a:r>
            <a:endParaRPr lang="en-CA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237487" cy="53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97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432" y="118373"/>
            <a:ext cx="7620000" cy="646331"/>
          </a:xfrm>
        </p:spPr>
        <p:txBody>
          <a:bodyPr/>
          <a:lstStyle/>
          <a:p>
            <a:r>
              <a:rPr lang="en-CA" sz="3600" dirty="0" smtClean="0">
                <a:solidFill>
                  <a:schemeClr val="tx2"/>
                </a:solidFill>
                <a:latin typeface="+mn-lt"/>
              </a:rPr>
              <a:t>Resources</a:t>
            </a:r>
            <a:endParaRPr lang="en-CA" sz="3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237486" cy="53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09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8373"/>
            <a:ext cx="7620000" cy="646331"/>
          </a:xfrm>
        </p:spPr>
        <p:txBody>
          <a:bodyPr/>
          <a:lstStyle/>
          <a:p>
            <a:r>
              <a:rPr lang="en-CA" sz="3600" dirty="0" smtClean="0">
                <a:solidFill>
                  <a:schemeClr val="tx2"/>
                </a:solidFill>
                <a:latin typeface="+mn-lt"/>
              </a:rPr>
              <a:t>Risk Register</a:t>
            </a:r>
            <a:endParaRPr lang="en-CA" sz="3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8237486" cy="53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66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2880" y="116632"/>
            <a:ext cx="8229600" cy="584775"/>
          </a:xfrm>
        </p:spPr>
        <p:txBody>
          <a:bodyPr/>
          <a:lstStyle/>
          <a:p>
            <a:r>
              <a:rPr lang="en-CA" sz="3200" dirty="0" smtClean="0">
                <a:solidFill>
                  <a:schemeClr val="tx2"/>
                </a:solidFill>
                <a:latin typeface="+mn-lt"/>
              </a:rPr>
              <a:t>Risk Assignment</a:t>
            </a:r>
            <a:endParaRPr lang="en-CA" sz="3200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45524"/>
              </p:ext>
            </p:extLst>
          </p:nvPr>
        </p:nvGraphicFramePr>
        <p:xfrm>
          <a:off x="323527" y="1340768"/>
          <a:ext cx="7305081" cy="4401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805"/>
                <a:gridCol w="593307"/>
                <a:gridCol w="723092"/>
                <a:gridCol w="871418"/>
                <a:gridCol w="574765"/>
                <a:gridCol w="667469"/>
                <a:gridCol w="556225"/>
              </a:tblGrid>
              <a:tr h="461493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Task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R1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R2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R3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R4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R5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R6</a:t>
                      </a:r>
                      <a:endParaRPr lang="en-CA" sz="1800" dirty="0"/>
                    </a:p>
                  </a:txBody>
                  <a:tcPr/>
                </a:tc>
              </a:tr>
              <a:tr h="609443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Installing Microsoft Seismic monitoring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  <a:tr h="609443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Deliver frac fleet and install equipment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  <a:tr h="527309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Deliver rig and equipment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  <a:tr h="487554">
                <a:tc>
                  <a:txBody>
                    <a:bodyPr/>
                    <a:lstStyle/>
                    <a:p>
                      <a:r>
                        <a:rPr lang="en-CA" sz="1800" b="1" dirty="0" smtClean="0"/>
                        <a:t>Well 1,2,3 (share</a:t>
                      </a:r>
                      <a:r>
                        <a:rPr lang="en-CA" sz="1800" b="1" baseline="0" dirty="0" smtClean="0"/>
                        <a:t> common risks)</a:t>
                      </a:r>
                      <a:endParaRPr lang="en-CA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  <a:tr h="406295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Rig Mobilization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  <a:tr h="406295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Drilling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</a:tr>
              <a:tr h="406295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Installing Service Rig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  <a:tr h="425642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Completion (8 stages fracing)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x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1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96" y="116632"/>
            <a:ext cx="8229600" cy="584775"/>
          </a:xfrm>
        </p:spPr>
        <p:txBody>
          <a:bodyPr/>
          <a:lstStyle/>
          <a:p>
            <a:r>
              <a:rPr lang="en-CA" sz="3200" dirty="0" smtClean="0">
                <a:solidFill>
                  <a:schemeClr val="tx2"/>
                </a:solidFill>
                <a:latin typeface="+mn-lt"/>
              </a:rPr>
              <a:t>Risk Assignment Interface</a:t>
            </a:r>
            <a:endParaRPr lang="en-CA" sz="32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13543"/>
            <a:ext cx="6564767" cy="4673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4128342" y="3239275"/>
            <a:ext cx="2664296" cy="916694"/>
          </a:xfrm>
          <a:prstGeom prst="wedgeRectCallout">
            <a:avLst>
              <a:gd name="adj1" fmla="val -21378"/>
              <a:gd name="adj2" fmla="val -8755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400" b="1" dirty="0">
                <a:solidFill>
                  <a:srgbClr val="000000"/>
                </a:solidFill>
              </a:rPr>
              <a:t>30 % chance that risk causes a delay  and increase in cost of drilling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827584" y="4149080"/>
            <a:ext cx="2664296" cy="572047"/>
          </a:xfrm>
          <a:prstGeom prst="wedgeRectCallout">
            <a:avLst>
              <a:gd name="adj1" fmla="val -16475"/>
              <a:gd name="adj2" fmla="val -24478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400" b="1" dirty="0">
                <a:solidFill>
                  <a:srgbClr val="000000"/>
                </a:solidFill>
              </a:rPr>
              <a:t>Risk Assigned to task ‘Drilling’</a:t>
            </a:r>
          </a:p>
        </p:txBody>
      </p:sp>
    </p:spTree>
    <p:extLst>
      <p:ext uri="{BB962C8B-B14F-4D97-AF65-F5344CB8AC3E}">
        <p14:creationId xmlns:p14="http://schemas.microsoft.com/office/powerpoint/2010/main" val="283219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44488" y="179929"/>
            <a:ext cx="7620000" cy="584775"/>
          </a:xfrm>
        </p:spPr>
        <p:txBody>
          <a:bodyPr/>
          <a:lstStyle/>
          <a:p>
            <a:r>
              <a:rPr lang="en-CA" sz="3200" dirty="0" smtClean="0">
                <a:solidFill>
                  <a:schemeClr val="tx2"/>
                </a:solidFill>
                <a:latin typeface="+mj-lt"/>
              </a:rPr>
              <a:t>Run Monte Carlo Simulation</a:t>
            </a:r>
            <a:endParaRPr lang="en-CA" sz="3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237486" cy="53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92344"/>
            <a:ext cx="28003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88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440" y="118373"/>
            <a:ext cx="7620000" cy="646331"/>
          </a:xfrm>
        </p:spPr>
        <p:txBody>
          <a:bodyPr/>
          <a:lstStyle/>
          <a:p>
            <a:r>
              <a:rPr lang="en-CA" sz="3600" dirty="0" smtClean="0">
                <a:solidFill>
                  <a:schemeClr val="tx2"/>
                </a:solidFill>
                <a:latin typeface="+mn-lt"/>
              </a:rPr>
              <a:t>Results of Analysis</a:t>
            </a:r>
            <a:endParaRPr lang="en-CA" sz="3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218140" cy="572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651" y="764704"/>
            <a:ext cx="402099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81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250190" cy="534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496" y="116632"/>
            <a:ext cx="7620000" cy="584775"/>
          </a:xfrm>
        </p:spPr>
        <p:txBody>
          <a:bodyPr/>
          <a:lstStyle/>
          <a:p>
            <a:r>
              <a:rPr lang="en-CA" sz="3200" dirty="0" smtClean="0">
                <a:solidFill>
                  <a:schemeClr val="tx2"/>
                </a:solidFill>
                <a:latin typeface="+mn-lt"/>
              </a:rPr>
              <a:t>Risk Adjusted Project Schedule</a:t>
            </a:r>
            <a:endParaRPr lang="en-CA" sz="3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796136" y="2560216"/>
            <a:ext cx="1872208" cy="612068"/>
          </a:xfrm>
          <a:prstGeom prst="wedgeRectCallout">
            <a:avLst>
              <a:gd name="adj1" fmla="val -132521"/>
              <a:gd name="adj2" fmla="val -29644"/>
            </a:avLst>
          </a:prstGeom>
          <a:gradFill>
            <a:gsLst>
              <a:gs pos="0">
                <a:schemeClr val="accent1"/>
              </a:gs>
              <a:gs pos="35000">
                <a:schemeClr val="accent1"/>
              </a:gs>
              <a:gs pos="100000">
                <a:schemeClr val="tx2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400" b="1" dirty="0">
                <a:solidFill>
                  <a:schemeClr val="bg1"/>
                </a:solidFill>
              </a:rPr>
              <a:t>Schedule with risks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2915816" y="4203086"/>
            <a:ext cx="1872208" cy="612068"/>
          </a:xfrm>
          <a:prstGeom prst="wedgeRectCallout">
            <a:avLst>
              <a:gd name="adj1" fmla="val 22529"/>
              <a:gd name="adj2" fmla="val -1600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Schedule without risks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4067944" y="5301208"/>
            <a:ext cx="1872208" cy="612068"/>
          </a:xfrm>
          <a:prstGeom prst="wedgeRectCallout">
            <a:avLst>
              <a:gd name="adj1" fmla="val 39584"/>
              <a:gd name="adj2" fmla="val -17192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Arrows show risk assignments</a:t>
            </a:r>
          </a:p>
        </p:txBody>
      </p:sp>
    </p:spTree>
    <p:extLst>
      <p:ext uri="{BB962C8B-B14F-4D97-AF65-F5344CB8AC3E}">
        <p14:creationId xmlns:p14="http://schemas.microsoft.com/office/powerpoint/2010/main" val="96571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20000" cy="646331"/>
          </a:xfrm>
        </p:spPr>
        <p:txBody>
          <a:bodyPr/>
          <a:lstStyle/>
          <a:p>
            <a:r>
              <a:rPr lang="en-CA" sz="3600" dirty="0" smtClean="0">
                <a:solidFill>
                  <a:schemeClr val="tx2"/>
                </a:solidFill>
                <a:latin typeface="+mn-lt"/>
              </a:rPr>
              <a:t>Project Cost</a:t>
            </a:r>
            <a:endParaRPr lang="en-CA" sz="3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237486" cy="53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ular Callout 7"/>
          <p:cNvSpPr/>
          <p:nvPr/>
        </p:nvSpPr>
        <p:spPr>
          <a:xfrm>
            <a:off x="6156176" y="4077072"/>
            <a:ext cx="1872208" cy="612068"/>
          </a:xfrm>
          <a:prstGeom prst="wedgeRectCallout">
            <a:avLst>
              <a:gd name="adj1" fmla="val -74377"/>
              <a:gd name="adj2" fmla="val -79442"/>
            </a:avLst>
          </a:prstGeom>
          <a:gradFill>
            <a:gsLst>
              <a:gs pos="0">
                <a:schemeClr val="accent1"/>
              </a:gs>
              <a:gs pos="35000">
                <a:schemeClr val="accent1"/>
              </a:gs>
              <a:gs pos="100000">
                <a:schemeClr val="tx2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CA" sz="1600" b="1" dirty="0">
                <a:solidFill>
                  <a:schemeClr val="bg1"/>
                </a:solidFill>
              </a:rPr>
              <a:t>Schedule with risks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995936" y="2655511"/>
            <a:ext cx="1872208" cy="612068"/>
          </a:xfrm>
          <a:prstGeom prst="wedgeRectCallout">
            <a:avLst>
              <a:gd name="adj1" fmla="val 33383"/>
              <a:gd name="adj2" fmla="val 115008"/>
            </a:avLst>
          </a:prstGeom>
          <a:gradFill>
            <a:gsLst>
              <a:gs pos="0">
                <a:srgbClr val="FF0000"/>
              </a:gs>
              <a:gs pos="35000">
                <a:srgbClr val="FF0000"/>
              </a:gs>
              <a:gs pos="100000">
                <a:srgbClr val="FF0000">
                  <a:alpha val="50000"/>
                </a:srgbClr>
              </a:gs>
            </a:gsLst>
            <a:lin ang="162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Schedule without risks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26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07921"/>
            <a:ext cx="8229600" cy="584775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tx2"/>
                </a:solidFill>
                <a:latin typeface="+mn-lt"/>
              </a:rPr>
              <a:t>Risk Planning – Mitigation Plan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05" y="1268760"/>
            <a:ext cx="6736094" cy="479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79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480" y="107921"/>
            <a:ext cx="7620000" cy="584775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tx2"/>
                </a:solidFill>
                <a:latin typeface="+mn-lt"/>
              </a:rPr>
              <a:t>Pre and Post Mitigation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34" y="692696"/>
            <a:ext cx="8237487" cy="53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52" y="3360296"/>
            <a:ext cx="3347347" cy="328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9693" y="3360295"/>
            <a:ext cx="3347347" cy="32830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ular Callout 6"/>
          <p:cNvSpPr/>
          <p:nvPr/>
        </p:nvSpPr>
        <p:spPr>
          <a:xfrm>
            <a:off x="5364088" y="3861048"/>
            <a:ext cx="1368152" cy="792088"/>
          </a:xfrm>
          <a:prstGeom prst="wedgeRectCallout">
            <a:avLst>
              <a:gd name="adj1" fmla="val -10482"/>
              <a:gd name="adj2" fmla="val -93255"/>
            </a:avLst>
          </a:prstGeom>
          <a:gradFill>
            <a:gsLst>
              <a:gs pos="0">
                <a:srgbClr val="FF0000"/>
              </a:gs>
              <a:gs pos="35000">
                <a:srgbClr val="FF0000"/>
              </a:gs>
              <a:gs pos="100000">
                <a:srgbClr val="FF0000">
                  <a:alpha val="50000"/>
                </a:srgbClr>
              </a:gs>
            </a:gsLst>
            <a:lin ang="16200000" scaled="1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Pre-mitigation</a:t>
            </a:r>
            <a:endParaRPr lang="en-CA" dirty="0"/>
          </a:p>
        </p:txBody>
      </p:sp>
      <p:sp>
        <p:nvSpPr>
          <p:cNvPr id="13" name="Rectangular Callout 12"/>
          <p:cNvSpPr/>
          <p:nvPr/>
        </p:nvSpPr>
        <p:spPr>
          <a:xfrm>
            <a:off x="6884640" y="3854039"/>
            <a:ext cx="1503784" cy="792088"/>
          </a:xfrm>
          <a:prstGeom prst="wedgeRectCallout">
            <a:avLst>
              <a:gd name="adj1" fmla="val -10482"/>
              <a:gd name="adj2" fmla="val -93255"/>
            </a:avLst>
          </a:prstGeom>
          <a:gradFill>
            <a:gsLst>
              <a:gs pos="0">
                <a:srgbClr val="008600"/>
              </a:gs>
              <a:gs pos="35000">
                <a:srgbClr val="008600"/>
              </a:gs>
              <a:gs pos="100000">
                <a:srgbClr val="008600">
                  <a:alpha val="50000"/>
                </a:srgb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Post-mitigation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8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44624"/>
            <a:ext cx="8229600" cy="646331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  <a:latin typeface="+mn-lt"/>
              </a:rPr>
              <a:t>Risk Planning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324850" cy="968896"/>
          </a:xfrm>
        </p:spPr>
        <p:txBody>
          <a:bodyPr>
            <a:normAutofit/>
          </a:bodyPr>
          <a:lstStyle/>
          <a:p>
            <a:pPr marL="114300" indent="0" eaLnBrk="1" hangingPunct="1">
              <a:lnSpc>
                <a:spcPct val="90000"/>
              </a:lnSpc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+mn-lt"/>
                <a:cs typeface="Times New Roman" charset="0"/>
              </a:rPr>
              <a:t>Risk: Mechanical Problem with instrument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endParaRPr lang="en-US" sz="2000" b="1" dirty="0" smtClean="0">
              <a:solidFill>
                <a:schemeClr val="tx2"/>
              </a:solidFill>
              <a:latin typeface="+mn-lt"/>
              <a:cs typeface="Times New Roman" charset="0"/>
            </a:endParaRPr>
          </a:p>
          <a:p>
            <a:pPr marL="114300" indent="0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chemeClr val="tx2"/>
              </a:solidFill>
              <a:latin typeface="+mn-lt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solidFill>
                <a:schemeClr val="tx2"/>
              </a:solidFill>
              <a:latin typeface="+mn-lt"/>
              <a:cs typeface="Times New Roman" charset="0"/>
            </a:endParaRPr>
          </a:p>
        </p:txBody>
      </p:sp>
      <p:pic>
        <p:nvPicPr>
          <p:cNvPr id="9" name="Picture 6" descr="C:\Users\daddio\AppData\Local\Temp\Temporary Internet Files\Content.IE5\T9K5ED26\MC90044145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33216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2853926" y="3550971"/>
            <a:ext cx="2870201" cy="872359"/>
          </a:xfrm>
          <a:custGeom>
            <a:avLst/>
            <a:gdLst>
              <a:gd name="connsiteX0" fmla="*/ 0 w 2016224"/>
              <a:gd name="connsiteY0" fmla="*/ 168992 h 792088"/>
              <a:gd name="connsiteX1" fmla="*/ 1620180 w 2016224"/>
              <a:gd name="connsiteY1" fmla="*/ 168992 h 792088"/>
              <a:gd name="connsiteX2" fmla="*/ 1620180 w 2016224"/>
              <a:gd name="connsiteY2" fmla="*/ 0 h 792088"/>
              <a:gd name="connsiteX3" fmla="*/ 2016224 w 2016224"/>
              <a:gd name="connsiteY3" fmla="*/ 396044 h 792088"/>
              <a:gd name="connsiteX4" fmla="*/ 1620180 w 2016224"/>
              <a:gd name="connsiteY4" fmla="*/ 792088 h 792088"/>
              <a:gd name="connsiteX5" fmla="*/ 1620180 w 2016224"/>
              <a:gd name="connsiteY5" fmla="*/ 623096 h 792088"/>
              <a:gd name="connsiteX6" fmla="*/ 0 w 2016224"/>
              <a:gd name="connsiteY6" fmla="*/ 623096 h 792088"/>
              <a:gd name="connsiteX7" fmla="*/ 0 w 2016224"/>
              <a:gd name="connsiteY7" fmla="*/ 168992 h 792088"/>
              <a:gd name="connsiteX0" fmla="*/ 0 w 2146853"/>
              <a:gd name="connsiteY0" fmla="*/ 0 h 913382"/>
              <a:gd name="connsiteX1" fmla="*/ 1750809 w 2146853"/>
              <a:gd name="connsiteY1" fmla="*/ 290286 h 913382"/>
              <a:gd name="connsiteX2" fmla="*/ 1750809 w 2146853"/>
              <a:gd name="connsiteY2" fmla="*/ 121294 h 913382"/>
              <a:gd name="connsiteX3" fmla="*/ 2146853 w 2146853"/>
              <a:gd name="connsiteY3" fmla="*/ 517338 h 913382"/>
              <a:gd name="connsiteX4" fmla="*/ 1750809 w 2146853"/>
              <a:gd name="connsiteY4" fmla="*/ 913382 h 913382"/>
              <a:gd name="connsiteX5" fmla="*/ 1750809 w 2146853"/>
              <a:gd name="connsiteY5" fmla="*/ 744390 h 913382"/>
              <a:gd name="connsiteX6" fmla="*/ 130629 w 2146853"/>
              <a:gd name="connsiteY6" fmla="*/ 744390 h 913382"/>
              <a:gd name="connsiteX7" fmla="*/ 0 w 2146853"/>
              <a:gd name="connsiteY7" fmla="*/ 0 h 913382"/>
              <a:gd name="connsiteX0" fmla="*/ 58056 w 2204909"/>
              <a:gd name="connsiteY0" fmla="*/ 0 h 1020161"/>
              <a:gd name="connsiteX1" fmla="*/ 1808865 w 2204909"/>
              <a:gd name="connsiteY1" fmla="*/ 290286 h 1020161"/>
              <a:gd name="connsiteX2" fmla="*/ 1808865 w 2204909"/>
              <a:gd name="connsiteY2" fmla="*/ 121294 h 1020161"/>
              <a:gd name="connsiteX3" fmla="*/ 2204909 w 2204909"/>
              <a:gd name="connsiteY3" fmla="*/ 517338 h 1020161"/>
              <a:gd name="connsiteX4" fmla="*/ 1808865 w 2204909"/>
              <a:gd name="connsiteY4" fmla="*/ 913382 h 1020161"/>
              <a:gd name="connsiteX5" fmla="*/ 1808865 w 2204909"/>
              <a:gd name="connsiteY5" fmla="*/ 744390 h 1020161"/>
              <a:gd name="connsiteX6" fmla="*/ 0 w 2204909"/>
              <a:gd name="connsiteY6" fmla="*/ 1020161 h 1020161"/>
              <a:gd name="connsiteX7" fmla="*/ 58056 w 2204909"/>
              <a:gd name="connsiteY7" fmla="*/ 0 h 1020161"/>
              <a:gd name="connsiteX0" fmla="*/ 0 w 2146853"/>
              <a:gd name="connsiteY0" fmla="*/ 0 h 1020161"/>
              <a:gd name="connsiteX1" fmla="*/ 1750809 w 2146853"/>
              <a:gd name="connsiteY1" fmla="*/ 290286 h 1020161"/>
              <a:gd name="connsiteX2" fmla="*/ 1750809 w 2146853"/>
              <a:gd name="connsiteY2" fmla="*/ 121294 h 1020161"/>
              <a:gd name="connsiteX3" fmla="*/ 2146853 w 2146853"/>
              <a:gd name="connsiteY3" fmla="*/ 517338 h 1020161"/>
              <a:gd name="connsiteX4" fmla="*/ 1750809 w 2146853"/>
              <a:gd name="connsiteY4" fmla="*/ 913382 h 1020161"/>
              <a:gd name="connsiteX5" fmla="*/ 1750809 w 2146853"/>
              <a:gd name="connsiteY5" fmla="*/ 744390 h 1020161"/>
              <a:gd name="connsiteX6" fmla="*/ 58058 w 2146853"/>
              <a:gd name="connsiteY6" fmla="*/ 1020161 h 1020161"/>
              <a:gd name="connsiteX7" fmla="*/ 0 w 2146853"/>
              <a:gd name="connsiteY7" fmla="*/ 0 h 1020161"/>
              <a:gd name="connsiteX0" fmla="*/ 7080 w 2153933"/>
              <a:gd name="connsiteY0" fmla="*/ 0 h 972418"/>
              <a:gd name="connsiteX1" fmla="*/ 1757889 w 2153933"/>
              <a:gd name="connsiteY1" fmla="*/ 290286 h 972418"/>
              <a:gd name="connsiteX2" fmla="*/ 1757889 w 2153933"/>
              <a:gd name="connsiteY2" fmla="*/ 121294 h 972418"/>
              <a:gd name="connsiteX3" fmla="*/ 2153933 w 2153933"/>
              <a:gd name="connsiteY3" fmla="*/ 517338 h 972418"/>
              <a:gd name="connsiteX4" fmla="*/ 1757889 w 2153933"/>
              <a:gd name="connsiteY4" fmla="*/ 913382 h 972418"/>
              <a:gd name="connsiteX5" fmla="*/ 1757889 w 2153933"/>
              <a:gd name="connsiteY5" fmla="*/ 744390 h 972418"/>
              <a:gd name="connsiteX6" fmla="*/ 0 w 2153933"/>
              <a:gd name="connsiteY6" fmla="*/ 972418 h 972418"/>
              <a:gd name="connsiteX7" fmla="*/ 7080 w 2153933"/>
              <a:gd name="connsiteY7" fmla="*/ 0 h 972418"/>
              <a:gd name="connsiteX0" fmla="*/ 0 w 2146853"/>
              <a:gd name="connsiteY0" fmla="*/ 0 h 940590"/>
              <a:gd name="connsiteX1" fmla="*/ 1750809 w 2146853"/>
              <a:gd name="connsiteY1" fmla="*/ 290286 h 940590"/>
              <a:gd name="connsiteX2" fmla="*/ 1750809 w 2146853"/>
              <a:gd name="connsiteY2" fmla="*/ 121294 h 940590"/>
              <a:gd name="connsiteX3" fmla="*/ 2146853 w 2146853"/>
              <a:gd name="connsiteY3" fmla="*/ 517338 h 940590"/>
              <a:gd name="connsiteX4" fmla="*/ 1750809 w 2146853"/>
              <a:gd name="connsiteY4" fmla="*/ 913382 h 940590"/>
              <a:gd name="connsiteX5" fmla="*/ 1750809 w 2146853"/>
              <a:gd name="connsiteY5" fmla="*/ 744390 h 940590"/>
              <a:gd name="connsiteX6" fmla="*/ 36345 w 2146853"/>
              <a:gd name="connsiteY6" fmla="*/ 940590 h 940590"/>
              <a:gd name="connsiteX7" fmla="*/ 0 w 2146853"/>
              <a:gd name="connsiteY7" fmla="*/ 0 h 940590"/>
              <a:gd name="connsiteX0" fmla="*/ 0 w 2146853"/>
              <a:gd name="connsiteY0" fmla="*/ 0 h 956504"/>
              <a:gd name="connsiteX1" fmla="*/ 1750809 w 2146853"/>
              <a:gd name="connsiteY1" fmla="*/ 290286 h 956504"/>
              <a:gd name="connsiteX2" fmla="*/ 1750809 w 2146853"/>
              <a:gd name="connsiteY2" fmla="*/ 121294 h 956504"/>
              <a:gd name="connsiteX3" fmla="*/ 2146853 w 2146853"/>
              <a:gd name="connsiteY3" fmla="*/ 517338 h 956504"/>
              <a:gd name="connsiteX4" fmla="*/ 1750809 w 2146853"/>
              <a:gd name="connsiteY4" fmla="*/ 913382 h 956504"/>
              <a:gd name="connsiteX5" fmla="*/ 1750809 w 2146853"/>
              <a:gd name="connsiteY5" fmla="*/ 744390 h 956504"/>
              <a:gd name="connsiteX6" fmla="*/ 3776 w 2146853"/>
              <a:gd name="connsiteY6" fmla="*/ 956504 h 956504"/>
              <a:gd name="connsiteX7" fmla="*/ 0 w 2146853"/>
              <a:gd name="connsiteY7" fmla="*/ 0 h 95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6853" h="956504">
                <a:moveTo>
                  <a:pt x="0" y="0"/>
                </a:moveTo>
                <a:lnTo>
                  <a:pt x="1750809" y="290286"/>
                </a:lnTo>
                <a:lnTo>
                  <a:pt x="1750809" y="121294"/>
                </a:lnTo>
                <a:lnTo>
                  <a:pt x="2146853" y="517338"/>
                </a:lnTo>
                <a:lnTo>
                  <a:pt x="1750809" y="913382"/>
                </a:lnTo>
                <a:lnTo>
                  <a:pt x="1750809" y="744390"/>
                </a:lnTo>
                <a:lnTo>
                  <a:pt x="3776" y="956504"/>
                </a:lnTo>
                <a:cubicBezTo>
                  <a:pt x="2517" y="637669"/>
                  <a:pt x="1259" y="318835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Picture 6" descr="C:\Users\daddio\AppData\Local\Temp\Temporary Internet Files\Content.IE5\T9K5ED26\MC90044145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09443"/>
            <a:ext cx="1860832" cy="186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60032" y="2435675"/>
            <a:ext cx="308975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">
              <a:lnSpc>
                <a:spcPct val="90000"/>
              </a:lnSpc>
            </a:pPr>
            <a:r>
              <a:rPr lang="en-US" b="1" dirty="0">
                <a:solidFill>
                  <a:schemeClr val="tx2"/>
                </a:solidFill>
                <a:cs typeface="Times New Roman" charset="0"/>
              </a:rPr>
              <a:t>Post Mitigation $16, 734, 906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2420888"/>
            <a:ext cx="3701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"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  <a:cs typeface="Times New Roman" charset="0"/>
              </a:rPr>
              <a:t>Pre-Mitigation Cost </a:t>
            </a:r>
            <a:r>
              <a:rPr lang="en-CA" sz="2000" b="1" dirty="0">
                <a:solidFill>
                  <a:schemeClr val="tx2"/>
                </a:solidFill>
              </a:rPr>
              <a:t>17, 178, 397</a:t>
            </a:r>
            <a:endParaRPr lang="en-US" sz="2000" b="1" dirty="0">
              <a:solidFill>
                <a:schemeClr val="tx2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79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8229600" cy="584775"/>
          </a:xfrm>
        </p:spPr>
        <p:txBody>
          <a:bodyPr/>
          <a:lstStyle/>
          <a:p>
            <a:r>
              <a:rPr lang="en-CA" sz="3200" dirty="0" smtClean="0">
                <a:solidFill>
                  <a:schemeClr val="tx2"/>
                </a:solidFill>
                <a:latin typeface="+mn-lt"/>
              </a:rPr>
              <a:t>RiskyProject Enterprise</a:t>
            </a:r>
            <a:endParaRPr lang="en-CA" sz="3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323528" y="1340768"/>
            <a:ext cx="2304256" cy="2803289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Enterprise Risk Database:</a:t>
            </a:r>
          </a:p>
          <a:p>
            <a:pPr algn="ctr"/>
            <a:r>
              <a:rPr lang="en-CA" dirty="0" smtClean="0"/>
              <a:t>Schedules,</a:t>
            </a:r>
          </a:p>
          <a:p>
            <a:pPr algn="ctr"/>
            <a:r>
              <a:rPr lang="en-CA" dirty="0" smtClean="0"/>
              <a:t>Risks,</a:t>
            </a:r>
          </a:p>
          <a:p>
            <a:pPr algn="ctr"/>
            <a:r>
              <a:rPr lang="en-CA" dirty="0" smtClean="0"/>
              <a:t>Mitigation Plans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3563888" y="1340768"/>
            <a:ext cx="3956443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RiskyProject Professional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3563887" y="2204864"/>
            <a:ext cx="3956443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RiskyProject Lite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3571641" y="3068960"/>
            <a:ext cx="3956443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RiskyProject </a:t>
            </a:r>
            <a:r>
              <a:rPr lang="en-CA" dirty="0" smtClean="0"/>
              <a:t>Risk Register</a:t>
            </a:r>
            <a:endParaRPr lang="en-CA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746918" y="1759505"/>
            <a:ext cx="649064" cy="0"/>
          </a:xfrm>
          <a:prstGeom prst="straightConnector1">
            <a:avLst/>
          </a:prstGeom>
          <a:ln w="19050" cap="rnd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746918" y="2575113"/>
            <a:ext cx="649064" cy="0"/>
          </a:xfrm>
          <a:prstGeom prst="straightConnector1">
            <a:avLst/>
          </a:prstGeom>
          <a:ln w="19050" cap="rnd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746918" y="3284984"/>
            <a:ext cx="649064" cy="0"/>
          </a:xfrm>
          <a:prstGeom prst="straightConnector1">
            <a:avLst/>
          </a:prstGeom>
          <a:ln w="19050" cap="rnd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07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5" y="0"/>
            <a:ext cx="7235825" cy="584200"/>
          </a:xfrm>
        </p:spPr>
        <p:txBody>
          <a:bodyPr/>
          <a:lstStyle/>
          <a:p>
            <a:pPr>
              <a:defRPr/>
            </a:pPr>
            <a:r>
              <a:rPr lang="en-CA" sz="3200" dirty="0" smtClean="0">
                <a:solidFill>
                  <a:schemeClr val="tx2"/>
                </a:solidFill>
                <a:latin typeface="+mn-lt"/>
              </a:rPr>
              <a:t>Future Reading</a:t>
            </a:r>
            <a:endParaRPr lang="en-CA" sz="3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150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2E625AD4-0369-46E2-B775-B63CC810B670}" type="slidenum">
              <a:rPr lang="en-US" altLang="en-US" sz="1200" smtClean="0">
                <a:solidFill>
                  <a:srgbClr val="FFFF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24</a:t>
            </a:fld>
            <a:endParaRPr lang="en-US" altLang="en-US" sz="1200" smtClean="0">
              <a:solidFill>
                <a:srgbClr val="FFFFFF"/>
              </a:solidFill>
            </a:endParaRPr>
          </a:p>
        </p:txBody>
      </p:sp>
      <p:pic>
        <p:nvPicPr>
          <p:cNvPr id="21508" name="Picture 2" descr="http://projectdecisions.org/images/PT_Title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416050"/>
            <a:ext cx="16192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http://projectdecisions.org/images/DP_Title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5" y="1398588"/>
            <a:ext cx="17240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9750" y="4221163"/>
            <a:ext cx="2087563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b="1" dirty="0">
                <a:solidFill>
                  <a:schemeClr val="tx2"/>
                </a:solidFill>
                <a:latin typeface="+mn-lt"/>
                <a:cs typeface="Times New Roman" charset="0"/>
              </a:rPr>
              <a:t>Project Think:</a:t>
            </a: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  <a:p>
            <a:pPr>
              <a:defRPr/>
            </a:pPr>
            <a:r>
              <a:rPr lang="en-CA" b="1" dirty="0">
                <a:solidFill>
                  <a:schemeClr val="tx2"/>
                </a:solidFill>
                <a:latin typeface="+mn-lt"/>
                <a:cs typeface="Times New Roman" charset="0"/>
              </a:rPr>
              <a:t>Why Good Managers Make Poor Project Choices</a:t>
            </a: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  <a:p>
            <a:pPr>
              <a:defRPr/>
            </a:pP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4221163"/>
            <a:ext cx="2303463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b="1" dirty="0">
                <a:solidFill>
                  <a:schemeClr val="tx2"/>
                </a:solidFill>
                <a:latin typeface="+mn-lt"/>
                <a:cs typeface="Times New Roman" charset="0"/>
              </a:rPr>
              <a:t>Project Decisions: The Art and Science</a:t>
            </a: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  <a:p>
            <a:pPr>
              <a:defRPr/>
            </a:pPr>
            <a:r>
              <a:rPr lang="en-CA" b="1" dirty="0">
                <a:solidFill>
                  <a:schemeClr val="tx2"/>
                </a:solidFill>
                <a:latin typeface="+mn-lt"/>
                <a:cs typeface="Times New Roman" charset="0"/>
              </a:rPr>
              <a:t>Introduction to Project Risk Management and Decision Analysis</a:t>
            </a: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  <a:p>
            <a:pPr>
              <a:defRPr/>
            </a:pP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</p:txBody>
      </p:sp>
      <p:pic>
        <p:nvPicPr>
          <p:cNvPr id="21512" name="Picture 2" descr="978981475937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398588"/>
            <a:ext cx="15335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130925" y="4221163"/>
            <a:ext cx="230505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b="1" dirty="0">
                <a:solidFill>
                  <a:schemeClr val="tx2"/>
                </a:solidFill>
                <a:latin typeface="+mn-lt"/>
                <a:cs typeface="Times New Roman" charset="0"/>
              </a:rPr>
              <a:t>Project Risk Analysis Made Ridiculously Simple</a:t>
            </a:r>
            <a:endParaRPr lang="en-CA" dirty="0">
              <a:solidFill>
                <a:schemeClr val="tx2"/>
              </a:solidFill>
              <a:latin typeface="+mn-lt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8982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8229600" cy="707886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+mj-lt"/>
              </a:rPr>
              <a:t>Future Reading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1400" dirty="0" smtClean="0"/>
              <a:t>P. Leach.  2005. Late and Over Budget: Why Projects Always Seem to Take Longer and Cost More Than Planned.  </a:t>
            </a:r>
            <a:r>
              <a:rPr lang="en-US" sz="1400" i="1" dirty="0" smtClean="0"/>
              <a:t>Projects &amp; Profits, </a:t>
            </a:r>
            <a:r>
              <a:rPr lang="en-US" sz="1400" dirty="0" smtClean="0"/>
              <a:t>Vol. V Issue - XI, November 2005</a:t>
            </a:r>
          </a:p>
          <a:p>
            <a:pPr eaLnBrk="1" hangingPunct="1"/>
            <a:r>
              <a:rPr lang="en-US" sz="1400" dirty="0" smtClean="0"/>
              <a:t>http://www.project decisions.org</a:t>
            </a:r>
          </a:p>
          <a:p>
            <a:pPr eaLnBrk="1" hangingPunct="1"/>
            <a:r>
              <a:rPr lang="en-US" sz="1400" dirty="0" smtClean="0">
                <a:hlinkClick r:id="rId3"/>
              </a:rPr>
              <a:t>http://www.intaver.com/index-whitepapers.html</a:t>
            </a:r>
            <a:endParaRPr lang="en-US" sz="1400" dirty="0" smtClean="0"/>
          </a:p>
          <a:p>
            <a:pPr eaLnBrk="1" hangingPunct="1"/>
            <a:r>
              <a:rPr lang="en-US" sz="1400" dirty="0" smtClean="0">
                <a:hlinkClick r:id="rId4"/>
              </a:rPr>
              <a:t>http://www.risk-doctor.com/</a:t>
            </a:r>
            <a:endParaRPr lang="en-US" sz="1400" dirty="0" smtClean="0"/>
          </a:p>
          <a:p>
            <a:pPr eaLnBrk="1" hangingPunct="1"/>
            <a:r>
              <a:rPr lang="en-US" sz="1400" dirty="0" smtClean="0"/>
              <a:t>http://www.projectrisk.com</a:t>
            </a:r>
          </a:p>
          <a:p>
            <a:pPr eaLnBrk="1" hangingPunct="1">
              <a:lnSpc>
                <a:spcPct val="200000"/>
              </a:lnSpc>
              <a:buNone/>
            </a:pPr>
            <a:r>
              <a:rPr lang="en-US" sz="2400" dirty="0" smtClean="0"/>
              <a:t>Contact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/>
              <a:t>Michael Trumper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>
                <a:hlinkClick r:id="rId5"/>
              </a:rPr>
              <a:t>mtrumper@intaver.com</a:t>
            </a:r>
            <a:endParaRPr lang="en-US" sz="1400" dirty="0" smtClean="0"/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/>
              <a:t>403.692.2252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/>
              <a:t>Intaver Institute Inc.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/>
              <a:t>www.intaver.com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2344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intaverPresentation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18684</TotalTime>
  <Words>690</Words>
  <Application>Microsoft Office PowerPoint</Application>
  <PresentationFormat>On-screen Show (4:3)</PresentationFormat>
  <Paragraphs>202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1_intaverPresentationTemplate</vt:lpstr>
      <vt:lpstr>Webinar: Risk Management for Oil and Gas Projects </vt:lpstr>
      <vt:lpstr>Introduction</vt:lpstr>
      <vt:lpstr>Gorgon Natural Gas Project</vt:lpstr>
      <vt:lpstr>Project Risk Analysis in Portfolio Management Process</vt:lpstr>
      <vt:lpstr>Risk Management Affects Project Profitability</vt:lpstr>
      <vt:lpstr>Identifying and Managing Critical Risks is Key </vt:lpstr>
      <vt:lpstr>Which risks are critical?</vt:lpstr>
      <vt:lpstr>Time is Money: Cost and Schedule Risks</vt:lpstr>
      <vt:lpstr>PowerPoint Presentation</vt:lpstr>
      <vt:lpstr>Schedule</vt:lpstr>
      <vt:lpstr>Costs</vt:lpstr>
      <vt:lpstr>Resources</vt:lpstr>
      <vt:lpstr>Risk Register</vt:lpstr>
      <vt:lpstr>Risk Assignment</vt:lpstr>
      <vt:lpstr>Risk Assignment Interface</vt:lpstr>
      <vt:lpstr>Run Monte Carlo Simulation</vt:lpstr>
      <vt:lpstr>Results of Analysis</vt:lpstr>
      <vt:lpstr>Risk Adjusted Project Schedule</vt:lpstr>
      <vt:lpstr>Project Cost</vt:lpstr>
      <vt:lpstr>Risk Planning – Mitigation Plan</vt:lpstr>
      <vt:lpstr>Pre and Post Mitigation </vt:lpstr>
      <vt:lpstr>Risk Planning </vt:lpstr>
      <vt:lpstr>RiskyProject Enterprise</vt:lpstr>
      <vt:lpstr>Future Reading</vt:lpstr>
      <vt:lpstr>Future Reading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Trumper</dc:creator>
  <cp:lastModifiedBy>Michael Trumper</cp:lastModifiedBy>
  <cp:revision>417</cp:revision>
  <cp:lastPrinted>2013-04-04T14:52:17Z</cp:lastPrinted>
  <dcterms:created xsi:type="dcterms:W3CDTF">2010-12-14T17:02:36Z</dcterms:created>
  <dcterms:modified xsi:type="dcterms:W3CDTF">2018-01-31T22:06:11Z</dcterms:modified>
</cp:coreProperties>
</file>